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4" r:id="rId4"/>
    <p:sldMasterId id="2147483772" r:id="rId5"/>
  </p:sldMasterIdLst>
  <p:notesMasterIdLst>
    <p:notesMasterId r:id="rId70"/>
  </p:notesMasterIdLst>
  <p:sldIdLst>
    <p:sldId id="2145707838" r:id="rId6"/>
    <p:sldId id="2145707839" r:id="rId7"/>
    <p:sldId id="2145707702" r:id="rId8"/>
    <p:sldId id="291" r:id="rId9"/>
    <p:sldId id="292" r:id="rId10"/>
    <p:sldId id="280" r:id="rId11"/>
    <p:sldId id="306" r:id="rId12"/>
    <p:sldId id="2145707897" r:id="rId13"/>
    <p:sldId id="2145707893" r:id="rId14"/>
    <p:sldId id="2145707878" r:id="rId15"/>
    <p:sldId id="2145707898" r:id="rId16"/>
    <p:sldId id="2145707916" r:id="rId17"/>
    <p:sldId id="2145707894" r:id="rId18"/>
    <p:sldId id="2145707895" r:id="rId19"/>
    <p:sldId id="2145707814" r:id="rId20"/>
    <p:sldId id="2145707879" r:id="rId21"/>
    <p:sldId id="2145707906" r:id="rId22"/>
    <p:sldId id="2145707877" r:id="rId23"/>
    <p:sldId id="259" r:id="rId24"/>
    <p:sldId id="2145707903" r:id="rId25"/>
    <p:sldId id="2145707927" r:id="rId26"/>
    <p:sldId id="2145707923" r:id="rId27"/>
    <p:sldId id="2145707911" r:id="rId28"/>
    <p:sldId id="2145707912" r:id="rId29"/>
    <p:sldId id="2145707913" r:id="rId30"/>
    <p:sldId id="2145707915" r:id="rId31"/>
    <p:sldId id="2145707925" r:id="rId32"/>
    <p:sldId id="2145707907" r:id="rId33"/>
    <p:sldId id="2145707899" r:id="rId34"/>
    <p:sldId id="2145707900" r:id="rId35"/>
    <p:sldId id="2145707664" r:id="rId36"/>
    <p:sldId id="2145707908" r:id="rId37"/>
    <p:sldId id="2145707896" r:id="rId38"/>
    <p:sldId id="2145707885" r:id="rId39"/>
    <p:sldId id="2145707886" r:id="rId40"/>
    <p:sldId id="2145707910" r:id="rId41"/>
    <p:sldId id="2145707669" r:id="rId42"/>
    <p:sldId id="2145707901" r:id="rId43"/>
    <p:sldId id="2145707909" r:id="rId44"/>
    <p:sldId id="2145707924" r:id="rId45"/>
    <p:sldId id="2145707892" r:id="rId46"/>
    <p:sldId id="2145707888" r:id="rId47"/>
    <p:sldId id="2145707889" r:id="rId48"/>
    <p:sldId id="262" r:id="rId49"/>
    <p:sldId id="2145707891" r:id="rId50"/>
    <p:sldId id="263" r:id="rId51"/>
    <p:sldId id="274" r:id="rId52"/>
    <p:sldId id="275" r:id="rId53"/>
    <p:sldId id="276" r:id="rId54"/>
    <p:sldId id="2145707926" r:id="rId55"/>
    <p:sldId id="2145707902" r:id="rId56"/>
    <p:sldId id="264" r:id="rId57"/>
    <p:sldId id="2145707880" r:id="rId58"/>
    <p:sldId id="277" r:id="rId59"/>
    <p:sldId id="2145707904" r:id="rId60"/>
    <p:sldId id="2145707853" r:id="rId61"/>
    <p:sldId id="2145707854" r:id="rId62"/>
    <p:sldId id="2145707920" r:id="rId63"/>
    <p:sldId id="2145707855" r:id="rId64"/>
    <p:sldId id="2145707918" r:id="rId65"/>
    <p:sldId id="2145707922" r:id="rId66"/>
    <p:sldId id="2145707919" r:id="rId67"/>
    <p:sldId id="300" r:id="rId68"/>
    <p:sldId id="2145707905"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782615-B730-0019-EB01-AA543D21EDD6}" name="Turner, Shannon K (ELD)" initials="T(" userId="S::shannon.k.turner@mass.gov::6bfe0104-2f17-4a97-a9c3-3b4a60c642d5" providerId="AD"/>
  <p188:author id="{0499E91A-313C-B0F5-70DA-865AD1F8BAEB}" name="Turner, Shannon K (ELD)" initials="SKT" userId="Turner, Shannon K (ELD)" providerId="None"/>
  <p188:author id="{6744F125-6A05-CB6F-BF71-28195B20CF8D}" name="Glennon, Brian M. (ELD)" initials="BG" userId="S::Brian.M.Glennon@mass.gov::5afc7963-af09-4765-8da5-bc83238d9ece" providerId="AD"/>
  <p188:author id="{A48DEC2E-4DD2-FC3D-8033-05FF00A1C71C}" name="Kelley, Desiree (ELD)" initials="DK" userId="S::desiree.kelley@mass.gov::e5cda10c-52cb-4cc7-883b-839003bb749c" providerId="AD"/>
  <p188:author id="{C0A50036-BB00-2B58-AC14-87F4EC3FA9B4}" name="Roberts, Nicholas P. (ELD)" initials="NR" userId="S::Nicholas.P.Roberts@mass.gov::e42477b6-73ba-4779-9746-b20104d57a5b" providerId="AD"/>
  <p188:author id="{AF09AF65-BF78-815C-BF75-913C1F16743B}" name="Medeiros, Vanessa (ELD)" initials="MV" userId="S::vanessa.medeiros@mass.gov::de5b5644-98c0-44be-8a7b-3ead1bc0fde1" providerId="AD"/>
  <p188:author id="{9728C991-2C65-C733-1CBE-E543A52885FA}" name="Beguerie, Dana (ELD)" initials="DB" userId="S::Dana.Beguerie@mass.gov::044b27a4-f3c6-42c5-a730-379594ab5bd0" providerId="AD"/>
  <p188:author id="{F508909C-4B2B-13E0-8A6B-ED9E27E47C98}" name="Vidler, Lynn (ELD)" initials="VL" userId="S::lynn.vidler@mass.gov::1675df6e-cb8d-4bc7-97a2-e341fd57e1c5" providerId="AD"/>
  <p188:author id="{00E835B9-7C26-E905-8802-C1520535EE9B}" name="Glennon, Brian M. (ELD)" initials="G(" userId="S::brian.m.glennon@mass.gov::5afc7963-af09-4765-8da5-bc83238d9ece" providerId="AD"/>
  <p188:author id="{FFF91ECB-F62B-647C-B224-3EB9768A667E}" name="Garon, Devon (ELD)" initials="DG" userId="S::devon.garon@mass.gov::6fc483a5-810f-4ab7-9c34-4c16961ee184" providerId="AD"/>
  <p188:author id="{2330B6DD-92B9-DAE9-BBC3-02673E8F33F2}" name="Medeiros, Vanessa (ELD)" initials="VM" userId="S::Vanessa.Medeiros@mass.gov::de5b5644-98c0-44be-8a7b-3ead1bc0fde1" providerId="AD"/>
  <p188:author id="{14D1DFED-80A6-11E3-D81A-820FA11158B4}" name="Vidler, Lynn (ELD)" initials="LV" userId="S::Lynn.Vidler@mass.gov::1675df6e-cb8d-4bc7-97a2-e341fd57e1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2A7"/>
    <a:srgbClr val="00448E"/>
    <a:srgbClr val="141D45"/>
    <a:srgbClr val="91278F"/>
    <a:srgbClr val="8AD0D3"/>
    <a:srgbClr val="8E9838"/>
    <a:srgbClr val="8F9838"/>
    <a:srgbClr val="85BC41"/>
    <a:srgbClr val="C7E3E2"/>
    <a:srgbClr val="C893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image" Target="../media/image9.svg"/></Relationships>
</file>

<file path=ppt/diagrams/_rels/data11.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svg"/></Relationships>
</file>

<file path=ppt/diagrams/_rels/data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image" Target="../media/image9.svg"/></Relationships>
</file>

<file path=ppt/diagrams/_rels/drawing11.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svg"/></Relationships>
</file>

<file path=ppt/diagrams/_rels/drawing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CCB819-9F8F-4145-98CB-910C4B1C33BC}" type="doc">
      <dgm:prSet loTypeId="urn:microsoft.com/office/officeart/2005/8/layout/vList4" loCatId="list" qsTypeId="urn:microsoft.com/office/officeart/2005/8/quickstyle/simple4" qsCatId="simple" csTypeId="urn:microsoft.com/office/officeart/2005/8/colors/colorful2" csCatId="colorful" phldr="1"/>
      <dgm:spPr/>
      <dgm:t>
        <a:bodyPr/>
        <a:lstStyle/>
        <a:p>
          <a:endParaRPr lang="en-US"/>
        </a:p>
      </dgm:t>
    </dgm:pt>
    <dgm:pt modelId="{9D01BAE2-06E8-434B-8F6F-DEDC0983EEC7}">
      <dgm:prSet/>
      <dgm:spPr/>
      <dgm:t>
        <a:bodyPr/>
        <a:lstStyle/>
        <a:p>
          <a:r>
            <a:rPr lang="en-US"/>
            <a:t>To limit disruptions, no one will be admitted to the training after 10:45AM</a:t>
          </a:r>
        </a:p>
      </dgm:t>
    </dgm:pt>
    <dgm:pt modelId="{98B59368-F682-4DCF-A165-28FF80BF0216}" type="parTrans" cxnId="{1FB6EE77-2609-43B0-9A5F-08E1857F24DC}">
      <dgm:prSet/>
      <dgm:spPr/>
      <dgm:t>
        <a:bodyPr/>
        <a:lstStyle/>
        <a:p>
          <a:endParaRPr lang="en-US"/>
        </a:p>
      </dgm:t>
    </dgm:pt>
    <dgm:pt modelId="{8FF308D7-8891-4307-A8AA-6DF25D93FC7C}" type="sibTrans" cxnId="{1FB6EE77-2609-43B0-9A5F-08E1857F24DC}">
      <dgm:prSet/>
      <dgm:spPr/>
      <dgm:t>
        <a:bodyPr/>
        <a:lstStyle/>
        <a:p>
          <a:endParaRPr lang="en-US"/>
        </a:p>
      </dgm:t>
    </dgm:pt>
    <dgm:pt modelId="{522F7C61-9DFC-4EE7-9A72-6731AD657382}">
      <dgm:prSet/>
      <dgm:spPr/>
      <dgm:t>
        <a:bodyPr/>
        <a:lstStyle/>
        <a:p>
          <a:r>
            <a:rPr lang="en-US" b="0"/>
            <a:t>ASAP Representative – enter your ASAP name &amp; the staff who are in attendance into the chat</a:t>
          </a:r>
        </a:p>
      </dgm:t>
    </dgm:pt>
    <dgm:pt modelId="{A0F912E3-7B64-4A42-8AD9-2520D504CFE3}" type="parTrans" cxnId="{E204605E-DD89-4DB4-9276-77FF4492ECD4}">
      <dgm:prSet/>
      <dgm:spPr/>
      <dgm:t>
        <a:bodyPr/>
        <a:lstStyle/>
        <a:p>
          <a:endParaRPr lang="en-US"/>
        </a:p>
      </dgm:t>
    </dgm:pt>
    <dgm:pt modelId="{6467C564-A783-48C3-979B-42CA6D581894}" type="sibTrans" cxnId="{E204605E-DD89-4DB4-9276-77FF4492ECD4}">
      <dgm:prSet/>
      <dgm:spPr/>
      <dgm:t>
        <a:bodyPr/>
        <a:lstStyle/>
        <a:p>
          <a:endParaRPr lang="en-US"/>
        </a:p>
      </dgm:t>
    </dgm:pt>
    <dgm:pt modelId="{AC400208-6DD8-4C6A-84CC-E0F15D351414}">
      <dgm:prSet/>
      <dgm:spPr/>
      <dgm:t>
        <a:bodyPr/>
        <a:lstStyle/>
        <a:p>
          <a:pPr>
            <a:buFont typeface="Courier New" panose="02070309020205020404" pitchFamily="49" charset="0"/>
            <a:buChar char="o"/>
          </a:pPr>
          <a:r>
            <a:rPr lang="en-US"/>
            <a:t>Calling In</a:t>
          </a:r>
        </a:p>
      </dgm:t>
    </dgm:pt>
    <dgm:pt modelId="{F21C04B9-9322-49AF-8835-5DDFCAB9D60B}" type="parTrans" cxnId="{9374EDFA-DB9F-4365-BD14-A0022B57C76B}">
      <dgm:prSet/>
      <dgm:spPr/>
      <dgm:t>
        <a:bodyPr/>
        <a:lstStyle/>
        <a:p>
          <a:endParaRPr lang="en-US"/>
        </a:p>
      </dgm:t>
    </dgm:pt>
    <dgm:pt modelId="{56848048-D448-40C2-A491-50DA37F8BECE}" type="sibTrans" cxnId="{9374EDFA-DB9F-4365-BD14-A0022B57C76B}">
      <dgm:prSet/>
      <dgm:spPr/>
      <dgm:t>
        <a:bodyPr/>
        <a:lstStyle/>
        <a:p>
          <a:endParaRPr lang="en-US"/>
        </a:p>
      </dgm:t>
    </dgm:pt>
    <dgm:pt modelId="{99602DD4-3575-48C0-B0C8-4D0C4BD07548}">
      <dgm:prSet/>
      <dgm:spPr/>
      <dgm:t>
        <a:bodyPr/>
        <a:lstStyle/>
        <a:p>
          <a:pPr>
            <a:buFont typeface="Courier New" panose="02070309020205020404" pitchFamily="49" charset="0"/>
            <a:buChar char="o"/>
          </a:pPr>
          <a:r>
            <a:rPr lang="en-US"/>
            <a:t>Enter Phone number, ASAP, and Name into chat</a:t>
          </a:r>
        </a:p>
      </dgm:t>
    </dgm:pt>
    <dgm:pt modelId="{8468DE25-3937-4DB6-89B3-52338AFD8756}" type="parTrans" cxnId="{F26DA666-09F6-4DBA-970C-44D4CCADAE91}">
      <dgm:prSet/>
      <dgm:spPr/>
      <dgm:t>
        <a:bodyPr/>
        <a:lstStyle/>
        <a:p>
          <a:endParaRPr lang="en-US"/>
        </a:p>
      </dgm:t>
    </dgm:pt>
    <dgm:pt modelId="{8B5CDE79-5768-4CAC-906F-C4DF8203158D}" type="sibTrans" cxnId="{F26DA666-09F6-4DBA-970C-44D4CCADAE91}">
      <dgm:prSet/>
      <dgm:spPr/>
      <dgm:t>
        <a:bodyPr/>
        <a:lstStyle/>
        <a:p>
          <a:endParaRPr lang="en-US"/>
        </a:p>
      </dgm:t>
    </dgm:pt>
    <dgm:pt modelId="{60155ED9-571A-4D84-BC71-BFB76AB94609}" type="pres">
      <dgm:prSet presAssocID="{DFCCB819-9F8F-4145-98CB-910C4B1C33BC}" presName="linear" presStyleCnt="0">
        <dgm:presLayoutVars>
          <dgm:dir/>
          <dgm:resizeHandles val="exact"/>
        </dgm:presLayoutVars>
      </dgm:prSet>
      <dgm:spPr/>
    </dgm:pt>
    <dgm:pt modelId="{B210E184-F776-4AEA-962E-794B2EF7FDD2}" type="pres">
      <dgm:prSet presAssocID="{9D01BAE2-06E8-434B-8F6F-DEDC0983EEC7}" presName="comp" presStyleCnt="0"/>
      <dgm:spPr/>
    </dgm:pt>
    <dgm:pt modelId="{35E0F1A1-CD59-4F81-98A3-1467DF1BB0C0}" type="pres">
      <dgm:prSet presAssocID="{9D01BAE2-06E8-434B-8F6F-DEDC0983EEC7}" presName="box" presStyleLbl="node1" presStyleIdx="0" presStyleCnt="3" custLinFactNeighborY="3526"/>
      <dgm:spPr/>
    </dgm:pt>
    <dgm:pt modelId="{7B07EC32-C634-4620-8E42-09A926E63384}" type="pres">
      <dgm:prSet presAssocID="{9D01BAE2-06E8-434B-8F6F-DEDC0983EEC7}" presName="img" presStyleLbl="fgImgPlac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t="-15000" b="-15000"/>
          </a:stretch>
        </a:blipFill>
      </dgm:spPr>
      <dgm:extLst>
        <a:ext uri="{E40237B7-FDA0-4F09-8148-C483321AD2D9}">
          <dgm14:cNvPr xmlns:dgm14="http://schemas.microsoft.com/office/drawing/2010/diagram" id="0" name="" descr="Chat with solid fill"/>
        </a:ext>
      </dgm:extLst>
    </dgm:pt>
    <dgm:pt modelId="{43B1651C-DC51-4AFE-B6BA-08252B75AE32}" type="pres">
      <dgm:prSet presAssocID="{9D01BAE2-06E8-434B-8F6F-DEDC0983EEC7}" presName="text" presStyleLbl="node1" presStyleIdx="0" presStyleCnt="3">
        <dgm:presLayoutVars>
          <dgm:bulletEnabled val="1"/>
        </dgm:presLayoutVars>
      </dgm:prSet>
      <dgm:spPr/>
    </dgm:pt>
    <dgm:pt modelId="{863BAFF3-F5DF-4628-822D-1BC5BDB09CDF}" type="pres">
      <dgm:prSet presAssocID="{8FF308D7-8891-4307-A8AA-6DF25D93FC7C}" presName="spacer" presStyleCnt="0"/>
      <dgm:spPr/>
    </dgm:pt>
    <dgm:pt modelId="{FAD2027D-DDB8-41E3-81AF-B122BD2789A5}" type="pres">
      <dgm:prSet presAssocID="{522F7C61-9DFC-4EE7-9A72-6731AD657382}" presName="comp" presStyleCnt="0"/>
      <dgm:spPr/>
    </dgm:pt>
    <dgm:pt modelId="{40878EBC-442E-4A23-A072-44E180D47D8C}" type="pres">
      <dgm:prSet presAssocID="{522F7C61-9DFC-4EE7-9A72-6731AD657382}" presName="box" presStyleLbl="node1" presStyleIdx="1" presStyleCnt="3"/>
      <dgm:spPr/>
    </dgm:pt>
    <dgm:pt modelId="{724427D6-4A26-4B61-A652-FB34D87754A4}" type="pres">
      <dgm:prSet presAssocID="{522F7C61-9DFC-4EE7-9A72-6731AD657382}" presName="img" presStyleLbl="fgImgPlac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t="-15000" b="-15000"/>
          </a:stretch>
        </a:blipFill>
      </dgm:spPr>
      <dgm:extLst>
        <a:ext uri="{E40237B7-FDA0-4F09-8148-C483321AD2D9}">
          <dgm14:cNvPr xmlns:dgm14="http://schemas.microsoft.com/office/drawing/2010/diagram" id="0" name="" descr="User with solid fill"/>
        </a:ext>
      </dgm:extLst>
    </dgm:pt>
    <dgm:pt modelId="{9EC84D7E-706A-47E8-A891-39EC82E9FBAC}" type="pres">
      <dgm:prSet presAssocID="{522F7C61-9DFC-4EE7-9A72-6731AD657382}" presName="text" presStyleLbl="node1" presStyleIdx="1" presStyleCnt="3">
        <dgm:presLayoutVars>
          <dgm:bulletEnabled val="1"/>
        </dgm:presLayoutVars>
      </dgm:prSet>
      <dgm:spPr/>
    </dgm:pt>
    <dgm:pt modelId="{A7E6C8B3-6CEB-4A05-B282-594AF2B399A6}" type="pres">
      <dgm:prSet presAssocID="{6467C564-A783-48C3-979B-42CA6D581894}" presName="spacer" presStyleCnt="0"/>
      <dgm:spPr/>
    </dgm:pt>
    <dgm:pt modelId="{79F98908-68C3-4900-ACFA-A259E9D70802}" type="pres">
      <dgm:prSet presAssocID="{AC400208-6DD8-4C6A-84CC-E0F15D351414}" presName="comp" presStyleCnt="0"/>
      <dgm:spPr/>
    </dgm:pt>
    <dgm:pt modelId="{5DF387D1-28BB-4038-98BC-3CE34BEAD1FB}" type="pres">
      <dgm:prSet presAssocID="{AC400208-6DD8-4C6A-84CC-E0F15D351414}" presName="box" presStyleLbl="node1" presStyleIdx="2" presStyleCnt="3"/>
      <dgm:spPr/>
    </dgm:pt>
    <dgm:pt modelId="{E1A44264-26F8-427B-AD18-52838E6E0707}" type="pres">
      <dgm:prSet presAssocID="{AC400208-6DD8-4C6A-84CC-E0F15D351414}" presName="img" presStyleLbl="fgImgPlac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t="-15000" b="-15000"/>
          </a:stretch>
        </a:blipFill>
      </dgm:spPr>
      <dgm:extLst>
        <a:ext uri="{E40237B7-FDA0-4F09-8148-C483321AD2D9}">
          <dgm14:cNvPr xmlns:dgm14="http://schemas.microsoft.com/office/drawing/2010/diagram" id="0" name="" descr="Speaker phone with solid fill"/>
        </a:ext>
      </dgm:extLst>
    </dgm:pt>
    <dgm:pt modelId="{5DB43D1D-25D8-47B5-99C2-0D5C4EAAAD7C}" type="pres">
      <dgm:prSet presAssocID="{AC400208-6DD8-4C6A-84CC-E0F15D351414}" presName="text" presStyleLbl="node1" presStyleIdx="2" presStyleCnt="3">
        <dgm:presLayoutVars>
          <dgm:bulletEnabled val="1"/>
        </dgm:presLayoutVars>
      </dgm:prSet>
      <dgm:spPr/>
    </dgm:pt>
  </dgm:ptLst>
  <dgm:cxnLst>
    <dgm:cxn modelId="{0C88A309-ACE8-4973-A58A-E3825220EB5B}" type="presOf" srcId="{522F7C61-9DFC-4EE7-9A72-6731AD657382}" destId="{9EC84D7E-706A-47E8-A891-39EC82E9FBAC}" srcOrd="1" destOrd="0" presId="urn:microsoft.com/office/officeart/2005/8/layout/vList4"/>
    <dgm:cxn modelId="{32CB0D1E-32FD-4539-B2B5-506AEE71FE38}" type="presOf" srcId="{99602DD4-3575-48C0-B0C8-4D0C4BD07548}" destId="{5DB43D1D-25D8-47B5-99C2-0D5C4EAAAD7C}" srcOrd="1" destOrd="1" presId="urn:microsoft.com/office/officeart/2005/8/layout/vList4"/>
    <dgm:cxn modelId="{6C43AA35-B7DF-408B-8579-51C1408F9DF9}" type="presOf" srcId="{9D01BAE2-06E8-434B-8F6F-DEDC0983EEC7}" destId="{35E0F1A1-CD59-4F81-98A3-1467DF1BB0C0}" srcOrd="0" destOrd="0" presId="urn:microsoft.com/office/officeart/2005/8/layout/vList4"/>
    <dgm:cxn modelId="{5BDBD236-61D2-4932-B0CA-7483CE350CDF}" type="presOf" srcId="{DFCCB819-9F8F-4145-98CB-910C4B1C33BC}" destId="{60155ED9-571A-4D84-BC71-BFB76AB94609}" srcOrd="0" destOrd="0" presId="urn:microsoft.com/office/officeart/2005/8/layout/vList4"/>
    <dgm:cxn modelId="{E204605E-DD89-4DB4-9276-77FF4492ECD4}" srcId="{DFCCB819-9F8F-4145-98CB-910C4B1C33BC}" destId="{522F7C61-9DFC-4EE7-9A72-6731AD657382}" srcOrd="1" destOrd="0" parTransId="{A0F912E3-7B64-4A42-8AD9-2520D504CFE3}" sibTransId="{6467C564-A783-48C3-979B-42CA6D581894}"/>
    <dgm:cxn modelId="{F26DA666-09F6-4DBA-970C-44D4CCADAE91}" srcId="{AC400208-6DD8-4C6A-84CC-E0F15D351414}" destId="{99602DD4-3575-48C0-B0C8-4D0C4BD07548}" srcOrd="0" destOrd="0" parTransId="{8468DE25-3937-4DB6-89B3-52338AFD8756}" sibTransId="{8B5CDE79-5768-4CAC-906F-C4DF8203158D}"/>
    <dgm:cxn modelId="{1FB6EE77-2609-43B0-9A5F-08E1857F24DC}" srcId="{DFCCB819-9F8F-4145-98CB-910C4B1C33BC}" destId="{9D01BAE2-06E8-434B-8F6F-DEDC0983EEC7}" srcOrd="0" destOrd="0" parTransId="{98B59368-F682-4DCF-A165-28FF80BF0216}" sibTransId="{8FF308D7-8891-4307-A8AA-6DF25D93FC7C}"/>
    <dgm:cxn modelId="{F886B787-3071-42E2-B785-D9BB7345688D}" type="presOf" srcId="{9D01BAE2-06E8-434B-8F6F-DEDC0983EEC7}" destId="{43B1651C-DC51-4AFE-B6BA-08252B75AE32}" srcOrd="1" destOrd="0" presId="urn:microsoft.com/office/officeart/2005/8/layout/vList4"/>
    <dgm:cxn modelId="{0F90D18E-084A-435F-B5AA-455890F03D7E}" type="presOf" srcId="{99602DD4-3575-48C0-B0C8-4D0C4BD07548}" destId="{5DF387D1-28BB-4038-98BC-3CE34BEAD1FB}" srcOrd="0" destOrd="1" presId="urn:microsoft.com/office/officeart/2005/8/layout/vList4"/>
    <dgm:cxn modelId="{9E2604B5-A6CB-402B-ADB0-9E394A81CB10}" type="presOf" srcId="{AC400208-6DD8-4C6A-84CC-E0F15D351414}" destId="{5DB43D1D-25D8-47B5-99C2-0D5C4EAAAD7C}" srcOrd="1" destOrd="0" presId="urn:microsoft.com/office/officeart/2005/8/layout/vList4"/>
    <dgm:cxn modelId="{92922AC8-B9B3-44BC-9CF6-DD0148194D8C}" type="presOf" srcId="{AC400208-6DD8-4C6A-84CC-E0F15D351414}" destId="{5DF387D1-28BB-4038-98BC-3CE34BEAD1FB}" srcOrd="0" destOrd="0" presId="urn:microsoft.com/office/officeart/2005/8/layout/vList4"/>
    <dgm:cxn modelId="{4D0907D2-FC32-4890-BD22-68F610D0E40B}" type="presOf" srcId="{522F7C61-9DFC-4EE7-9A72-6731AD657382}" destId="{40878EBC-442E-4A23-A072-44E180D47D8C}" srcOrd="0" destOrd="0" presId="urn:microsoft.com/office/officeart/2005/8/layout/vList4"/>
    <dgm:cxn modelId="{9374EDFA-DB9F-4365-BD14-A0022B57C76B}" srcId="{DFCCB819-9F8F-4145-98CB-910C4B1C33BC}" destId="{AC400208-6DD8-4C6A-84CC-E0F15D351414}" srcOrd="2" destOrd="0" parTransId="{F21C04B9-9322-49AF-8835-5DDFCAB9D60B}" sibTransId="{56848048-D448-40C2-A491-50DA37F8BECE}"/>
    <dgm:cxn modelId="{4350F7C5-CECB-4A24-867D-F6D6FC5F9C51}" type="presParOf" srcId="{60155ED9-571A-4D84-BC71-BFB76AB94609}" destId="{B210E184-F776-4AEA-962E-794B2EF7FDD2}" srcOrd="0" destOrd="0" presId="urn:microsoft.com/office/officeart/2005/8/layout/vList4"/>
    <dgm:cxn modelId="{AC5F1E6C-3D5B-48BF-BCDA-843CEDD4D4BC}" type="presParOf" srcId="{B210E184-F776-4AEA-962E-794B2EF7FDD2}" destId="{35E0F1A1-CD59-4F81-98A3-1467DF1BB0C0}" srcOrd="0" destOrd="0" presId="urn:microsoft.com/office/officeart/2005/8/layout/vList4"/>
    <dgm:cxn modelId="{195175B4-4B88-47CC-83BC-F3FE6D59172B}" type="presParOf" srcId="{B210E184-F776-4AEA-962E-794B2EF7FDD2}" destId="{7B07EC32-C634-4620-8E42-09A926E63384}" srcOrd="1" destOrd="0" presId="urn:microsoft.com/office/officeart/2005/8/layout/vList4"/>
    <dgm:cxn modelId="{C7586D9E-543C-436A-88C0-AB3BFBE27F88}" type="presParOf" srcId="{B210E184-F776-4AEA-962E-794B2EF7FDD2}" destId="{43B1651C-DC51-4AFE-B6BA-08252B75AE32}" srcOrd="2" destOrd="0" presId="urn:microsoft.com/office/officeart/2005/8/layout/vList4"/>
    <dgm:cxn modelId="{3E9ECB1C-AF7B-45C0-95D4-39FB4F6283E2}" type="presParOf" srcId="{60155ED9-571A-4D84-BC71-BFB76AB94609}" destId="{863BAFF3-F5DF-4628-822D-1BC5BDB09CDF}" srcOrd="1" destOrd="0" presId="urn:microsoft.com/office/officeart/2005/8/layout/vList4"/>
    <dgm:cxn modelId="{FFAD2A69-A050-4793-B883-BEE249ABE4E8}" type="presParOf" srcId="{60155ED9-571A-4D84-BC71-BFB76AB94609}" destId="{FAD2027D-DDB8-41E3-81AF-B122BD2789A5}" srcOrd="2" destOrd="0" presId="urn:microsoft.com/office/officeart/2005/8/layout/vList4"/>
    <dgm:cxn modelId="{3EAE719D-E8F1-4662-90F4-9C739A487E8F}" type="presParOf" srcId="{FAD2027D-DDB8-41E3-81AF-B122BD2789A5}" destId="{40878EBC-442E-4A23-A072-44E180D47D8C}" srcOrd="0" destOrd="0" presId="urn:microsoft.com/office/officeart/2005/8/layout/vList4"/>
    <dgm:cxn modelId="{BB63E22F-7243-45C8-8C95-A18963BAC0AF}" type="presParOf" srcId="{FAD2027D-DDB8-41E3-81AF-B122BD2789A5}" destId="{724427D6-4A26-4B61-A652-FB34D87754A4}" srcOrd="1" destOrd="0" presId="urn:microsoft.com/office/officeart/2005/8/layout/vList4"/>
    <dgm:cxn modelId="{969B1404-01FC-4412-901F-4629EB4E333F}" type="presParOf" srcId="{FAD2027D-DDB8-41E3-81AF-B122BD2789A5}" destId="{9EC84D7E-706A-47E8-A891-39EC82E9FBAC}" srcOrd="2" destOrd="0" presId="urn:microsoft.com/office/officeart/2005/8/layout/vList4"/>
    <dgm:cxn modelId="{2788265D-1382-4081-9CDD-E229AC791D30}" type="presParOf" srcId="{60155ED9-571A-4D84-BC71-BFB76AB94609}" destId="{A7E6C8B3-6CEB-4A05-B282-594AF2B399A6}" srcOrd="3" destOrd="0" presId="urn:microsoft.com/office/officeart/2005/8/layout/vList4"/>
    <dgm:cxn modelId="{5569205D-DF7F-4998-ACD8-0B0C0D43B75E}" type="presParOf" srcId="{60155ED9-571A-4D84-BC71-BFB76AB94609}" destId="{79F98908-68C3-4900-ACFA-A259E9D70802}" srcOrd="4" destOrd="0" presId="urn:microsoft.com/office/officeart/2005/8/layout/vList4"/>
    <dgm:cxn modelId="{D537E715-7876-4A95-892D-A464C9B76D69}" type="presParOf" srcId="{79F98908-68C3-4900-ACFA-A259E9D70802}" destId="{5DF387D1-28BB-4038-98BC-3CE34BEAD1FB}" srcOrd="0" destOrd="0" presId="urn:microsoft.com/office/officeart/2005/8/layout/vList4"/>
    <dgm:cxn modelId="{3210DB4C-9BCC-43EF-8ECE-8194132DB84A}" type="presParOf" srcId="{79F98908-68C3-4900-ACFA-A259E9D70802}" destId="{E1A44264-26F8-427B-AD18-52838E6E0707}" srcOrd="1" destOrd="0" presId="urn:microsoft.com/office/officeart/2005/8/layout/vList4"/>
    <dgm:cxn modelId="{ABD9C1B8-C798-4DA8-9C47-17F522928044}" type="presParOf" srcId="{79F98908-68C3-4900-ACFA-A259E9D70802}" destId="{5DB43D1D-25D8-47B5-99C2-0D5C4EAAAD7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8A57F5-86B0-4CDA-AB5E-8349896E3CA0}"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569D33A6-3584-43BF-AA0A-F37CD5383D74}">
      <dgm:prSet custT="1"/>
      <dgm:spPr/>
      <dgm:t>
        <a:bodyPr/>
        <a:lstStyle/>
        <a:p>
          <a:r>
            <a:rPr lang="en-US" sz="3200" b="0"/>
            <a:t>Termination of Home Care Services </a:t>
          </a:r>
          <a:endParaRPr lang="en-US" sz="3200"/>
        </a:p>
      </dgm:t>
    </dgm:pt>
    <dgm:pt modelId="{3AFA3C30-69FA-490B-B061-BC8E11E0C65D}" type="parTrans" cxnId="{93C66E07-F1CC-48C5-98AB-9756CD6FD2E5}">
      <dgm:prSet/>
      <dgm:spPr/>
      <dgm:t>
        <a:bodyPr/>
        <a:lstStyle/>
        <a:p>
          <a:endParaRPr lang="en-US"/>
        </a:p>
      </dgm:t>
    </dgm:pt>
    <dgm:pt modelId="{52A20CD4-48E9-42A6-9F68-3B16D0A690B7}" type="sibTrans" cxnId="{93C66E07-F1CC-48C5-98AB-9756CD6FD2E5}">
      <dgm:prSet/>
      <dgm:spPr/>
      <dgm:t>
        <a:bodyPr/>
        <a:lstStyle/>
        <a:p>
          <a:endParaRPr lang="en-US"/>
        </a:p>
      </dgm:t>
    </dgm:pt>
    <dgm:pt modelId="{5D8063F8-AD69-49D9-B6F0-0135F97F222A}">
      <dgm:prSet custT="1"/>
      <dgm:spPr/>
      <dgm:t>
        <a:bodyPr/>
        <a:lstStyle/>
        <a:p>
          <a:r>
            <a:rPr lang="en-US" sz="3200" b="0"/>
            <a:t>Reduction of Home Care Services </a:t>
          </a:r>
          <a:endParaRPr lang="en-US" sz="3200"/>
        </a:p>
      </dgm:t>
    </dgm:pt>
    <dgm:pt modelId="{A24C7808-7237-48A8-8082-99C34C9B06E8}" type="parTrans" cxnId="{AFBC2A18-603C-4115-8AE7-FB80B0454471}">
      <dgm:prSet/>
      <dgm:spPr/>
      <dgm:t>
        <a:bodyPr/>
        <a:lstStyle/>
        <a:p>
          <a:endParaRPr lang="en-US"/>
        </a:p>
      </dgm:t>
    </dgm:pt>
    <dgm:pt modelId="{6FDA878E-D649-4DAE-91DD-BA72B102FC41}" type="sibTrans" cxnId="{AFBC2A18-603C-4115-8AE7-FB80B0454471}">
      <dgm:prSet/>
      <dgm:spPr/>
      <dgm:t>
        <a:bodyPr/>
        <a:lstStyle/>
        <a:p>
          <a:endParaRPr lang="en-US"/>
        </a:p>
      </dgm:t>
    </dgm:pt>
    <dgm:pt modelId="{EA3204F8-1439-4C95-BDCD-1D9BDC291DD9}">
      <dgm:prSet custT="1"/>
      <dgm:spPr/>
      <dgm:t>
        <a:bodyPr/>
        <a:lstStyle/>
        <a:p>
          <a:r>
            <a:rPr lang="en-US" sz="2500" dirty="0">
              <a:solidFill>
                <a:schemeClr val="accent3"/>
              </a:solidFill>
            </a:rPr>
            <a:t>A consumer is terminated from the Home Care Program due to ineligibility of moving to an ineligible setting, moved out of state, no longer meets FIL criteria, etc.</a:t>
          </a:r>
        </a:p>
      </dgm:t>
    </dgm:pt>
    <dgm:pt modelId="{79382697-4458-4E26-81B7-172D696BFF06}" type="parTrans" cxnId="{CBF5E060-69DC-4A2C-A99F-817187D8F438}">
      <dgm:prSet/>
      <dgm:spPr/>
      <dgm:t>
        <a:bodyPr/>
        <a:lstStyle/>
        <a:p>
          <a:endParaRPr lang="en-US"/>
        </a:p>
      </dgm:t>
    </dgm:pt>
    <dgm:pt modelId="{81C922A8-7C58-4E25-96F3-77A55104CB61}" type="sibTrans" cxnId="{CBF5E060-69DC-4A2C-A99F-817187D8F438}">
      <dgm:prSet/>
      <dgm:spPr/>
      <dgm:t>
        <a:bodyPr/>
        <a:lstStyle/>
        <a:p>
          <a:endParaRPr lang="en-US"/>
        </a:p>
      </dgm:t>
    </dgm:pt>
    <dgm:pt modelId="{4B9A3FED-EA21-489C-8C36-85DE31D32B7C}">
      <dgm:prSet custT="1"/>
      <dgm:spPr/>
      <dgm:t>
        <a:bodyPr/>
        <a:lstStyle/>
        <a:p>
          <a:r>
            <a:rPr lang="en-US" sz="2500">
              <a:solidFill>
                <a:schemeClr val="accent3"/>
              </a:solidFill>
            </a:rPr>
            <a:t>Home Care Program services are reduced</a:t>
          </a:r>
        </a:p>
      </dgm:t>
    </dgm:pt>
    <dgm:pt modelId="{DB733BC7-BBFD-4990-8DE5-643F4A01E494}" type="parTrans" cxnId="{0183BBD7-E07F-4FCF-9443-D57090FDB7BC}">
      <dgm:prSet/>
      <dgm:spPr/>
      <dgm:t>
        <a:bodyPr/>
        <a:lstStyle/>
        <a:p>
          <a:endParaRPr lang="en-US"/>
        </a:p>
      </dgm:t>
    </dgm:pt>
    <dgm:pt modelId="{E8B59E21-6D1D-4216-BFEE-C31DF08962EB}" type="sibTrans" cxnId="{0183BBD7-E07F-4FCF-9443-D57090FDB7BC}">
      <dgm:prSet/>
      <dgm:spPr/>
      <dgm:t>
        <a:bodyPr/>
        <a:lstStyle/>
        <a:p>
          <a:endParaRPr lang="en-US"/>
        </a:p>
      </dgm:t>
    </dgm:pt>
    <dgm:pt modelId="{FD7E5D39-C018-4A03-9483-1B17F459BBAD}">
      <dgm:prSet custT="1"/>
      <dgm:spPr/>
      <dgm:t>
        <a:bodyPr/>
        <a:lstStyle/>
        <a:p>
          <a:r>
            <a:rPr lang="en-US" sz="2500">
              <a:solidFill>
                <a:schemeClr val="accent3"/>
              </a:solidFill>
            </a:rPr>
            <a:t>This is </a:t>
          </a:r>
          <a:r>
            <a:rPr lang="en-US" sz="2500" b="1">
              <a:solidFill>
                <a:schemeClr val="accent3"/>
              </a:solidFill>
            </a:rPr>
            <a:t>NOT</a:t>
          </a:r>
          <a:r>
            <a:rPr lang="en-US" sz="2500">
              <a:solidFill>
                <a:schemeClr val="accent3"/>
              </a:solidFill>
            </a:rPr>
            <a:t> applicable for those consumers that have a reduction due to a loss of MassHealth eligibility</a:t>
          </a:r>
        </a:p>
      </dgm:t>
    </dgm:pt>
    <dgm:pt modelId="{7C41B465-50D7-401C-8B96-9AC4F1DADDBF}" type="parTrans" cxnId="{8A0EABD5-51FA-435D-AF0D-9BFF17454F79}">
      <dgm:prSet/>
      <dgm:spPr/>
      <dgm:t>
        <a:bodyPr/>
        <a:lstStyle/>
        <a:p>
          <a:endParaRPr lang="en-US"/>
        </a:p>
      </dgm:t>
    </dgm:pt>
    <dgm:pt modelId="{55C83526-29D7-464D-832E-08B6F659863A}" type="sibTrans" cxnId="{8A0EABD5-51FA-435D-AF0D-9BFF17454F79}">
      <dgm:prSet/>
      <dgm:spPr/>
      <dgm:t>
        <a:bodyPr/>
        <a:lstStyle/>
        <a:p>
          <a:endParaRPr lang="en-US"/>
        </a:p>
      </dgm:t>
    </dgm:pt>
    <dgm:pt modelId="{88F9B3C5-2A75-4532-9AB5-879709ADABAB}">
      <dgm:prSet custT="1"/>
      <dgm:spPr/>
      <dgm:t>
        <a:bodyPr/>
        <a:lstStyle/>
        <a:p>
          <a:r>
            <a:rPr lang="en-US" sz="2500">
              <a:solidFill>
                <a:schemeClr val="accent3"/>
              </a:solidFill>
            </a:rPr>
            <a:t>Service plans are changed</a:t>
          </a:r>
        </a:p>
      </dgm:t>
    </dgm:pt>
    <dgm:pt modelId="{58A1B60B-6F5D-4CCD-BE86-E078BCC98FD3}" type="parTrans" cxnId="{9744AABB-AE34-4E10-BCFF-3A7992BF54B4}">
      <dgm:prSet/>
      <dgm:spPr/>
      <dgm:t>
        <a:bodyPr/>
        <a:lstStyle/>
        <a:p>
          <a:endParaRPr lang="en-US"/>
        </a:p>
      </dgm:t>
    </dgm:pt>
    <dgm:pt modelId="{7C6C054F-FEAE-43EF-96D1-20F15712A57F}" type="sibTrans" cxnId="{9744AABB-AE34-4E10-BCFF-3A7992BF54B4}">
      <dgm:prSet/>
      <dgm:spPr/>
      <dgm:t>
        <a:bodyPr/>
        <a:lstStyle/>
        <a:p>
          <a:endParaRPr lang="en-US"/>
        </a:p>
      </dgm:t>
    </dgm:pt>
    <dgm:pt modelId="{A6E6D9CC-CE5E-4D89-95CB-249BA50F1FEB}" type="pres">
      <dgm:prSet presAssocID="{3A8A57F5-86B0-4CDA-AB5E-8349896E3CA0}" presName="Name0" presStyleCnt="0">
        <dgm:presLayoutVars>
          <dgm:dir/>
          <dgm:animLvl val="lvl"/>
          <dgm:resizeHandles val="exact"/>
        </dgm:presLayoutVars>
      </dgm:prSet>
      <dgm:spPr/>
    </dgm:pt>
    <dgm:pt modelId="{DA22DB2E-EF47-480A-92A0-C57704F28E01}" type="pres">
      <dgm:prSet presAssocID="{569D33A6-3584-43BF-AA0A-F37CD5383D74}" presName="linNode" presStyleCnt="0"/>
      <dgm:spPr/>
    </dgm:pt>
    <dgm:pt modelId="{5037F8D2-F819-4298-ABDF-B6D9F4A6AF5C}" type="pres">
      <dgm:prSet presAssocID="{569D33A6-3584-43BF-AA0A-F37CD5383D74}" presName="parentText" presStyleLbl="node1" presStyleIdx="0" presStyleCnt="2">
        <dgm:presLayoutVars>
          <dgm:chMax val="1"/>
          <dgm:bulletEnabled val="1"/>
        </dgm:presLayoutVars>
      </dgm:prSet>
      <dgm:spPr/>
    </dgm:pt>
    <dgm:pt modelId="{1C8A6A9C-F1CC-4210-87FD-41D9B9932300}" type="pres">
      <dgm:prSet presAssocID="{569D33A6-3584-43BF-AA0A-F37CD5383D74}" presName="descendantText" presStyleLbl="alignAccFollowNode1" presStyleIdx="0" presStyleCnt="2">
        <dgm:presLayoutVars>
          <dgm:bulletEnabled val="1"/>
        </dgm:presLayoutVars>
      </dgm:prSet>
      <dgm:spPr/>
    </dgm:pt>
    <dgm:pt modelId="{116877D0-B56C-4851-A27C-4E3E980E84BF}" type="pres">
      <dgm:prSet presAssocID="{52A20CD4-48E9-42A6-9F68-3B16D0A690B7}" presName="sp" presStyleCnt="0"/>
      <dgm:spPr/>
    </dgm:pt>
    <dgm:pt modelId="{E597C97C-0969-4954-98BE-36046E04D0D9}" type="pres">
      <dgm:prSet presAssocID="{5D8063F8-AD69-49D9-B6F0-0135F97F222A}" presName="linNode" presStyleCnt="0"/>
      <dgm:spPr/>
    </dgm:pt>
    <dgm:pt modelId="{B445C47E-05C8-4A6E-B8E0-F66DCA6A3BCE}" type="pres">
      <dgm:prSet presAssocID="{5D8063F8-AD69-49D9-B6F0-0135F97F222A}" presName="parentText" presStyleLbl="node1" presStyleIdx="1" presStyleCnt="2">
        <dgm:presLayoutVars>
          <dgm:chMax val="1"/>
          <dgm:bulletEnabled val="1"/>
        </dgm:presLayoutVars>
      </dgm:prSet>
      <dgm:spPr/>
    </dgm:pt>
    <dgm:pt modelId="{6D262BE6-F0BE-4FF7-8113-82C7DA81F2AB}" type="pres">
      <dgm:prSet presAssocID="{5D8063F8-AD69-49D9-B6F0-0135F97F222A}" presName="descendantText" presStyleLbl="alignAccFollowNode1" presStyleIdx="1" presStyleCnt="2">
        <dgm:presLayoutVars>
          <dgm:bulletEnabled val="1"/>
        </dgm:presLayoutVars>
      </dgm:prSet>
      <dgm:spPr/>
    </dgm:pt>
  </dgm:ptLst>
  <dgm:cxnLst>
    <dgm:cxn modelId="{93C66E07-F1CC-48C5-98AB-9756CD6FD2E5}" srcId="{3A8A57F5-86B0-4CDA-AB5E-8349896E3CA0}" destId="{569D33A6-3584-43BF-AA0A-F37CD5383D74}" srcOrd="0" destOrd="0" parTransId="{3AFA3C30-69FA-490B-B061-BC8E11E0C65D}" sibTransId="{52A20CD4-48E9-42A6-9F68-3B16D0A690B7}"/>
    <dgm:cxn modelId="{AFBC2A18-603C-4115-8AE7-FB80B0454471}" srcId="{3A8A57F5-86B0-4CDA-AB5E-8349896E3CA0}" destId="{5D8063F8-AD69-49D9-B6F0-0135F97F222A}" srcOrd="1" destOrd="0" parTransId="{A24C7808-7237-48A8-8082-99C34C9B06E8}" sibTransId="{6FDA878E-D649-4DAE-91DD-BA72B102FC41}"/>
    <dgm:cxn modelId="{05ABA620-C2AA-4466-9701-1D3DD62E7854}" type="presOf" srcId="{3A8A57F5-86B0-4CDA-AB5E-8349896E3CA0}" destId="{A6E6D9CC-CE5E-4D89-95CB-249BA50F1FEB}" srcOrd="0" destOrd="0" presId="urn:microsoft.com/office/officeart/2005/8/layout/vList5"/>
    <dgm:cxn modelId="{04CD5D40-154A-468B-90B7-EE3F8A14094D}" type="presOf" srcId="{FD7E5D39-C018-4A03-9483-1B17F459BBAD}" destId="{6D262BE6-F0BE-4FF7-8113-82C7DA81F2AB}" srcOrd="0" destOrd="2" presId="urn:microsoft.com/office/officeart/2005/8/layout/vList5"/>
    <dgm:cxn modelId="{CBF5E060-69DC-4A2C-A99F-817187D8F438}" srcId="{569D33A6-3584-43BF-AA0A-F37CD5383D74}" destId="{EA3204F8-1439-4C95-BDCD-1D9BDC291DD9}" srcOrd="0" destOrd="0" parTransId="{79382697-4458-4E26-81B7-172D696BFF06}" sibTransId="{81C922A8-7C58-4E25-96F3-77A55104CB61}"/>
    <dgm:cxn modelId="{4DB37D6D-F4F0-4A7F-8912-CBDC5829AF83}" type="presOf" srcId="{4B9A3FED-EA21-489C-8C36-85DE31D32B7C}" destId="{6D262BE6-F0BE-4FF7-8113-82C7DA81F2AB}" srcOrd="0" destOrd="0" presId="urn:microsoft.com/office/officeart/2005/8/layout/vList5"/>
    <dgm:cxn modelId="{9744AABB-AE34-4E10-BCFF-3A7992BF54B4}" srcId="{5D8063F8-AD69-49D9-B6F0-0135F97F222A}" destId="{88F9B3C5-2A75-4532-9AB5-879709ADABAB}" srcOrd="1" destOrd="0" parTransId="{58A1B60B-6F5D-4CCD-BE86-E078BCC98FD3}" sibTransId="{7C6C054F-FEAE-43EF-96D1-20F15712A57F}"/>
    <dgm:cxn modelId="{44FC28C5-CE09-45A7-8E15-C90F93CB7625}" type="presOf" srcId="{569D33A6-3584-43BF-AA0A-F37CD5383D74}" destId="{5037F8D2-F819-4298-ABDF-B6D9F4A6AF5C}" srcOrd="0" destOrd="0" presId="urn:microsoft.com/office/officeart/2005/8/layout/vList5"/>
    <dgm:cxn modelId="{4DA8CBD4-D16F-4384-B60C-A6A11BAD7EB4}" type="presOf" srcId="{88F9B3C5-2A75-4532-9AB5-879709ADABAB}" destId="{6D262BE6-F0BE-4FF7-8113-82C7DA81F2AB}" srcOrd="0" destOrd="1" presId="urn:microsoft.com/office/officeart/2005/8/layout/vList5"/>
    <dgm:cxn modelId="{8A0EABD5-51FA-435D-AF0D-9BFF17454F79}" srcId="{5D8063F8-AD69-49D9-B6F0-0135F97F222A}" destId="{FD7E5D39-C018-4A03-9483-1B17F459BBAD}" srcOrd="2" destOrd="0" parTransId="{7C41B465-50D7-401C-8B96-9AC4F1DADDBF}" sibTransId="{55C83526-29D7-464D-832E-08B6F659863A}"/>
    <dgm:cxn modelId="{0183BBD7-E07F-4FCF-9443-D57090FDB7BC}" srcId="{5D8063F8-AD69-49D9-B6F0-0135F97F222A}" destId="{4B9A3FED-EA21-489C-8C36-85DE31D32B7C}" srcOrd="0" destOrd="0" parTransId="{DB733BC7-BBFD-4990-8DE5-643F4A01E494}" sibTransId="{E8B59E21-6D1D-4216-BFEE-C31DF08962EB}"/>
    <dgm:cxn modelId="{BD41C9E7-5A6E-4DC7-89C8-90268D7AF924}" type="presOf" srcId="{EA3204F8-1439-4C95-BDCD-1D9BDC291DD9}" destId="{1C8A6A9C-F1CC-4210-87FD-41D9B9932300}" srcOrd="0" destOrd="0" presId="urn:microsoft.com/office/officeart/2005/8/layout/vList5"/>
    <dgm:cxn modelId="{640732FB-1E2C-4069-818C-5A55A7DA1DE3}" type="presOf" srcId="{5D8063F8-AD69-49D9-B6F0-0135F97F222A}" destId="{B445C47E-05C8-4A6E-B8E0-F66DCA6A3BCE}" srcOrd="0" destOrd="0" presId="urn:microsoft.com/office/officeart/2005/8/layout/vList5"/>
    <dgm:cxn modelId="{527B9F73-FE87-4700-A3A5-6B3C7719D191}" type="presParOf" srcId="{A6E6D9CC-CE5E-4D89-95CB-249BA50F1FEB}" destId="{DA22DB2E-EF47-480A-92A0-C57704F28E01}" srcOrd="0" destOrd="0" presId="urn:microsoft.com/office/officeart/2005/8/layout/vList5"/>
    <dgm:cxn modelId="{E7707931-4C4F-4F17-83D3-6DF0EB007BF3}" type="presParOf" srcId="{DA22DB2E-EF47-480A-92A0-C57704F28E01}" destId="{5037F8D2-F819-4298-ABDF-B6D9F4A6AF5C}" srcOrd="0" destOrd="0" presId="urn:microsoft.com/office/officeart/2005/8/layout/vList5"/>
    <dgm:cxn modelId="{6E290E28-A2A7-4632-B5A6-25122968FDCF}" type="presParOf" srcId="{DA22DB2E-EF47-480A-92A0-C57704F28E01}" destId="{1C8A6A9C-F1CC-4210-87FD-41D9B9932300}" srcOrd="1" destOrd="0" presId="urn:microsoft.com/office/officeart/2005/8/layout/vList5"/>
    <dgm:cxn modelId="{8EA4ACAA-211D-4E27-80BA-79AD7140459D}" type="presParOf" srcId="{A6E6D9CC-CE5E-4D89-95CB-249BA50F1FEB}" destId="{116877D0-B56C-4851-A27C-4E3E980E84BF}" srcOrd="1" destOrd="0" presId="urn:microsoft.com/office/officeart/2005/8/layout/vList5"/>
    <dgm:cxn modelId="{42DD7E1D-FE4B-4267-AA64-92ECA1B50051}" type="presParOf" srcId="{A6E6D9CC-CE5E-4D89-95CB-249BA50F1FEB}" destId="{E597C97C-0969-4954-98BE-36046E04D0D9}" srcOrd="2" destOrd="0" presId="urn:microsoft.com/office/officeart/2005/8/layout/vList5"/>
    <dgm:cxn modelId="{C632EF8D-7A79-45E8-A5E5-A4345E81D6A5}" type="presParOf" srcId="{E597C97C-0969-4954-98BE-36046E04D0D9}" destId="{B445C47E-05C8-4A6E-B8E0-F66DCA6A3BCE}" srcOrd="0" destOrd="0" presId="urn:microsoft.com/office/officeart/2005/8/layout/vList5"/>
    <dgm:cxn modelId="{E4B444F8-2EBB-4D97-93FE-D4EAD1EAAA88}" type="presParOf" srcId="{E597C97C-0969-4954-98BE-36046E04D0D9}" destId="{6D262BE6-F0BE-4FF7-8113-82C7DA81F2A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93B887-7E28-4DD2-9B3C-B3427B3CC1E6}"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4750ED36-DE77-4814-942C-0B7E3A067C71}">
      <dgm:prSet/>
      <dgm:spPr/>
      <dgm:t>
        <a:bodyPr/>
        <a:lstStyle/>
        <a:p>
          <a:pPr>
            <a:lnSpc>
              <a:spcPct val="100000"/>
            </a:lnSpc>
          </a:pPr>
          <a:r>
            <a:rPr lang="en-US" b="0">
              <a:solidFill>
                <a:schemeClr val="accent3"/>
              </a:solidFill>
            </a:rPr>
            <a:t>An ASAP shall inform the consumer when there has been a change in the source of funding of the consumers services, but the type of and amount of such services remain unchanged </a:t>
          </a:r>
          <a:endParaRPr lang="en-US">
            <a:solidFill>
              <a:schemeClr val="accent3"/>
            </a:solidFill>
          </a:endParaRPr>
        </a:p>
      </dgm:t>
    </dgm:pt>
    <dgm:pt modelId="{707DC724-8145-4940-91F4-FA55F3FAE6B2}" type="parTrans" cxnId="{59D1248A-24B9-4593-9A6B-A23855CD98EC}">
      <dgm:prSet/>
      <dgm:spPr/>
      <dgm:t>
        <a:bodyPr/>
        <a:lstStyle/>
        <a:p>
          <a:endParaRPr lang="en-US"/>
        </a:p>
      </dgm:t>
    </dgm:pt>
    <dgm:pt modelId="{A75F62DD-7358-4FFF-9CFA-871CA5C5E042}" type="sibTrans" cxnId="{59D1248A-24B9-4593-9A6B-A23855CD98EC}">
      <dgm:prSet/>
      <dgm:spPr/>
      <dgm:t>
        <a:bodyPr/>
        <a:lstStyle/>
        <a:p>
          <a:endParaRPr lang="en-US"/>
        </a:p>
      </dgm:t>
    </dgm:pt>
    <dgm:pt modelId="{CA772B17-F61D-4629-9430-2DE30FD35C76}">
      <dgm:prSet/>
      <dgm:spPr/>
      <dgm:t>
        <a:bodyPr/>
        <a:lstStyle/>
        <a:p>
          <a:pPr>
            <a:lnSpc>
              <a:spcPct val="100000"/>
            </a:lnSpc>
          </a:pPr>
          <a:r>
            <a:rPr lang="en-US" b="0">
              <a:solidFill>
                <a:schemeClr val="accent3"/>
              </a:solidFill>
            </a:rPr>
            <a:t>The consumer shall not have the right to appeal a reduction in waiver services to an ASAP as a result of a MassHealth financial determination</a:t>
          </a:r>
        </a:p>
        <a:p>
          <a:pPr>
            <a:lnSpc>
              <a:spcPct val="100000"/>
            </a:lnSpc>
          </a:pPr>
          <a:r>
            <a:rPr lang="en-US">
              <a:solidFill>
                <a:schemeClr val="accent3"/>
              </a:solidFill>
            </a:rPr>
            <a:t>	Consumers appeal rights are provided by MassHealth</a:t>
          </a:r>
        </a:p>
      </dgm:t>
    </dgm:pt>
    <dgm:pt modelId="{BDB6D1E1-62B5-4F56-B3DB-6659593C9781}" type="parTrans" cxnId="{9487A71E-A09D-4FE2-BAEE-2B97B77608AF}">
      <dgm:prSet/>
      <dgm:spPr/>
      <dgm:t>
        <a:bodyPr/>
        <a:lstStyle/>
        <a:p>
          <a:endParaRPr lang="en-US"/>
        </a:p>
      </dgm:t>
    </dgm:pt>
    <dgm:pt modelId="{7093DA1A-AD2D-4CB3-B773-320F2499865A}" type="sibTrans" cxnId="{9487A71E-A09D-4FE2-BAEE-2B97B77608AF}">
      <dgm:prSet/>
      <dgm:spPr/>
      <dgm:t>
        <a:bodyPr/>
        <a:lstStyle/>
        <a:p>
          <a:endParaRPr lang="en-US"/>
        </a:p>
      </dgm:t>
    </dgm:pt>
    <dgm:pt modelId="{0135DB5D-6C0D-4FD5-8957-B475D0B97D6D}" type="pres">
      <dgm:prSet presAssocID="{2693B887-7E28-4DD2-9B3C-B3427B3CC1E6}" presName="root" presStyleCnt="0">
        <dgm:presLayoutVars>
          <dgm:dir/>
          <dgm:resizeHandles val="exact"/>
        </dgm:presLayoutVars>
      </dgm:prSet>
      <dgm:spPr/>
    </dgm:pt>
    <dgm:pt modelId="{E4C4AFD2-627A-4619-AF0E-8F4C05E004D4}" type="pres">
      <dgm:prSet presAssocID="{4750ED36-DE77-4814-942C-0B7E3A067C71}" presName="compNode" presStyleCnt="0"/>
      <dgm:spPr/>
    </dgm:pt>
    <dgm:pt modelId="{4B8D2147-57CC-42D6-A317-5D48FF84F875}" type="pres">
      <dgm:prSet presAssocID="{4750ED36-DE77-4814-942C-0B7E3A067C71}" presName="bgRect" presStyleLbl="bgShp" presStyleIdx="0" presStyleCnt="2"/>
      <dgm:spPr/>
    </dgm:pt>
    <dgm:pt modelId="{C56C9447-C762-4278-8061-9BF424F3C0FF}" type="pres">
      <dgm:prSet presAssocID="{4750ED36-DE77-4814-942C-0B7E3A067C71}"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Dollar"/>
        </a:ext>
      </dgm:extLst>
    </dgm:pt>
    <dgm:pt modelId="{D8659F02-5630-4D82-BBB9-AD5F197B1EA6}" type="pres">
      <dgm:prSet presAssocID="{4750ED36-DE77-4814-942C-0B7E3A067C71}" presName="spaceRect" presStyleCnt="0"/>
      <dgm:spPr/>
    </dgm:pt>
    <dgm:pt modelId="{254727E1-0174-4302-9E5D-0D2CE17AF370}" type="pres">
      <dgm:prSet presAssocID="{4750ED36-DE77-4814-942C-0B7E3A067C71}" presName="parTx" presStyleLbl="revTx" presStyleIdx="0" presStyleCnt="2">
        <dgm:presLayoutVars>
          <dgm:chMax val="0"/>
          <dgm:chPref val="0"/>
        </dgm:presLayoutVars>
      </dgm:prSet>
      <dgm:spPr/>
    </dgm:pt>
    <dgm:pt modelId="{380872F4-AB75-45BF-B261-1C2AE0AB5861}" type="pres">
      <dgm:prSet presAssocID="{A75F62DD-7358-4FFF-9CFA-871CA5C5E042}" presName="sibTrans" presStyleCnt="0"/>
      <dgm:spPr/>
    </dgm:pt>
    <dgm:pt modelId="{AB22E12F-0877-4C49-B3C8-48695632E46A}" type="pres">
      <dgm:prSet presAssocID="{CA772B17-F61D-4629-9430-2DE30FD35C76}" presName="compNode" presStyleCnt="0"/>
      <dgm:spPr/>
    </dgm:pt>
    <dgm:pt modelId="{D2195170-8E03-4F79-9089-14C4C32C4748}" type="pres">
      <dgm:prSet presAssocID="{CA772B17-F61D-4629-9430-2DE30FD35C76}" presName="bgRect" presStyleLbl="bgShp" presStyleIdx="1" presStyleCnt="2"/>
      <dgm:spPr/>
    </dgm:pt>
    <dgm:pt modelId="{BE1F0CCF-0853-4285-9381-80878B6352A0}" type="pres">
      <dgm:prSet presAssocID="{CA772B17-F61D-4629-9430-2DE30FD35C76}"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vel"/>
        </a:ext>
      </dgm:extLst>
    </dgm:pt>
    <dgm:pt modelId="{F855AD90-EF14-45A2-AE61-7533E09B6A88}" type="pres">
      <dgm:prSet presAssocID="{CA772B17-F61D-4629-9430-2DE30FD35C76}" presName="spaceRect" presStyleCnt="0"/>
      <dgm:spPr/>
    </dgm:pt>
    <dgm:pt modelId="{17817401-02FE-4793-A77B-39B706E441D6}" type="pres">
      <dgm:prSet presAssocID="{CA772B17-F61D-4629-9430-2DE30FD35C76}" presName="parTx" presStyleLbl="revTx" presStyleIdx="1" presStyleCnt="2">
        <dgm:presLayoutVars>
          <dgm:chMax val="0"/>
          <dgm:chPref val="0"/>
        </dgm:presLayoutVars>
      </dgm:prSet>
      <dgm:spPr/>
    </dgm:pt>
  </dgm:ptLst>
  <dgm:cxnLst>
    <dgm:cxn modelId="{9487A71E-A09D-4FE2-BAEE-2B97B77608AF}" srcId="{2693B887-7E28-4DD2-9B3C-B3427B3CC1E6}" destId="{CA772B17-F61D-4629-9430-2DE30FD35C76}" srcOrd="1" destOrd="0" parTransId="{BDB6D1E1-62B5-4F56-B3DB-6659593C9781}" sibTransId="{7093DA1A-AD2D-4CB3-B773-320F2499865A}"/>
    <dgm:cxn modelId="{71C11328-6FD9-481B-AF81-510E6913BABF}" type="presOf" srcId="{CA772B17-F61D-4629-9430-2DE30FD35C76}" destId="{17817401-02FE-4793-A77B-39B706E441D6}" srcOrd="0" destOrd="0" presId="urn:microsoft.com/office/officeart/2018/2/layout/IconVerticalSolidList"/>
    <dgm:cxn modelId="{EAECBD28-CE74-4714-A2E5-3FE445BA136C}" type="presOf" srcId="{4750ED36-DE77-4814-942C-0B7E3A067C71}" destId="{254727E1-0174-4302-9E5D-0D2CE17AF370}" srcOrd="0" destOrd="0" presId="urn:microsoft.com/office/officeart/2018/2/layout/IconVerticalSolidList"/>
    <dgm:cxn modelId="{59D1248A-24B9-4593-9A6B-A23855CD98EC}" srcId="{2693B887-7E28-4DD2-9B3C-B3427B3CC1E6}" destId="{4750ED36-DE77-4814-942C-0B7E3A067C71}" srcOrd="0" destOrd="0" parTransId="{707DC724-8145-4940-91F4-FA55F3FAE6B2}" sibTransId="{A75F62DD-7358-4FFF-9CFA-871CA5C5E042}"/>
    <dgm:cxn modelId="{52981CD3-1C60-42EC-9E27-89BACB5B5C56}" type="presOf" srcId="{2693B887-7E28-4DD2-9B3C-B3427B3CC1E6}" destId="{0135DB5D-6C0D-4FD5-8957-B475D0B97D6D}" srcOrd="0" destOrd="0" presId="urn:microsoft.com/office/officeart/2018/2/layout/IconVerticalSolidList"/>
    <dgm:cxn modelId="{0E0882CE-89DF-4FEB-BC30-D344441354FB}" type="presParOf" srcId="{0135DB5D-6C0D-4FD5-8957-B475D0B97D6D}" destId="{E4C4AFD2-627A-4619-AF0E-8F4C05E004D4}" srcOrd="0" destOrd="0" presId="urn:microsoft.com/office/officeart/2018/2/layout/IconVerticalSolidList"/>
    <dgm:cxn modelId="{7C2236EA-7041-48B0-A712-29AB96B38505}" type="presParOf" srcId="{E4C4AFD2-627A-4619-AF0E-8F4C05E004D4}" destId="{4B8D2147-57CC-42D6-A317-5D48FF84F875}" srcOrd="0" destOrd="0" presId="urn:microsoft.com/office/officeart/2018/2/layout/IconVerticalSolidList"/>
    <dgm:cxn modelId="{581B607F-7943-46E9-A7FF-3D04B44B511E}" type="presParOf" srcId="{E4C4AFD2-627A-4619-AF0E-8F4C05E004D4}" destId="{C56C9447-C762-4278-8061-9BF424F3C0FF}" srcOrd="1" destOrd="0" presId="urn:microsoft.com/office/officeart/2018/2/layout/IconVerticalSolidList"/>
    <dgm:cxn modelId="{6DB5A4B5-A22D-42D1-8BAD-1839EDBB8031}" type="presParOf" srcId="{E4C4AFD2-627A-4619-AF0E-8F4C05E004D4}" destId="{D8659F02-5630-4D82-BBB9-AD5F197B1EA6}" srcOrd="2" destOrd="0" presId="urn:microsoft.com/office/officeart/2018/2/layout/IconVerticalSolidList"/>
    <dgm:cxn modelId="{D2283C7A-F056-4008-AB1B-BAB89785BDEB}" type="presParOf" srcId="{E4C4AFD2-627A-4619-AF0E-8F4C05E004D4}" destId="{254727E1-0174-4302-9E5D-0D2CE17AF370}" srcOrd="3" destOrd="0" presId="urn:microsoft.com/office/officeart/2018/2/layout/IconVerticalSolidList"/>
    <dgm:cxn modelId="{5FE30445-6472-4DDE-9566-67A4131FEDB4}" type="presParOf" srcId="{0135DB5D-6C0D-4FD5-8957-B475D0B97D6D}" destId="{380872F4-AB75-45BF-B261-1C2AE0AB5861}" srcOrd="1" destOrd="0" presId="urn:microsoft.com/office/officeart/2018/2/layout/IconVerticalSolidList"/>
    <dgm:cxn modelId="{3E0B8942-4859-473D-A491-56F9A4557AFC}" type="presParOf" srcId="{0135DB5D-6C0D-4FD5-8957-B475D0B97D6D}" destId="{AB22E12F-0877-4C49-B3C8-48695632E46A}" srcOrd="2" destOrd="0" presId="urn:microsoft.com/office/officeart/2018/2/layout/IconVerticalSolidList"/>
    <dgm:cxn modelId="{196726F9-8CBA-48E3-A0A0-BAF50AAD3A32}" type="presParOf" srcId="{AB22E12F-0877-4C49-B3C8-48695632E46A}" destId="{D2195170-8E03-4F79-9089-14C4C32C4748}" srcOrd="0" destOrd="0" presId="urn:microsoft.com/office/officeart/2018/2/layout/IconVerticalSolidList"/>
    <dgm:cxn modelId="{8A0BEFD2-21AC-408C-B083-55CA9BE41BDC}" type="presParOf" srcId="{AB22E12F-0877-4C49-B3C8-48695632E46A}" destId="{BE1F0CCF-0853-4285-9381-80878B6352A0}" srcOrd="1" destOrd="0" presId="urn:microsoft.com/office/officeart/2018/2/layout/IconVerticalSolidList"/>
    <dgm:cxn modelId="{FD321DCD-78A3-4E8F-9798-9A6A32502764}" type="presParOf" srcId="{AB22E12F-0877-4C49-B3C8-48695632E46A}" destId="{F855AD90-EF14-45A2-AE61-7533E09B6A88}" srcOrd="2" destOrd="0" presId="urn:microsoft.com/office/officeart/2018/2/layout/IconVerticalSolidList"/>
    <dgm:cxn modelId="{5118EF40-FBD6-4FEA-9272-CC7ACE7AD134}" type="presParOf" srcId="{AB22E12F-0877-4C49-B3C8-48695632E46A}" destId="{17817401-02FE-4793-A77B-39B706E441D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87D127-E112-47C6-BF5F-89252170D980}"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63A72EBC-05F6-4CA7-B083-7A924304AFF5}">
      <dgm:prSet phldrT="[Text]" phldr="0" custT="1"/>
      <dgm:spPr/>
      <dgm:t>
        <a:bodyPr/>
        <a:lstStyle/>
        <a:p>
          <a:r>
            <a:rPr lang="en-US" sz="2000"/>
            <a:t>Journal Entry </a:t>
          </a:r>
        </a:p>
      </dgm:t>
    </dgm:pt>
    <dgm:pt modelId="{8D6E1228-8C64-4FC8-BF14-BDC873FD7943}" type="parTrans" cxnId="{785BD46A-B9AE-4155-A26C-678A7633DD5E}">
      <dgm:prSet/>
      <dgm:spPr/>
      <dgm:t>
        <a:bodyPr/>
        <a:lstStyle/>
        <a:p>
          <a:endParaRPr lang="en-US"/>
        </a:p>
      </dgm:t>
    </dgm:pt>
    <dgm:pt modelId="{9C24EE20-6CD4-4814-BE05-C6D11FDFFCF3}" type="sibTrans" cxnId="{785BD46A-B9AE-4155-A26C-678A7633DD5E}">
      <dgm:prSet/>
      <dgm:spPr/>
      <dgm:t>
        <a:bodyPr/>
        <a:lstStyle/>
        <a:p>
          <a:endParaRPr lang="en-US"/>
        </a:p>
      </dgm:t>
    </dgm:pt>
    <dgm:pt modelId="{4CFA7CA4-8877-4E27-BA1C-515CEA124EA0}">
      <dgm:prSet phldrT="[Text]" phldr="0" custT="1"/>
      <dgm:spPr/>
      <dgm:t>
        <a:bodyPr/>
        <a:lstStyle/>
        <a:p>
          <a:pPr rtl="0"/>
          <a:r>
            <a:rPr lang="en-US" sz="2000"/>
            <a:t>CDS </a:t>
          </a:r>
          <a:r>
            <a:rPr lang="en-US" sz="2000">
              <a:latin typeface="Corbel" panose="020B0503020204020204"/>
            </a:rPr>
            <a:t>&amp; Financial Assessment</a:t>
          </a:r>
          <a:endParaRPr lang="en-US" sz="2000"/>
        </a:p>
      </dgm:t>
    </dgm:pt>
    <dgm:pt modelId="{BBFDCC1B-A0CF-496D-ADAE-42672A113E73}" type="parTrans" cxnId="{9FFBA2BD-797E-4F2A-9189-9AE87E13AB0A}">
      <dgm:prSet/>
      <dgm:spPr/>
      <dgm:t>
        <a:bodyPr/>
        <a:lstStyle/>
        <a:p>
          <a:endParaRPr lang="en-US"/>
        </a:p>
      </dgm:t>
    </dgm:pt>
    <dgm:pt modelId="{B111885C-1FC7-42BC-AE27-4F1EF689B68A}" type="sibTrans" cxnId="{9FFBA2BD-797E-4F2A-9189-9AE87E13AB0A}">
      <dgm:prSet/>
      <dgm:spPr/>
      <dgm:t>
        <a:bodyPr/>
        <a:lstStyle/>
        <a:p>
          <a:endParaRPr lang="en-US"/>
        </a:p>
      </dgm:t>
    </dgm:pt>
    <dgm:pt modelId="{E0120C4A-547D-44F7-820A-7A44EB73F270}">
      <dgm:prSet phldrT="[Text]" phldr="0" custT="1"/>
      <dgm:spPr/>
      <dgm:t>
        <a:bodyPr/>
        <a:lstStyle/>
        <a:p>
          <a:pPr rtl="0"/>
          <a:r>
            <a:rPr lang="en-US" sz="2000"/>
            <a:t>Appeals Forms</a:t>
          </a:r>
          <a:r>
            <a:rPr lang="en-US" sz="2000">
              <a:latin typeface="Corbel" panose="020B0503020204020204"/>
            </a:rPr>
            <a:t> &amp; Regulations</a:t>
          </a:r>
          <a:endParaRPr lang="en-US" sz="2000"/>
        </a:p>
      </dgm:t>
    </dgm:pt>
    <dgm:pt modelId="{564E9F1B-32B3-4600-8252-5B5482F3B0B7}" type="parTrans" cxnId="{8AD40837-0AAC-453D-8BB1-7538AB8ABF15}">
      <dgm:prSet/>
      <dgm:spPr/>
      <dgm:t>
        <a:bodyPr/>
        <a:lstStyle/>
        <a:p>
          <a:endParaRPr lang="en-US"/>
        </a:p>
      </dgm:t>
    </dgm:pt>
    <dgm:pt modelId="{AE1989A5-5BA1-4C1B-AFB4-E8F969BEF979}" type="sibTrans" cxnId="{8AD40837-0AAC-453D-8BB1-7538AB8ABF15}">
      <dgm:prSet/>
      <dgm:spPr/>
      <dgm:t>
        <a:bodyPr/>
        <a:lstStyle/>
        <a:p>
          <a:endParaRPr lang="en-US"/>
        </a:p>
      </dgm:t>
    </dgm:pt>
    <dgm:pt modelId="{BEB057E5-5775-4291-BC49-A0E361EADAC2}">
      <dgm:prSet phldrT="[Text]" phldr="0" custT="1"/>
      <dgm:spPr/>
      <dgm:t>
        <a:bodyPr/>
        <a:lstStyle/>
        <a:p>
          <a:r>
            <a:rPr lang="en-US" sz="2000"/>
            <a:t>ASAP Appeal Determinations</a:t>
          </a:r>
        </a:p>
      </dgm:t>
    </dgm:pt>
    <dgm:pt modelId="{C1F578FD-DFD9-4B86-95B0-AE71CC47671E}" type="parTrans" cxnId="{1593825A-C0AE-45A6-948C-6F06579E4998}">
      <dgm:prSet/>
      <dgm:spPr/>
      <dgm:t>
        <a:bodyPr/>
        <a:lstStyle/>
        <a:p>
          <a:endParaRPr lang="en-US"/>
        </a:p>
      </dgm:t>
    </dgm:pt>
    <dgm:pt modelId="{A9F4E945-8C1D-4F52-A086-E02F953D1053}" type="sibTrans" cxnId="{1593825A-C0AE-45A6-948C-6F06579E4998}">
      <dgm:prSet/>
      <dgm:spPr/>
      <dgm:t>
        <a:bodyPr/>
        <a:lstStyle/>
        <a:p>
          <a:endParaRPr lang="en-US"/>
        </a:p>
      </dgm:t>
    </dgm:pt>
    <dgm:pt modelId="{F9037CAB-99F8-46F7-876E-D816AD9187C5}">
      <dgm:prSet phldrT="[Text]" phldr="0" custT="1"/>
      <dgm:spPr/>
      <dgm:t>
        <a:bodyPr/>
        <a:lstStyle/>
        <a:p>
          <a:pPr rtl="0"/>
          <a:r>
            <a:rPr lang="en-US" sz="2000"/>
            <a:t>Consumer/Applicant Appeal</a:t>
          </a:r>
        </a:p>
        <a:p>
          <a:pPr rtl="0"/>
          <a:endParaRPr lang="en-US" sz="2000"/>
        </a:p>
      </dgm:t>
    </dgm:pt>
    <dgm:pt modelId="{A49EA400-A787-4073-9152-0A6E1C16DF6B}" type="parTrans" cxnId="{B4436242-A884-49F9-8C01-B90DB9EB1003}">
      <dgm:prSet/>
      <dgm:spPr/>
      <dgm:t>
        <a:bodyPr/>
        <a:lstStyle/>
        <a:p>
          <a:endParaRPr lang="en-US"/>
        </a:p>
      </dgm:t>
    </dgm:pt>
    <dgm:pt modelId="{4A6C04A0-252B-47CD-9C51-99CA36A8FA67}" type="sibTrans" cxnId="{B4436242-A884-49F9-8C01-B90DB9EB1003}">
      <dgm:prSet/>
      <dgm:spPr/>
      <dgm:t>
        <a:bodyPr/>
        <a:lstStyle/>
        <a:p>
          <a:endParaRPr lang="en-US"/>
        </a:p>
      </dgm:t>
    </dgm:pt>
    <dgm:pt modelId="{8BAE86FE-B5E0-4E20-BD4A-CFC8EA63EF47}" type="pres">
      <dgm:prSet presAssocID="{8987D127-E112-47C6-BF5F-89252170D980}" presName="cycle" presStyleCnt="0">
        <dgm:presLayoutVars>
          <dgm:chMax val="1"/>
          <dgm:dir/>
          <dgm:animLvl val="ctr"/>
          <dgm:resizeHandles val="exact"/>
        </dgm:presLayoutVars>
      </dgm:prSet>
      <dgm:spPr/>
    </dgm:pt>
    <dgm:pt modelId="{A3D8F981-1E45-4438-BBCA-42EDC58EFD1C}" type="pres">
      <dgm:prSet presAssocID="{BEB057E5-5775-4291-BC49-A0E361EADAC2}" presName="centerShape" presStyleLbl="node0" presStyleIdx="0" presStyleCnt="1"/>
      <dgm:spPr/>
    </dgm:pt>
    <dgm:pt modelId="{A27CB176-61C6-4496-89F4-9AB47456E042}" type="pres">
      <dgm:prSet presAssocID="{8D6E1228-8C64-4FC8-BF14-BDC873FD7943}" presName="parTrans" presStyleLbl="bgSibTrans2D1" presStyleIdx="0" presStyleCnt="4"/>
      <dgm:spPr/>
    </dgm:pt>
    <dgm:pt modelId="{1DC5F561-F0CA-4CCA-9104-B25D8C33B98C}" type="pres">
      <dgm:prSet presAssocID="{63A72EBC-05F6-4CA7-B083-7A924304AFF5}" presName="node" presStyleLbl="node1" presStyleIdx="0" presStyleCnt="4">
        <dgm:presLayoutVars>
          <dgm:bulletEnabled val="1"/>
        </dgm:presLayoutVars>
      </dgm:prSet>
      <dgm:spPr/>
    </dgm:pt>
    <dgm:pt modelId="{4906D522-38DC-403D-A1E4-F09DD221D831}" type="pres">
      <dgm:prSet presAssocID="{BBFDCC1B-A0CF-496D-ADAE-42672A113E73}" presName="parTrans" presStyleLbl="bgSibTrans2D1" presStyleIdx="1" presStyleCnt="4"/>
      <dgm:spPr/>
    </dgm:pt>
    <dgm:pt modelId="{28F35F46-FBA4-4FB3-ADB1-2455AF03A31D}" type="pres">
      <dgm:prSet presAssocID="{4CFA7CA4-8877-4E27-BA1C-515CEA124EA0}" presName="node" presStyleLbl="node1" presStyleIdx="1" presStyleCnt="4">
        <dgm:presLayoutVars>
          <dgm:bulletEnabled val="1"/>
        </dgm:presLayoutVars>
      </dgm:prSet>
      <dgm:spPr/>
    </dgm:pt>
    <dgm:pt modelId="{F89C69E9-2ADB-4A46-93B0-96310CD7D340}" type="pres">
      <dgm:prSet presAssocID="{A49EA400-A787-4073-9152-0A6E1C16DF6B}" presName="parTrans" presStyleLbl="bgSibTrans2D1" presStyleIdx="2" presStyleCnt="4"/>
      <dgm:spPr/>
    </dgm:pt>
    <dgm:pt modelId="{3A2B5971-B490-4391-850A-650D0B24CE1A}" type="pres">
      <dgm:prSet presAssocID="{F9037CAB-99F8-46F7-876E-D816AD9187C5}" presName="node" presStyleLbl="node1" presStyleIdx="2" presStyleCnt="4">
        <dgm:presLayoutVars>
          <dgm:bulletEnabled val="1"/>
        </dgm:presLayoutVars>
      </dgm:prSet>
      <dgm:spPr/>
    </dgm:pt>
    <dgm:pt modelId="{81D0C3F3-1785-4100-9DF8-EE747DC8746D}" type="pres">
      <dgm:prSet presAssocID="{564E9F1B-32B3-4600-8252-5B5482F3B0B7}" presName="parTrans" presStyleLbl="bgSibTrans2D1" presStyleIdx="3" presStyleCnt="4"/>
      <dgm:spPr/>
    </dgm:pt>
    <dgm:pt modelId="{A74859E9-84C5-4318-A462-271BE03C5123}" type="pres">
      <dgm:prSet presAssocID="{E0120C4A-547D-44F7-820A-7A44EB73F270}" presName="node" presStyleLbl="node1" presStyleIdx="3" presStyleCnt="4">
        <dgm:presLayoutVars>
          <dgm:bulletEnabled val="1"/>
        </dgm:presLayoutVars>
      </dgm:prSet>
      <dgm:spPr/>
    </dgm:pt>
  </dgm:ptLst>
  <dgm:cxnLst>
    <dgm:cxn modelId="{CB7B7B17-11FF-4D42-BE1C-917906727C87}" type="presOf" srcId="{8D6E1228-8C64-4FC8-BF14-BDC873FD7943}" destId="{A27CB176-61C6-4496-89F4-9AB47456E042}" srcOrd="0" destOrd="0" presId="urn:microsoft.com/office/officeart/2005/8/layout/radial4"/>
    <dgm:cxn modelId="{F616772B-D62B-4A80-8333-C878C8789EF4}" type="presOf" srcId="{A49EA400-A787-4073-9152-0A6E1C16DF6B}" destId="{F89C69E9-2ADB-4A46-93B0-96310CD7D340}" srcOrd="0" destOrd="0" presId="urn:microsoft.com/office/officeart/2005/8/layout/radial4"/>
    <dgm:cxn modelId="{F3B56A35-4308-439F-93F7-5DFC88FA2BD5}" type="presOf" srcId="{8987D127-E112-47C6-BF5F-89252170D980}" destId="{8BAE86FE-B5E0-4E20-BD4A-CFC8EA63EF47}" srcOrd="0" destOrd="0" presId="urn:microsoft.com/office/officeart/2005/8/layout/radial4"/>
    <dgm:cxn modelId="{8AD40837-0AAC-453D-8BB1-7538AB8ABF15}" srcId="{BEB057E5-5775-4291-BC49-A0E361EADAC2}" destId="{E0120C4A-547D-44F7-820A-7A44EB73F270}" srcOrd="3" destOrd="0" parTransId="{564E9F1B-32B3-4600-8252-5B5482F3B0B7}" sibTransId="{AE1989A5-5BA1-4C1B-AFB4-E8F969BEF979}"/>
    <dgm:cxn modelId="{B4436242-A884-49F9-8C01-B90DB9EB1003}" srcId="{BEB057E5-5775-4291-BC49-A0E361EADAC2}" destId="{F9037CAB-99F8-46F7-876E-D816AD9187C5}" srcOrd="2" destOrd="0" parTransId="{A49EA400-A787-4073-9152-0A6E1C16DF6B}" sibTransId="{4A6C04A0-252B-47CD-9C51-99CA36A8FA67}"/>
    <dgm:cxn modelId="{41B9A043-E364-4518-9409-062A1FE03747}" type="presOf" srcId="{63A72EBC-05F6-4CA7-B083-7A924304AFF5}" destId="{1DC5F561-F0CA-4CCA-9104-B25D8C33B98C}" srcOrd="0" destOrd="0" presId="urn:microsoft.com/office/officeart/2005/8/layout/radial4"/>
    <dgm:cxn modelId="{785BD46A-B9AE-4155-A26C-678A7633DD5E}" srcId="{BEB057E5-5775-4291-BC49-A0E361EADAC2}" destId="{63A72EBC-05F6-4CA7-B083-7A924304AFF5}" srcOrd="0" destOrd="0" parTransId="{8D6E1228-8C64-4FC8-BF14-BDC873FD7943}" sibTransId="{9C24EE20-6CD4-4814-BE05-C6D11FDFFCF3}"/>
    <dgm:cxn modelId="{4AB34C4E-0348-4B0F-BCC7-10737AA963A7}" type="presOf" srcId="{4CFA7CA4-8877-4E27-BA1C-515CEA124EA0}" destId="{28F35F46-FBA4-4FB3-ADB1-2455AF03A31D}" srcOrd="0" destOrd="0" presId="urn:microsoft.com/office/officeart/2005/8/layout/radial4"/>
    <dgm:cxn modelId="{1593825A-C0AE-45A6-948C-6F06579E4998}" srcId="{8987D127-E112-47C6-BF5F-89252170D980}" destId="{BEB057E5-5775-4291-BC49-A0E361EADAC2}" srcOrd="0" destOrd="0" parTransId="{C1F578FD-DFD9-4B86-95B0-AE71CC47671E}" sibTransId="{A9F4E945-8C1D-4F52-A086-E02F953D1053}"/>
    <dgm:cxn modelId="{185D0892-313F-4C8B-9F35-997A9C1CF0B4}" type="presOf" srcId="{564E9F1B-32B3-4600-8252-5B5482F3B0B7}" destId="{81D0C3F3-1785-4100-9DF8-EE747DC8746D}" srcOrd="0" destOrd="0" presId="urn:microsoft.com/office/officeart/2005/8/layout/radial4"/>
    <dgm:cxn modelId="{3C727F9F-0A48-404E-BC42-9885078BD83C}" type="presOf" srcId="{BEB057E5-5775-4291-BC49-A0E361EADAC2}" destId="{A3D8F981-1E45-4438-BBCA-42EDC58EFD1C}" srcOrd="0" destOrd="0" presId="urn:microsoft.com/office/officeart/2005/8/layout/radial4"/>
    <dgm:cxn modelId="{9FFBA2BD-797E-4F2A-9189-9AE87E13AB0A}" srcId="{BEB057E5-5775-4291-BC49-A0E361EADAC2}" destId="{4CFA7CA4-8877-4E27-BA1C-515CEA124EA0}" srcOrd="1" destOrd="0" parTransId="{BBFDCC1B-A0CF-496D-ADAE-42672A113E73}" sibTransId="{B111885C-1FC7-42BC-AE27-4F1EF689B68A}"/>
    <dgm:cxn modelId="{74F898D0-B070-4EE9-970A-C5EEC5E03ED1}" type="presOf" srcId="{E0120C4A-547D-44F7-820A-7A44EB73F270}" destId="{A74859E9-84C5-4318-A462-271BE03C5123}" srcOrd="0" destOrd="0" presId="urn:microsoft.com/office/officeart/2005/8/layout/radial4"/>
    <dgm:cxn modelId="{DBE892DF-033E-4ECC-AE2D-97F18783EF6D}" type="presOf" srcId="{F9037CAB-99F8-46F7-876E-D816AD9187C5}" destId="{3A2B5971-B490-4391-850A-650D0B24CE1A}" srcOrd="0" destOrd="0" presId="urn:microsoft.com/office/officeart/2005/8/layout/radial4"/>
    <dgm:cxn modelId="{08B987F7-B90F-4AEA-B850-895719FFAB75}" type="presOf" srcId="{BBFDCC1B-A0CF-496D-ADAE-42672A113E73}" destId="{4906D522-38DC-403D-A1E4-F09DD221D831}" srcOrd="0" destOrd="0" presId="urn:microsoft.com/office/officeart/2005/8/layout/radial4"/>
    <dgm:cxn modelId="{A52251BE-6DF3-4F8D-8033-9402D4573499}" type="presParOf" srcId="{8BAE86FE-B5E0-4E20-BD4A-CFC8EA63EF47}" destId="{A3D8F981-1E45-4438-BBCA-42EDC58EFD1C}" srcOrd="0" destOrd="0" presId="urn:microsoft.com/office/officeart/2005/8/layout/radial4"/>
    <dgm:cxn modelId="{03C4775F-AA20-4394-A1E4-4C5BA1908F77}" type="presParOf" srcId="{8BAE86FE-B5E0-4E20-BD4A-CFC8EA63EF47}" destId="{A27CB176-61C6-4496-89F4-9AB47456E042}" srcOrd="1" destOrd="0" presId="urn:microsoft.com/office/officeart/2005/8/layout/radial4"/>
    <dgm:cxn modelId="{BBFECDE4-2B30-4A9A-8E84-00198B4B6F2D}" type="presParOf" srcId="{8BAE86FE-B5E0-4E20-BD4A-CFC8EA63EF47}" destId="{1DC5F561-F0CA-4CCA-9104-B25D8C33B98C}" srcOrd="2" destOrd="0" presId="urn:microsoft.com/office/officeart/2005/8/layout/radial4"/>
    <dgm:cxn modelId="{13B81CC2-BF11-4052-8ADA-CE13B5430648}" type="presParOf" srcId="{8BAE86FE-B5E0-4E20-BD4A-CFC8EA63EF47}" destId="{4906D522-38DC-403D-A1E4-F09DD221D831}" srcOrd="3" destOrd="0" presId="urn:microsoft.com/office/officeart/2005/8/layout/radial4"/>
    <dgm:cxn modelId="{A9C81315-556E-4891-BEA2-305292EA6ADE}" type="presParOf" srcId="{8BAE86FE-B5E0-4E20-BD4A-CFC8EA63EF47}" destId="{28F35F46-FBA4-4FB3-ADB1-2455AF03A31D}" srcOrd="4" destOrd="0" presId="urn:microsoft.com/office/officeart/2005/8/layout/radial4"/>
    <dgm:cxn modelId="{FC238757-AC3B-422F-B322-61C1A65997BB}" type="presParOf" srcId="{8BAE86FE-B5E0-4E20-BD4A-CFC8EA63EF47}" destId="{F89C69E9-2ADB-4A46-93B0-96310CD7D340}" srcOrd="5" destOrd="0" presId="urn:microsoft.com/office/officeart/2005/8/layout/radial4"/>
    <dgm:cxn modelId="{A7F390C6-B677-4D56-A9F7-E9D7388B293A}" type="presParOf" srcId="{8BAE86FE-B5E0-4E20-BD4A-CFC8EA63EF47}" destId="{3A2B5971-B490-4391-850A-650D0B24CE1A}" srcOrd="6" destOrd="0" presId="urn:microsoft.com/office/officeart/2005/8/layout/radial4"/>
    <dgm:cxn modelId="{F0A8822C-8A2A-4BC7-BD62-1159733BCB14}" type="presParOf" srcId="{8BAE86FE-B5E0-4E20-BD4A-CFC8EA63EF47}" destId="{81D0C3F3-1785-4100-9DF8-EE747DC8746D}" srcOrd="7" destOrd="0" presId="urn:microsoft.com/office/officeart/2005/8/layout/radial4"/>
    <dgm:cxn modelId="{71EEB0DF-9A39-401A-B960-A4436431B93B}" type="presParOf" srcId="{8BAE86FE-B5E0-4E20-BD4A-CFC8EA63EF47}" destId="{A74859E9-84C5-4318-A462-271BE03C5123}"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E80B894-8F71-4281-B96C-97690421475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8778295-5E29-4987-B7EA-BCFADAF23BE1}">
      <dgm:prSet phldrT="[Text]" phldr="0"/>
      <dgm:spPr/>
      <dgm:t>
        <a:bodyPr/>
        <a:lstStyle/>
        <a:p>
          <a:r>
            <a:rPr lang="en-US"/>
            <a:t>Journal Entry</a:t>
          </a:r>
        </a:p>
      </dgm:t>
    </dgm:pt>
    <dgm:pt modelId="{080C0B36-4698-4D15-92D1-56085B3A0857}" type="parTrans" cxnId="{48404B78-D837-4FF0-9D6A-3B9D0F4D0203}">
      <dgm:prSet/>
      <dgm:spPr/>
      <dgm:t>
        <a:bodyPr/>
        <a:lstStyle/>
        <a:p>
          <a:endParaRPr lang="en-US"/>
        </a:p>
      </dgm:t>
    </dgm:pt>
    <dgm:pt modelId="{3581DB58-69D3-42D9-808F-23AB66EA141D}" type="sibTrans" cxnId="{48404B78-D837-4FF0-9D6A-3B9D0F4D0203}">
      <dgm:prSet/>
      <dgm:spPr/>
      <dgm:t>
        <a:bodyPr/>
        <a:lstStyle/>
        <a:p>
          <a:endParaRPr lang="en-US"/>
        </a:p>
      </dgm:t>
    </dgm:pt>
    <dgm:pt modelId="{97A748A9-376C-44C2-A951-62417042D30C}">
      <dgm:prSet phldrT="[Text]" phldr="0"/>
      <dgm:spPr/>
      <dgm:t>
        <a:bodyPr/>
        <a:lstStyle/>
        <a:p>
          <a:r>
            <a:rPr lang="en-US"/>
            <a:t>CDS Assessment</a:t>
          </a:r>
        </a:p>
      </dgm:t>
    </dgm:pt>
    <dgm:pt modelId="{F5FE0452-B557-4C21-96CB-B7E9A37079B7}" type="parTrans" cxnId="{A6FFAD04-5303-4F54-A3D8-E6402884491D}">
      <dgm:prSet/>
      <dgm:spPr/>
      <dgm:t>
        <a:bodyPr/>
        <a:lstStyle/>
        <a:p>
          <a:endParaRPr lang="en-US"/>
        </a:p>
      </dgm:t>
    </dgm:pt>
    <dgm:pt modelId="{854C9066-5986-474B-9337-95FF558F3D86}" type="sibTrans" cxnId="{A6FFAD04-5303-4F54-A3D8-E6402884491D}">
      <dgm:prSet/>
      <dgm:spPr/>
      <dgm:t>
        <a:bodyPr/>
        <a:lstStyle/>
        <a:p>
          <a:endParaRPr lang="en-US"/>
        </a:p>
      </dgm:t>
    </dgm:pt>
    <dgm:pt modelId="{880E8CB5-09C9-498E-8D99-D78D4129E5FA}">
      <dgm:prSet phldrT="[Text]" phldr="0"/>
      <dgm:spPr/>
      <dgm:t>
        <a:bodyPr/>
        <a:lstStyle/>
        <a:p>
          <a:r>
            <a:rPr lang="en-US"/>
            <a:t>ASAP Determinations</a:t>
          </a:r>
        </a:p>
      </dgm:t>
    </dgm:pt>
    <dgm:pt modelId="{993377F9-7A25-468C-8E3C-3B3010D376AD}" type="parTrans" cxnId="{B857D5D8-67FB-41F0-9360-D596DC74A555}">
      <dgm:prSet/>
      <dgm:spPr/>
      <dgm:t>
        <a:bodyPr/>
        <a:lstStyle/>
        <a:p>
          <a:endParaRPr lang="en-US"/>
        </a:p>
      </dgm:t>
    </dgm:pt>
    <dgm:pt modelId="{1C884CC9-B827-40AA-8E5A-5672FB2AC521}" type="sibTrans" cxnId="{B857D5D8-67FB-41F0-9360-D596DC74A555}">
      <dgm:prSet/>
      <dgm:spPr/>
      <dgm:t>
        <a:bodyPr/>
        <a:lstStyle/>
        <a:p>
          <a:endParaRPr lang="en-US"/>
        </a:p>
      </dgm:t>
    </dgm:pt>
    <dgm:pt modelId="{0FE35A46-DB38-4B39-9A54-BF65D4C91249}">
      <dgm:prSet phldrT="[Text]" phldr="0"/>
      <dgm:spPr/>
      <dgm:t>
        <a:bodyPr/>
        <a:lstStyle/>
        <a:p>
          <a:r>
            <a:rPr lang="en-US"/>
            <a:t>Appeals Forms</a:t>
          </a:r>
        </a:p>
      </dgm:t>
    </dgm:pt>
    <dgm:pt modelId="{559D559C-A15B-494E-BF95-6FE07C3077FD}" type="parTrans" cxnId="{234C9389-2D8C-454C-BC6A-4DB88E8B4E83}">
      <dgm:prSet/>
      <dgm:spPr/>
      <dgm:t>
        <a:bodyPr/>
        <a:lstStyle/>
        <a:p>
          <a:endParaRPr lang="en-US"/>
        </a:p>
      </dgm:t>
    </dgm:pt>
    <dgm:pt modelId="{D9C3F691-01DE-4665-91EF-5527C8B8EE6E}" type="sibTrans" cxnId="{234C9389-2D8C-454C-BC6A-4DB88E8B4E83}">
      <dgm:prSet/>
      <dgm:spPr/>
      <dgm:t>
        <a:bodyPr/>
        <a:lstStyle/>
        <a:p>
          <a:endParaRPr lang="en-US"/>
        </a:p>
      </dgm:t>
    </dgm:pt>
    <dgm:pt modelId="{7CBD1E52-997D-49FB-9060-913E737FF8FA}">
      <dgm:prSet phldrT="[Text]" phldr="0"/>
      <dgm:spPr/>
      <dgm:t>
        <a:bodyPr/>
        <a:lstStyle/>
        <a:p>
          <a:r>
            <a:rPr lang="en-US"/>
            <a:t>Comprehensive, Accurate, and timely reasons for:</a:t>
          </a:r>
        </a:p>
      </dgm:t>
    </dgm:pt>
    <dgm:pt modelId="{A1F37B56-04D1-4AB9-91EE-41F305CA3749}" type="parTrans" cxnId="{CAC1C5FF-618E-4B5A-AE7C-240A5172CF4E}">
      <dgm:prSet/>
      <dgm:spPr/>
      <dgm:t>
        <a:bodyPr/>
        <a:lstStyle/>
        <a:p>
          <a:endParaRPr lang="en-US"/>
        </a:p>
      </dgm:t>
    </dgm:pt>
    <dgm:pt modelId="{710423AC-61AF-4B02-8C44-51FEF51FF4F8}" type="sibTrans" cxnId="{CAC1C5FF-618E-4B5A-AE7C-240A5172CF4E}">
      <dgm:prSet/>
      <dgm:spPr/>
      <dgm:t>
        <a:bodyPr/>
        <a:lstStyle/>
        <a:p>
          <a:endParaRPr lang="en-US"/>
        </a:p>
      </dgm:t>
    </dgm:pt>
    <dgm:pt modelId="{7FAAEBB4-4182-4F44-95FE-AAF2A713A966}">
      <dgm:prSet phldrT="[Text]" phldr="0"/>
      <dgm:spPr/>
      <dgm:t>
        <a:bodyPr/>
        <a:lstStyle/>
        <a:p>
          <a:r>
            <a:rPr lang="en-US"/>
            <a:t>Ineligibility </a:t>
          </a:r>
        </a:p>
      </dgm:t>
    </dgm:pt>
    <dgm:pt modelId="{07EDB354-7541-428D-943C-A9C1AF6B52AE}" type="parTrans" cxnId="{27C3FB26-FBD3-471F-8C59-8CEBDEA92287}">
      <dgm:prSet/>
      <dgm:spPr/>
      <dgm:t>
        <a:bodyPr/>
        <a:lstStyle/>
        <a:p>
          <a:endParaRPr lang="en-US"/>
        </a:p>
      </dgm:t>
    </dgm:pt>
    <dgm:pt modelId="{F28EB9BF-1E7B-41A3-8A47-BE59223ED101}" type="sibTrans" cxnId="{27C3FB26-FBD3-471F-8C59-8CEBDEA92287}">
      <dgm:prSet/>
      <dgm:spPr/>
      <dgm:t>
        <a:bodyPr/>
        <a:lstStyle/>
        <a:p>
          <a:endParaRPr lang="en-US"/>
        </a:p>
      </dgm:t>
    </dgm:pt>
    <dgm:pt modelId="{7B59F540-858E-4FE2-AB8D-32F0E8FED8B4}">
      <dgm:prSet phldrT="[Text]" phldr="0"/>
      <dgm:spPr/>
      <dgm:t>
        <a:bodyPr/>
        <a:lstStyle/>
        <a:p>
          <a:r>
            <a:rPr lang="en-US"/>
            <a:t>Service reductions/terminations</a:t>
          </a:r>
        </a:p>
      </dgm:t>
    </dgm:pt>
    <dgm:pt modelId="{EB018853-2674-4F12-9578-980AC5F25BEB}" type="parTrans" cxnId="{7759DA64-E893-4001-878E-75CDCBC9BA6A}">
      <dgm:prSet/>
      <dgm:spPr/>
      <dgm:t>
        <a:bodyPr/>
        <a:lstStyle/>
        <a:p>
          <a:endParaRPr lang="en-US"/>
        </a:p>
      </dgm:t>
    </dgm:pt>
    <dgm:pt modelId="{C942404F-86A7-4CD5-AF06-95352BFAB836}" type="sibTrans" cxnId="{7759DA64-E893-4001-878E-75CDCBC9BA6A}">
      <dgm:prSet/>
      <dgm:spPr/>
      <dgm:t>
        <a:bodyPr/>
        <a:lstStyle/>
        <a:p>
          <a:endParaRPr lang="en-US"/>
        </a:p>
      </dgm:t>
    </dgm:pt>
    <dgm:pt modelId="{29ED89DB-47CE-4B9B-9591-7B2CEC3D9290}">
      <dgm:prSet phldrT="[Text]" phldr="0"/>
      <dgm:spPr/>
      <dgm:t>
        <a:bodyPr/>
        <a:lstStyle/>
        <a:p>
          <a:r>
            <a:rPr lang="en-US"/>
            <a:t>Completed accurately and timely based on assessed needs</a:t>
          </a:r>
        </a:p>
      </dgm:t>
    </dgm:pt>
    <dgm:pt modelId="{46785F84-FE4E-40E1-97D3-F96F5E6AE2C7}" type="parTrans" cxnId="{C9F57E4B-2202-4285-8BB2-C6577DAB180F}">
      <dgm:prSet/>
      <dgm:spPr/>
      <dgm:t>
        <a:bodyPr/>
        <a:lstStyle/>
        <a:p>
          <a:endParaRPr lang="en-US"/>
        </a:p>
      </dgm:t>
    </dgm:pt>
    <dgm:pt modelId="{7AD4948D-E8CD-4C0D-9E1D-35E09578921B}" type="sibTrans" cxnId="{C9F57E4B-2202-4285-8BB2-C6577DAB180F}">
      <dgm:prSet/>
      <dgm:spPr/>
      <dgm:t>
        <a:bodyPr/>
        <a:lstStyle/>
        <a:p>
          <a:endParaRPr lang="en-US"/>
        </a:p>
      </dgm:t>
    </dgm:pt>
    <dgm:pt modelId="{CD60D010-09FC-4674-AF46-8DFC97BEAC32}">
      <dgm:prSet phldrT="[Text]" phldr="0"/>
      <dgm:spPr/>
      <dgm:t>
        <a:bodyPr/>
        <a:lstStyle/>
        <a:p>
          <a:r>
            <a:rPr lang="en-US"/>
            <a:t>Must support:</a:t>
          </a:r>
        </a:p>
      </dgm:t>
    </dgm:pt>
    <dgm:pt modelId="{94364BCB-2DE4-425B-BBC3-52681D8F6560}" type="parTrans" cxnId="{9C160CD1-FD5C-4145-A96C-899E05365292}">
      <dgm:prSet/>
      <dgm:spPr/>
      <dgm:t>
        <a:bodyPr/>
        <a:lstStyle/>
        <a:p>
          <a:endParaRPr lang="en-US"/>
        </a:p>
      </dgm:t>
    </dgm:pt>
    <dgm:pt modelId="{C88472B4-AFB5-491D-A5A5-3838D4445289}" type="sibTrans" cxnId="{9C160CD1-FD5C-4145-A96C-899E05365292}">
      <dgm:prSet/>
      <dgm:spPr/>
      <dgm:t>
        <a:bodyPr/>
        <a:lstStyle/>
        <a:p>
          <a:endParaRPr lang="en-US"/>
        </a:p>
      </dgm:t>
    </dgm:pt>
    <dgm:pt modelId="{71F8E855-36F2-4D60-A8A1-910CC49E429B}">
      <dgm:prSet phldrT="[Text]" phldr="0"/>
      <dgm:spPr/>
      <dgm:t>
        <a:bodyPr/>
        <a:lstStyle/>
        <a:p>
          <a:pPr>
            <a:buFont typeface="Courier New" panose="02070309020205020404" pitchFamily="49" charset="0"/>
            <a:buChar char="o"/>
          </a:pPr>
          <a:r>
            <a:rPr lang="en-US"/>
            <a:t>Ineligibility</a:t>
          </a:r>
        </a:p>
      </dgm:t>
    </dgm:pt>
    <dgm:pt modelId="{A0F2515F-9122-47D3-999C-6F49F579EA73}" type="parTrans" cxnId="{BF24F170-91AA-41D4-9465-003DF309B5B0}">
      <dgm:prSet/>
      <dgm:spPr/>
      <dgm:t>
        <a:bodyPr/>
        <a:lstStyle/>
        <a:p>
          <a:endParaRPr lang="en-US"/>
        </a:p>
      </dgm:t>
    </dgm:pt>
    <dgm:pt modelId="{D8C4058B-5295-4678-A944-F52F3996E2F7}" type="sibTrans" cxnId="{BF24F170-91AA-41D4-9465-003DF309B5B0}">
      <dgm:prSet/>
      <dgm:spPr/>
      <dgm:t>
        <a:bodyPr/>
        <a:lstStyle/>
        <a:p>
          <a:endParaRPr lang="en-US"/>
        </a:p>
      </dgm:t>
    </dgm:pt>
    <dgm:pt modelId="{0703CB61-409D-4B99-8918-5A91F80EF095}">
      <dgm:prSet phldrT="[Text]" phldr="0"/>
      <dgm:spPr/>
      <dgm:t>
        <a:bodyPr/>
        <a:lstStyle/>
        <a:p>
          <a:pPr>
            <a:buFont typeface="Courier New" panose="02070309020205020404" pitchFamily="49" charset="0"/>
            <a:buChar char="o"/>
          </a:pPr>
          <a:r>
            <a:rPr lang="en-US"/>
            <a:t>Service reductions/terminations</a:t>
          </a:r>
        </a:p>
      </dgm:t>
    </dgm:pt>
    <dgm:pt modelId="{B57B91F3-57E3-4518-87C0-BE60822163F2}" type="parTrans" cxnId="{58819D8B-23A1-403F-BDEA-47A6E9E41EB1}">
      <dgm:prSet/>
      <dgm:spPr/>
      <dgm:t>
        <a:bodyPr/>
        <a:lstStyle/>
        <a:p>
          <a:endParaRPr lang="en-US"/>
        </a:p>
      </dgm:t>
    </dgm:pt>
    <dgm:pt modelId="{2BD9D20F-2ECD-4824-A75E-799A82824C78}" type="sibTrans" cxnId="{58819D8B-23A1-403F-BDEA-47A6E9E41EB1}">
      <dgm:prSet/>
      <dgm:spPr/>
      <dgm:t>
        <a:bodyPr/>
        <a:lstStyle/>
        <a:p>
          <a:endParaRPr lang="en-US"/>
        </a:p>
      </dgm:t>
    </dgm:pt>
    <dgm:pt modelId="{447F119D-0A4A-4C9A-B3EF-683F5880765D}">
      <dgm:prSet phldrT="[Text]" phldr="0"/>
      <dgm:spPr/>
      <dgm:t>
        <a:bodyPr/>
        <a:lstStyle/>
        <a:p>
          <a:r>
            <a:rPr lang="en-US"/>
            <a:t>Must support Regulatory Requirements</a:t>
          </a:r>
        </a:p>
      </dgm:t>
    </dgm:pt>
    <dgm:pt modelId="{F741D790-E03D-419C-BF03-176570E4AFD5}" type="parTrans" cxnId="{1E2883C0-4D71-4F66-B701-1897910B81C4}">
      <dgm:prSet/>
      <dgm:spPr/>
      <dgm:t>
        <a:bodyPr/>
        <a:lstStyle/>
        <a:p>
          <a:endParaRPr lang="en-US"/>
        </a:p>
      </dgm:t>
    </dgm:pt>
    <dgm:pt modelId="{AEE5239C-E74C-42E0-A307-693E4B8A9EE8}" type="sibTrans" cxnId="{1E2883C0-4D71-4F66-B701-1897910B81C4}">
      <dgm:prSet/>
      <dgm:spPr/>
      <dgm:t>
        <a:bodyPr/>
        <a:lstStyle/>
        <a:p>
          <a:endParaRPr lang="en-US"/>
        </a:p>
      </dgm:t>
    </dgm:pt>
    <dgm:pt modelId="{F5A860EB-7A1F-4E42-A41E-2170E56FEC28}">
      <dgm:prSet phldrT="[Text]" phldr="0"/>
      <dgm:spPr/>
      <dgm:t>
        <a:bodyPr/>
        <a:lstStyle/>
        <a:p>
          <a:r>
            <a:rPr lang="en-US"/>
            <a:t>Must be supported by Regulatory Requirements</a:t>
          </a:r>
        </a:p>
      </dgm:t>
    </dgm:pt>
    <dgm:pt modelId="{C7E182E3-0D22-4E9D-B28A-F4F970AAAD44}" type="parTrans" cxnId="{B81F17F2-3D8F-4731-8FD5-6A9A7C82EF3E}">
      <dgm:prSet/>
      <dgm:spPr/>
      <dgm:t>
        <a:bodyPr/>
        <a:lstStyle/>
        <a:p>
          <a:endParaRPr lang="en-US"/>
        </a:p>
      </dgm:t>
    </dgm:pt>
    <dgm:pt modelId="{6548E603-D0A7-4C8E-8E20-FB1847D1A88A}" type="sibTrans" cxnId="{B81F17F2-3D8F-4731-8FD5-6A9A7C82EF3E}">
      <dgm:prSet/>
      <dgm:spPr/>
      <dgm:t>
        <a:bodyPr/>
        <a:lstStyle/>
        <a:p>
          <a:endParaRPr lang="en-US"/>
        </a:p>
      </dgm:t>
    </dgm:pt>
    <dgm:pt modelId="{6C2D1EDA-7CCB-439F-90CB-CD728A724E3B}">
      <dgm:prSet phldrT="[Text]" phldr="0"/>
      <dgm:spPr/>
      <dgm:t>
        <a:bodyPr/>
        <a:lstStyle/>
        <a:p>
          <a:r>
            <a:rPr lang="en-US"/>
            <a:t>Accurate (Functional Impairment Level) FIL</a:t>
          </a:r>
        </a:p>
      </dgm:t>
    </dgm:pt>
    <dgm:pt modelId="{92766D39-B74A-4986-A87C-6399A62051CD}" type="parTrans" cxnId="{9B2D34EA-9EDA-4FEA-9241-52D4F7186C80}">
      <dgm:prSet/>
      <dgm:spPr/>
      <dgm:t>
        <a:bodyPr/>
        <a:lstStyle/>
        <a:p>
          <a:endParaRPr lang="en-US"/>
        </a:p>
      </dgm:t>
    </dgm:pt>
    <dgm:pt modelId="{C2DBA5FF-C15B-4B67-9223-9C507BDC4E5F}" type="sibTrans" cxnId="{9B2D34EA-9EDA-4FEA-9241-52D4F7186C80}">
      <dgm:prSet/>
      <dgm:spPr/>
      <dgm:t>
        <a:bodyPr/>
        <a:lstStyle/>
        <a:p>
          <a:endParaRPr lang="en-US"/>
        </a:p>
      </dgm:t>
    </dgm:pt>
    <dgm:pt modelId="{ED209690-FE83-4267-BDBC-897EBA34E638}">
      <dgm:prSet phldrT="[Text]" phldr="0"/>
      <dgm:spPr/>
      <dgm:t>
        <a:bodyPr/>
        <a:lstStyle/>
        <a:p>
          <a:r>
            <a:rPr lang="en-US"/>
            <a:t>Provided in accordance with regulatory timeframes</a:t>
          </a:r>
        </a:p>
      </dgm:t>
    </dgm:pt>
    <dgm:pt modelId="{3F0146D6-4737-4BC3-A3A7-FBFD27403460}" type="parTrans" cxnId="{D7301DFC-6E67-410D-A07E-90FFDDEA40B0}">
      <dgm:prSet/>
      <dgm:spPr/>
      <dgm:t>
        <a:bodyPr/>
        <a:lstStyle/>
        <a:p>
          <a:endParaRPr lang="en-US"/>
        </a:p>
      </dgm:t>
    </dgm:pt>
    <dgm:pt modelId="{0BFEF557-3719-4304-A9FD-4320A73D23F4}" type="sibTrans" cxnId="{D7301DFC-6E67-410D-A07E-90FFDDEA40B0}">
      <dgm:prSet/>
      <dgm:spPr/>
      <dgm:t>
        <a:bodyPr/>
        <a:lstStyle/>
        <a:p>
          <a:endParaRPr lang="en-US"/>
        </a:p>
      </dgm:t>
    </dgm:pt>
    <dgm:pt modelId="{53E4EF5F-D1F7-4F83-A856-53F5012A2BC1}">
      <dgm:prSet phldr="0"/>
      <dgm:spPr/>
      <dgm:t>
        <a:bodyPr/>
        <a:lstStyle/>
        <a:p>
          <a:pPr rtl="0"/>
          <a:r>
            <a:rPr lang="en-US">
              <a:latin typeface="Corbel" panose="020B0503020204020204"/>
            </a:rPr>
            <a:t>Financial Assessment</a:t>
          </a:r>
        </a:p>
      </dgm:t>
    </dgm:pt>
    <dgm:pt modelId="{133188B9-400B-43CF-B235-92022D70C7C3}" type="parTrans" cxnId="{6E9E6DB9-DF6B-4246-908B-326DCDB11D72}">
      <dgm:prSet/>
      <dgm:spPr/>
    </dgm:pt>
    <dgm:pt modelId="{998AB0CD-B669-4515-B9A9-901DA4206618}" type="sibTrans" cxnId="{6E9E6DB9-DF6B-4246-908B-326DCDB11D72}">
      <dgm:prSet/>
      <dgm:spPr/>
    </dgm:pt>
    <dgm:pt modelId="{94C2B340-3203-4DDA-8E5E-36E8A31FA02E}">
      <dgm:prSet phldr="0"/>
      <dgm:spPr/>
      <dgm:t>
        <a:bodyPr/>
        <a:lstStyle/>
        <a:p>
          <a:pPr rtl="0"/>
          <a:r>
            <a:rPr lang="en-US">
              <a:solidFill>
                <a:srgbClr val="000000"/>
              </a:solidFill>
              <a:latin typeface="Calibri"/>
              <a:ea typeface="Calibri"/>
              <a:cs typeface="Calibri"/>
            </a:rPr>
            <a:t>Completed accurately and timely based on </a:t>
          </a:r>
          <a:r>
            <a:rPr lang="en-US">
              <a:latin typeface="Calibri"/>
              <a:ea typeface="Calibri"/>
              <a:cs typeface="Calibri"/>
            </a:rPr>
            <a:t>reported income</a:t>
          </a:r>
          <a:endParaRPr lang="en-US">
            <a:latin typeface="Corbel" panose="020B0503020204020204"/>
          </a:endParaRPr>
        </a:p>
      </dgm:t>
    </dgm:pt>
    <dgm:pt modelId="{C974BFA0-801C-4D77-9CF2-E252B72B8363}" type="parTrans" cxnId="{09B4CF1F-014F-44DB-8B70-0332B378C48C}">
      <dgm:prSet/>
      <dgm:spPr/>
    </dgm:pt>
    <dgm:pt modelId="{2D12C018-F449-44A5-B3BE-199F54E0E111}" type="sibTrans" cxnId="{09B4CF1F-014F-44DB-8B70-0332B378C48C}">
      <dgm:prSet/>
      <dgm:spPr/>
    </dgm:pt>
    <dgm:pt modelId="{F50AAC95-8E8D-4DEF-8ADB-F830BEE41FB8}" type="pres">
      <dgm:prSet presAssocID="{EE80B894-8F71-4281-B96C-976904214755}" presName="linear" presStyleCnt="0">
        <dgm:presLayoutVars>
          <dgm:animLvl val="lvl"/>
          <dgm:resizeHandles val="exact"/>
        </dgm:presLayoutVars>
      </dgm:prSet>
      <dgm:spPr/>
    </dgm:pt>
    <dgm:pt modelId="{3368EF91-F049-4718-895B-F1168FD6DC53}" type="pres">
      <dgm:prSet presAssocID="{B8778295-5E29-4987-B7EA-BCFADAF23BE1}" presName="parentText" presStyleLbl="node1" presStyleIdx="0" presStyleCnt="5">
        <dgm:presLayoutVars>
          <dgm:chMax val="0"/>
          <dgm:bulletEnabled val="1"/>
        </dgm:presLayoutVars>
      </dgm:prSet>
      <dgm:spPr/>
    </dgm:pt>
    <dgm:pt modelId="{581A8DE5-8DC0-4DB0-A6F7-461E0184781B}" type="pres">
      <dgm:prSet presAssocID="{B8778295-5E29-4987-B7EA-BCFADAF23BE1}" presName="childText" presStyleLbl="revTx" presStyleIdx="0" presStyleCnt="5">
        <dgm:presLayoutVars>
          <dgm:bulletEnabled val="1"/>
        </dgm:presLayoutVars>
      </dgm:prSet>
      <dgm:spPr/>
    </dgm:pt>
    <dgm:pt modelId="{571BE4EA-DDD4-41F6-A419-FA7F743C8D38}" type="pres">
      <dgm:prSet presAssocID="{97A748A9-376C-44C2-A951-62417042D30C}" presName="parentText" presStyleLbl="node1" presStyleIdx="1" presStyleCnt="5">
        <dgm:presLayoutVars>
          <dgm:chMax val="0"/>
          <dgm:bulletEnabled val="1"/>
        </dgm:presLayoutVars>
      </dgm:prSet>
      <dgm:spPr/>
    </dgm:pt>
    <dgm:pt modelId="{738C85AF-BDAA-4589-A6EA-B921D108303B}" type="pres">
      <dgm:prSet presAssocID="{97A748A9-376C-44C2-A951-62417042D30C}" presName="childText" presStyleLbl="revTx" presStyleIdx="1" presStyleCnt="5">
        <dgm:presLayoutVars>
          <dgm:bulletEnabled val="1"/>
        </dgm:presLayoutVars>
      </dgm:prSet>
      <dgm:spPr/>
    </dgm:pt>
    <dgm:pt modelId="{DC1C6E02-E1E2-4189-9948-ECEE7017A32D}" type="pres">
      <dgm:prSet presAssocID="{53E4EF5F-D1F7-4F83-A856-53F5012A2BC1}" presName="parentText" presStyleLbl="node1" presStyleIdx="2" presStyleCnt="5">
        <dgm:presLayoutVars>
          <dgm:chMax val="0"/>
          <dgm:bulletEnabled val="1"/>
        </dgm:presLayoutVars>
      </dgm:prSet>
      <dgm:spPr/>
    </dgm:pt>
    <dgm:pt modelId="{81D94FBE-9B63-4990-B3B2-D666321B1F10}" type="pres">
      <dgm:prSet presAssocID="{53E4EF5F-D1F7-4F83-A856-53F5012A2BC1}" presName="childText" presStyleLbl="revTx" presStyleIdx="2" presStyleCnt="5">
        <dgm:presLayoutVars>
          <dgm:bulletEnabled val="1"/>
        </dgm:presLayoutVars>
      </dgm:prSet>
      <dgm:spPr/>
    </dgm:pt>
    <dgm:pt modelId="{17DD95DA-B6AB-4790-94F9-7D5246CFCAF0}" type="pres">
      <dgm:prSet presAssocID="{880E8CB5-09C9-498E-8D99-D78D4129E5FA}" presName="parentText" presStyleLbl="node1" presStyleIdx="3" presStyleCnt="5">
        <dgm:presLayoutVars>
          <dgm:chMax val="0"/>
          <dgm:bulletEnabled val="1"/>
        </dgm:presLayoutVars>
      </dgm:prSet>
      <dgm:spPr/>
    </dgm:pt>
    <dgm:pt modelId="{3BAC311E-E097-4561-820D-9BC07C312DCD}" type="pres">
      <dgm:prSet presAssocID="{880E8CB5-09C9-498E-8D99-D78D4129E5FA}" presName="childText" presStyleLbl="revTx" presStyleIdx="3" presStyleCnt="5">
        <dgm:presLayoutVars>
          <dgm:bulletEnabled val="1"/>
        </dgm:presLayoutVars>
      </dgm:prSet>
      <dgm:spPr/>
    </dgm:pt>
    <dgm:pt modelId="{1452EDB0-1468-40DD-B944-05AFA3182ADC}" type="pres">
      <dgm:prSet presAssocID="{0FE35A46-DB38-4B39-9A54-BF65D4C91249}" presName="parentText" presStyleLbl="node1" presStyleIdx="4" presStyleCnt="5">
        <dgm:presLayoutVars>
          <dgm:chMax val="0"/>
          <dgm:bulletEnabled val="1"/>
        </dgm:presLayoutVars>
      </dgm:prSet>
      <dgm:spPr/>
    </dgm:pt>
    <dgm:pt modelId="{FFD91208-BBF5-44D5-B185-3DA7DB02F106}" type="pres">
      <dgm:prSet presAssocID="{0FE35A46-DB38-4B39-9A54-BF65D4C91249}" presName="childText" presStyleLbl="revTx" presStyleIdx="4" presStyleCnt="5">
        <dgm:presLayoutVars>
          <dgm:bulletEnabled val="1"/>
        </dgm:presLayoutVars>
      </dgm:prSet>
      <dgm:spPr/>
    </dgm:pt>
  </dgm:ptLst>
  <dgm:cxnLst>
    <dgm:cxn modelId="{A6FFAD04-5303-4F54-A3D8-E6402884491D}" srcId="{EE80B894-8F71-4281-B96C-976904214755}" destId="{97A748A9-376C-44C2-A951-62417042D30C}" srcOrd="1" destOrd="0" parTransId="{F5FE0452-B557-4C21-96CB-B7E9A37079B7}" sibTransId="{854C9066-5986-474B-9337-95FF558F3D86}"/>
    <dgm:cxn modelId="{DC76C814-8AEC-4F0D-98AA-C88694A4E02B}" type="presOf" srcId="{29ED89DB-47CE-4B9B-9591-7B2CEC3D9290}" destId="{738C85AF-BDAA-4589-A6EA-B921D108303B}" srcOrd="0" destOrd="0" presId="urn:microsoft.com/office/officeart/2005/8/layout/vList2"/>
    <dgm:cxn modelId="{ED4FA51A-D3E3-43BB-B77F-C00F8FD01293}" type="presOf" srcId="{447F119D-0A4A-4C9A-B3EF-683F5880765D}" destId="{3BAC311E-E097-4561-820D-9BC07C312DCD}" srcOrd="0" destOrd="0" presId="urn:microsoft.com/office/officeart/2005/8/layout/vList2"/>
    <dgm:cxn modelId="{F108CB1F-4455-432F-A313-4F87401FC483}" type="presOf" srcId="{B8778295-5E29-4987-B7EA-BCFADAF23BE1}" destId="{3368EF91-F049-4718-895B-F1168FD6DC53}" srcOrd="0" destOrd="0" presId="urn:microsoft.com/office/officeart/2005/8/layout/vList2"/>
    <dgm:cxn modelId="{09B4CF1F-014F-44DB-8B70-0332B378C48C}" srcId="{53E4EF5F-D1F7-4F83-A856-53F5012A2BC1}" destId="{94C2B340-3203-4DDA-8E5E-36E8A31FA02E}" srcOrd="0" destOrd="0" parTransId="{C974BFA0-801C-4D77-9CF2-E252B72B8363}" sibTransId="{2D12C018-F449-44A5-B3BE-199F54E0E111}"/>
    <dgm:cxn modelId="{27C3FB26-FBD3-471F-8C59-8CEBDEA92287}" srcId="{7CBD1E52-997D-49FB-9060-913E737FF8FA}" destId="{7FAAEBB4-4182-4F44-95FE-AAF2A713A966}" srcOrd="0" destOrd="0" parTransId="{07EDB354-7541-428D-943C-A9C1AF6B52AE}" sibTransId="{F28EB9BF-1E7B-41A3-8A47-BE59223ED101}"/>
    <dgm:cxn modelId="{3E78CA2D-F866-45FA-9D32-D002A103BED5}" type="presOf" srcId="{ED209690-FE83-4267-BDBC-897EBA34E638}" destId="{FFD91208-BBF5-44D5-B185-3DA7DB02F106}" srcOrd="0" destOrd="1" presId="urn:microsoft.com/office/officeart/2005/8/layout/vList2"/>
    <dgm:cxn modelId="{7759DA64-E893-4001-878E-75CDCBC9BA6A}" srcId="{7CBD1E52-997D-49FB-9060-913E737FF8FA}" destId="{7B59F540-858E-4FE2-AB8D-32F0E8FED8B4}" srcOrd="1" destOrd="0" parTransId="{EB018853-2674-4F12-9578-980AC5F25BEB}" sibTransId="{C942404F-86A7-4CD5-AF06-95352BFAB836}"/>
    <dgm:cxn modelId="{F450AC67-C711-4D51-B521-B14CEE1CEF79}" type="presOf" srcId="{0703CB61-409D-4B99-8918-5A91F80EF095}" destId="{738C85AF-BDAA-4589-A6EA-B921D108303B}" srcOrd="0" destOrd="4" presId="urn:microsoft.com/office/officeart/2005/8/layout/vList2"/>
    <dgm:cxn modelId="{C476E567-6A59-4B6A-B97B-17CF7B4C9E2E}" type="presOf" srcId="{0FE35A46-DB38-4B39-9A54-BF65D4C91249}" destId="{1452EDB0-1468-40DD-B944-05AFA3182ADC}" srcOrd="0" destOrd="0" presId="urn:microsoft.com/office/officeart/2005/8/layout/vList2"/>
    <dgm:cxn modelId="{C9F57E4B-2202-4285-8BB2-C6577DAB180F}" srcId="{97A748A9-376C-44C2-A951-62417042D30C}" destId="{29ED89DB-47CE-4B9B-9591-7B2CEC3D9290}" srcOrd="0" destOrd="0" parTransId="{46785F84-FE4E-40E1-97D3-F96F5E6AE2C7}" sibTransId="{7AD4948D-E8CD-4C0D-9E1D-35E09578921B}"/>
    <dgm:cxn modelId="{BF24F170-91AA-41D4-9465-003DF309B5B0}" srcId="{CD60D010-09FC-4674-AF46-8DFC97BEAC32}" destId="{71F8E855-36F2-4D60-A8A1-910CC49E429B}" srcOrd="0" destOrd="0" parTransId="{A0F2515F-9122-47D3-999C-6F49F579EA73}" sibTransId="{D8C4058B-5295-4678-A944-F52F3996E2F7}"/>
    <dgm:cxn modelId="{3B589F72-0B9F-4E62-A8B3-D4C477559237}" type="presOf" srcId="{53E4EF5F-D1F7-4F83-A856-53F5012A2BC1}" destId="{DC1C6E02-E1E2-4189-9948-ECEE7017A32D}" srcOrd="0" destOrd="0" presId="urn:microsoft.com/office/officeart/2005/8/layout/vList2"/>
    <dgm:cxn modelId="{48404B78-D837-4FF0-9D6A-3B9D0F4D0203}" srcId="{EE80B894-8F71-4281-B96C-976904214755}" destId="{B8778295-5E29-4987-B7EA-BCFADAF23BE1}" srcOrd="0" destOrd="0" parTransId="{080C0B36-4698-4D15-92D1-56085B3A0857}" sibTransId="{3581DB58-69D3-42D9-808F-23AB66EA141D}"/>
    <dgm:cxn modelId="{0774457C-155E-415D-A561-E26CFAD6A484}" type="presOf" srcId="{7FAAEBB4-4182-4F44-95FE-AAF2A713A966}" destId="{581A8DE5-8DC0-4DB0-A6F7-461E0184781B}" srcOrd="0" destOrd="1" presId="urn:microsoft.com/office/officeart/2005/8/layout/vList2"/>
    <dgm:cxn modelId="{234C9389-2D8C-454C-BC6A-4DB88E8B4E83}" srcId="{EE80B894-8F71-4281-B96C-976904214755}" destId="{0FE35A46-DB38-4B39-9A54-BF65D4C91249}" srcOrd="4" destOrd="0" parTransId="{559D559C-A15B-494E-BF95-6FE07C3077FD}" sibTransId="{D9C3F691-01DE-4665-91EF-5527C8B8EE6E}"/>
    <dgm:cxn modelId="{58819D8B-23A1-403F-BDEA-47A6E9E41EB1}" srcId="{CD60D010-09FC-4674-AF46-8DFC97BEAC32}" destId="{0703CB61-409D-4B99-8918-5A91F80EF095}" srcOrd="1" destOrd="0" parTransId="{B57B91F3-57E3-4518-87C0-BE60822163F2}" sibTransId="{2BD9D20F-2ECD-4824-A75E-799A82824C78}"/>
    <dgm:cxn modelId="{30ED3BA0-2843-495A-AD78-2D5E5ABCEA0B}" type="presOf" srcId="{EE80B894-8F71-4281-B96C-976904214755}" destId="{F50AAC95-8E8D-4DEF-8ADB-F830BEE41FB8}" srcOrd="0" destOrd="0" presId="urn:microsoft.com/office/officeart/2005/8/layout/vList2"/>
    <dgm:cxn modelId="{CDB0C5A0-81AF-4E00-815B-CC143FBF214D}" type="presOf" srcId="{880E8CB5-09C9-498E-8D99-D78D4129E5FA}" destId="{17DD95DA-B6AB-4790-94F9-7D5246CFCAF0}" srcOrd="0" destOrd="0" presId="urn:microsoft.com/office/officeart/2005/8/layout/vList2"/>
    <dgm:cxn modelId="{B9D57BA5-E3DC-4229-9CB8-11D0176459D1}" type="presOf" srcId="{7B59F540-858E-4FE2-AB8D-32F0E8FED8B4}" destId="{581A8DE5-8DC0-4DB0-A6F7-461E0184781B}" srcOrd="0" destOrd="2" presId="urn:microsoft.com/office/officeart/2005/8/layout/vList2"/>
    <dgm:cxn modelId="{B6A70CA8-A49F-464D-A359-48DFEFA93182}" type="presOf" srcId="{6C2D1EDA-7CCB-439F-90CB-CD728A724E3B}" destId="{738C85AF-BDAA-4589-A6EA-B921D108303B}" srcOrd="0" destOrd="1" presId="urn:microsoft.com/office/officeart/2005/8/layout/vList2"/>
    <dgm:cxn modelId="{FCD992AA-D15E-4651-99D0-2D4D5CB06A9A}" type="presOf" srcId="{71F8E855-36F2-4D60-A8A1-910CC49E429B}" destId="{738C85AF-BDAA-4589-A6EA-B921D108303B}" srcOrd="0" destOrd="3" presId="urn:microsoft.com/office/officeart/2005/8/layout/vList2"/>
    <dgm:cxn modelId="{6E9E6DB9-DF6B-4246-908B-326DCDB11D72}" srcId="{EE80B894-8F71-4281-B96C-976904214755}" destId="{53E4EF5F-D1F7-4F83-A856-53F5012A2BC1}" srcOrd="2" destOrd="0" parTransId="{133188B9-400B-43CF-B235-92022D70C7C3}" sibTransId="{998AB0CD-B669-4515-B9A9-901DA4206618}"/>
    <dgm:cxn modelId="{1E2883C0-4D71-4F66-B701-1897910B81C4}" srcId="{880E8CB5-09C9-498E-8D99-D78D4129E5FA}" destId="{447F119D-0A4A-4C9A-B3EF-683F5880765D}" srcOrd="0" destOrd="0" parTransId="{F741D790-E03D-419C-BF03-176570E4AFD5}" sibTransId="{AEE5239C-E74C-42E0-A307-693E4B8A9EE8}"/>
    <dgm:cxn modelId="{DE4908C3-9BB0-4730-9D8A-F9F2FF989CF1}" type="presOf" srcId="{94C2B340-3203-4DDA-8E5E-36E8A31FA02E}" destId="{81D94FBE-9B63-4990-B3B2-D666321B1F10}" srcOrd="0" destOrd="0" presId="urn:microsoft.com/office/officeart/2005/8/layout/vList2"/>
    <dgm:cxn modelId="{2574E3C7-8157-4459-B0BB-AE6FE86264CD}" type="presOf" srcId="{CD60D010-09FC-4674-AF46-8DFC97BEAC32}" destId="{738C85AF-BDAA-4589-A6EA-B921D108303B}" srcOrd="0" destOrd="2" presId="urn:microsoft.com/office/officeart/2005/8/layout/vList2"/>
    <dgm:cxn modelId="{9C160CD1-FD5C-4145-A96C-899E05365292}" srcId="{97A748A9-376C-44C2-A951-62417042D30C}" destId="{CD60D010-09FC-4674-AF46-8DFC97BEAC32}" srcOrd="2" destOrd="0" parTransId="{94364BCB-2DE4-425B-BBC3-52681D8F6560}" sibTransId="{C88472B4-AFB5-491D-A5A5-3838D4445289}"/>
    <dgm:cxn modelId="{056788D2-6B22-44FF-B8C4-264A5FEDA047}" type="presOf" srcId="{F5A860EB-7A1F-4E42-A41E-2170E56FEC28}" destId="{FFD91208-BBF5-44D5-B185-3DA7DB02F106}" srcOrd="0" destOrd="0" presId="urn:microsoft.com/office/officeart/2005/8/layout/vList2"/>
    <dgm:cxn modelId="{B857D5D8-67FB-41F0-9360-D596DC74A555}" srcId="{EE80B894-8F71-4281-B96C-976904214755}" destId="{880E8CB5-09C9-498E-8D99-D78D4129E5FA}" srcOrd="3" destOrd="0" parTransId="{993377F9-7A25-468C-8E3C-3B3010D376AD}" sibTransId="{1C884CC9-B827-40AA-8E5A-5672FB2AC521}"/>
    <dgm:cxn modelId="{108F42DB-B94D-486E-AC27-D04C477A513B}" type="presOf" srcId="{97A748A9-376C-44C2-A951-62417042D30C}" destId="{571BE4EA-DDD4-41F6-A419-FA7F743C8D38}" srcOrd="0" destOrd="0" presId="urn:microsoft.com/office/officeart/2005/8/layout/vList2"/>
    <dgm:cxn modelId="{692A3DDE-5887-4DB3-A5D7-42C4F1715688}" type="presOf" srcId="{7CBD1E52-997D-49FB-9060-913E737FF8FA}" destId="{581A8DE5-8DC0-4DB0-A6F7-461E0184781B}" srcOrd="0" destOrd="0" presId="urn:microsoft.com/office/officeart/2005/8/layout/vList2"/>
    <dgm:cxn modelId="{9B2D34EA-9EDA-4FEA-9241-52D4F7186C80}" srcId="{97A748A9-376C-44C2-A951-62417042D30C}" destId="{6C2D1EDA-7CCB-439F-90CB-CD728A724E3B}" srcOrd="1" destOrd="0" parTransId="{92766D39-B74A-4986-A87C-6399A62051CD}" sibTransId="{C2DBA5FF-C15B-4B67-9223-9C507BDC4E5F}"/>
    <dgm:cxn modelId="{B81F17F2-3D8F-4731-8FD5-6A9A7C82EF3E}" srcId="{0FE35A46-DB38-4B39-9A54-BF65D4C91249}" destId="{F5A860EB-7A1F-4E42-A41E-2170E56FEC28}" srcOrd="0" destOrd="0" parTransId="{C7E182E3-0D22-4E9D-B28A-F4F970AAAD44}" sibTransId="{6548E603-D0A7-4C8E-8E20-FB1847D1A88A}"/>
    <dgm:cxn modelId="{D7301DFC-6E67-410D-A07E-90FFDDEA40B0}" srcId="{0FE35A46-DB38-4B39-9A54-BF65D4C91249}" destId="{ED209690-FE83-4267-BDBC-897EBA34E638}" srcOrd="1" destOrd="0" parTransId="{3F0146D6-4737-4BC3-A3A7-FBFD27403460}" sibTransId="{0BFEF557-3719-4304-A9FD-4320A73D23F4}"/>
    <dgm:cxn modelId="{CAC1C5FF-618E-4B5A-AE7C-240A5172CF4E}" srcId="{B8778295-5E29-4987-B7EA-BCFADAF23BE1}" destId="{7CBD1E52-997D-49FB-9060-913E737FF8FA}" srcOrd="0" destOrd="0" parTransId="{A1F37B56-04D1-4AB9-91EE-41F305CA3749}" sibTransId="{710423AC-61AF-4B02-8C44-51FEF51FF4F8}"/>
    <dgm:cxn modelId="{948FC5AF-10B1-46F5-990F-42B9A9989C83}" type="presParOf" srcId="{F50AAC95-8E8D-4DEF-8ADB-F830BEE41FB8}" destId="{3368EF91-F049-4718-895B-F1168FD6DC53}" srcOrd="0" destOrd="0" presId="urn:microsoft.com/office/officeart/2005/8/layout/vList2"/>
    <dgm:cxn modelId="{561298EA-7241-4E67-95D0-1DB05183E02A}" type="presParOf" srcId="{F50AAC95-8E8D-4DEF-8ADB-F830BEE41FB8}" destId="{581A8DE5-8DC0-4DB0-A6F7-461E0184781B}" srcOrd="1" destOrd="0" presId="urn:microsoft.com/office/officeart/2005/8/layout/vList2"/>
    <dgm:cxn modelId="{80D60285-1A53-48F4-99C5-DC5F78BD6D66}" type="presParOf" srcId="{F50AAC95-8E8D-4DEF-8ADB-F830BEE41FB8}" destId="{571BE4EA-DDD4-41F6-A419-FA7F743C8D38}" srcOrd="2" destOrd="0" presId="urn:microsoft.com/office/officeart/2005/8/layout/vList2"/>
    <dgm:cxn modelId="{22991C5F-C871-4466-B959-4A73AB2D7DF8}" type="presParOf" srcId="{F50AAC95-8E8D-4DEF-8ADB-F830BEE41FB8}" destId="{738C85AF-BDAA-4589-A6EA-B921D108303B}" srcOrd="3" destOrd="0" presId="urn:microsoft.com/office/officeart/2005/8/layout/vList2"/>
    <dgm:cxn modelId="{61F79FEE-08C8-4205-8CE6-7AE02AEBFCD4}" type="presParOf" srcId="{F50AAC95-8E8D-4DEF-8ADB-F830BEE41FB8}" destId="{DC1C6E02-E1E2-4189-9948-ECEE7017A32D}" srcOrd="4" destOrd="0" presId="urn:microsoft.com/office/officeart/2005/8/layout/vList2"/>
    <dgm:cxn modelId="{B0CE866E-146A-4A76-83EE-140E0BE5E0CA}" type="presParOf" srcId="{F50AAC95-8E8D-4DEF-8ADB-F830BEE41FB8}" destId="{81D94FBE-9B63-4990-B3B2-D666321B1F10}" srcOrd="5" destOrd="0" presId="urn:microsoft.com/office/officeart/2005/8/layout/vList2"/>
    <dgm:cxn modelId="{FAFF491E-C4D4-4DFB-996D-D36748AF9981}" type="presParOf" srcId="{F50AAC95-8E8D-4DEF-8ADB-F830BEE41FB8}" destId="{17DD95DA-B6AB-4790-94F9-7D5246CFCAF0}" srcOrd="6" destOrd="0" presId="urn:microsoft.com/office/officeart/2005/8/layout/vList2"/>
    <dgm:cxn modelId="{CA2B06F6-D7CF-4464-BA28-11DF3AEC3218}" type="presParOf" srcId="{F50AAC95-8E8D-4DEF-8ADB-F830BEE41FB8}" destId="{3BAC311E-E097-4561-820D-9BC07C312DCD}" srcOrd="7" destOrd="0" presId="urn:microsoft.com/office/officeart/2005/8/layout/vList2"/>
    <dgm:cxn modelId="{9400F546-470E-40C5-87FF-89F559DF5871}" type="presParOf" srcId="{F50AAC95-8E8D-4DEF-8ADB-F830BEE41FB8}" destId="{1452EDB0-1468-40DD-B944-05AFA3182ADC}" srcOrd="8" destOrd="0" presId="urn:microsoft.com/office/officeart/2005/8/layout/vList2"/>
    <dgm:cxn modelId="{BC48C9FF-B274-41DE-B42B-60FC2C67DB1E}" type="presParOf" srcId="{F50AAC95-8E8D-4DEF-8ADB-F830BEE41FB8}" destId="{FFD91208-BBF5-44D5-B185-3DA7DB02F106}"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E045124-D2CA-4502-91E2-850BA37FF04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0BFED5E-44EE-4562-A40D-833534C9F784}">
      <dgm:prSet custT="1"/>
      <dgm:spPr/>
      <dgm:t>
        <a:bodyPr/>
        <a:lstStyle/>
        <a:p>
          <a:r>
            <a:rPr lang="en-US" sz="2200" b="0"/>
            <a:t>When an ASAP sends a Notice of Ineligibility (NOI) to the applicant to deny Home Care services it must be accompanied by the </a:t>
          </a:r>
          <a:r>
            <a:rPr lang="en-US" sz="2200" b="1"/>
            <a:t>List of Appeal Rights to the ASAP </a:t>
          </a:r>
          <a:r>
            <a:rPr lang="en-US" sz="2200" b="0"/>
            <a:t>and a </a:t>
          </a:r>
          <a:r>
            <a:rPr lang="en-US" sz="2200" b="1"/>
            <a:t>Request for ASAP Review</a:t>
          </a:r>
          <a:endParaRPr lang="en-US" sz="2200"/>
        </a:p>
      </dgm:t>
    </dgm:pt>
    <dgm:pt modelId="{137AA732-04C5-4B4E-B7C4-862457AA99B7}" type="parTrans" cxnId="{65453FCF-EE8A-4A65-B516-C33CDED0980C}">
      <dgm:prSet/>
      <dgm:spPr/>
      <dgm:t>
        <a:bodyPr/>
        <a:lstStyle/>
        <a:p>
          <a:endParaRPr lang="en-US"/>
        </a:p>
      </dgm:t>
    </dgm:pt>
    <dgm:pt modelId="{325DDB35-5B2F-44E0-983C-9968C0D6ADB5}" type="sibTrans" cxnId="{65453FCF-EE8A-4A65-B516-C33CDED0980C}">
      <dgm:prSet/>
      <dgm:spPr/>
      <dgm:t>
        <a:bodyPr/>
        <a:lstStyle/>
        <a:p>
          <a:endParaRPr lang="en-US"/>
        </a:p>
      </dgm:t>
    </dgm:pt>
    <dgm:pt modelId="{17CABD4B-4176-4C84-A579-0BE731C1DE92}">
      <dgm:prSet custT="1"/>
      <dgm:spPr/>
      <dgm:t>
        <a:bodyPr/>
        <a:lstStyle/>
        <a:p>
          <a:r>
            <a:rPr lang="en-US" sz="2200" b="0"/>
            <a:t>ASAPs give the applicant 14 calendar days to appeal ineligibility outlined NOI </a:t>
          </a:r>
        </a:p>
      </dgm:t>
    </dgm:pt>
    <dgm:pt modelId="{833C04F5-7C6E-4AA1-8F2F-870F34BDF02E}" type="parTrans" cxnId="{E5B704BA-B841-489F-81D8-D254AA9030D6}">
      <dgm:prSet/>
      <dgm:spPr/>
      <dgm:t>
        <a:bodyPr/>
        <a:lstStyle/>
        <a:p>
          <a:endParaRPr lang="en-US"/>
        </a:p>
      </dgm:t>
    </dgm:pt>
    <dgm:pt modelId="{0A5E4FAD-3E28-4D4A-A1C2-27EA91FABB9A}" type="sibTrans" cxnId="{E5B704BA-B841-489F-81D8-D254AA9030D6}">
      <dgm:prSet/>
      <dgm:spPr/>
      <dgm:t>
        <a:bodyPr/>
        <a:lstStyle/>
        <a:p>
          <a:endParaRPr lang="en-US"/>
        </a:p>
      </dgm:t>
    </dgm:pt>
    <dgm:pt modelId="{DD51EE63-D27A-4616-909B-E66979D5698C}">
      <dgm:prSet custT="1"/>
      <dgm:spPr/>
      <dgm:t>
        <a:bodyPr/>
        <a:lstStyle/>
        <a:p>
          <a:r>
            <a:rPr lang="en-US" sz="2200" b="0"/>
            <a:t>Consumer appeals by returning the </a:t>
          </a:r>
          <a:r>
            <a:rPr lang="en-US" sz="2200" b="1"/>
            <a:t>Request for ASAP Review</a:t>
          </a:r>
          <a:endParaRPr lang="en-US" sz="2200"/>
        </a:p>
      </dgm:t>
    </dgm:pt>
    <dgm:pt modelId="{AFEE5724-E057-4C11-BCDD-4835BCAF302A}" type="parTrans" cxnId="{F9FAA27A-2DC2-48F8-982C-EA1A2EBECC7D}">
      <dgm:prSet/>
      <dgm:spPr/>
      <dgm:t>
        <a:bodyPr/>
        <a:lstStyle/>
        <a:p>
          <a:endParaRPr lang="en-US"/>
        </a:p>
      </dgm:t>
    </dgm:pt>
    <dgm:pt modelId="{7DC828DF-ED50-4471-90D2-1E4A6CB790A6}" type="sibTrans" cxnId="{F9FAA27A-2DC2-48F8-982C-EA1A2EBECC7D}">
      <dgm:prSet/>
      <dgm:spPr/>
      <dgm:t>
        <a:bodyPr/>
        <a:lstStyle/>
        <a:p>
          <a:endParaRPr lang="en-US"/>
        </a:p>
      </dgm:t>
    </dgm:pt>
    <dgm:pt modelId="{967DD08F-78A5-4F2F-AB8B-811D66BC59E7}" type="pres">
      <dgm:prSet presAssocID="{EE045124-D2CA-4502-91E2-850BA37FF045}" presName="linear" presStyleCnt="0">
        <dgm:presLayoutVars>
          <dgm:animLvl val="lvl"/>
          <dgm:resizeHandles val="exact"/>
        </dgm:presLayoutVars>
      </dgm:prSet>
      <dgm:spPr/>
    </dgm:pt>
    <dgm:pt modelId="{AA52C335-4E4A-482B-8767-75DCEFB0D723}" type="pres">
      <dgm:prSet presAssocID="{60BFED5E-44EE-4562-A40D-833534C9F784}" presName="parentText" presStyleLbl="node1" presStyleIdx="0" presStyleCnt="3">
        <dgm:presLayoutVars>
          <dgm:chMax val="0"/>
          <dgm:bulletEnabled val="1"/>
        </dgm:presLayoutVars>
      </dgm:prSet>
      <dgm:spPr/>
    </dgm:pt>
    <dgm:pt modelId="{3FEB8D7E-2911-4D5E-A5F0-B295370FF49E}" type="pres">
      <dgm:prSet presAssocID="{325DDB35-5B2F-44E0-983C-9968C0D6ADB5}" presName="spacer" presStyleCnt="0"/>
      <dgm:spPr/>
    </dgm:pt>
    <dgm:pt modelId="{0BF1DC42-3ADE-4EF5-BDC1-D89C9C83A95A}" type="pres">
      <dgm:prSet presAssocID="{17CABD4B-4176-4C84-A579-0BE731C1DE92}" presName="parentText" presStyleLbl="node1" presStyleIdx="1" presStyleCnt="3">
        <dgm:presLayoutVars>
          <dgm:chMax val="0"/>
          <dgm:bulletEnabled val="1"/>
        </dgm:presLayoutVars>
      </dgm:prSet>
      <dgm:spPr/>
    </dgm:pt>
    <dgm:pt modelId="{CA6CEEAE-ABAE-4CAB-937B-EED66B9B4072}" type="pres">
      <dgm:prSet presAssocID="{0A5E4FAD-3E28-4D4A-A1C2-27EA91FABB9A}" presName="spacer" presStyleCnt="0"/>
      <dgm:spPr/>
    </dgm:pt>
    <dgm:pt modelId="{57CB0D65-2C5F-45E4-B5DB-DE65F009623C}" type="pres">
      <dgm:prSet presAssocID="{DD51EE63-D27A-4616-909B-E66979D5698C}" presName="parentText" presStyleLbl="node1" presStyleIdx="2" presStyleCnt="3">
        <dgm:presLayoutVars>
          <dgm:chMax val="0"/>
          <dgm:bulletEnabled val="1"/>
        </dgm:presLayoutVars>
      </dgm:prSet>
      <dgm:spPr/>
    </dgm:pt>
  </dgm:ptLst>
  <dgm:cxnLst>
    <dgm:cxn modelId="{1DCEB65F-88D6-42FB-B5FD-CD93164CCC2B}" type="presOf" srcId="{EE045124-D2CA-4502-91E2-850BA37FF045}" destId="{967DD08F-78A5-4F2F-AB8B-811D66BC59E7}" srcOrd="0" destOrd="0" presId="urn:microsoft.com/office/officeart/2005/8/layout/vList2"/>
    <dgm:cxn modelId="{E4247F50-905F-40A2-BFEA-8953AEC2650B}" type="presOf" srcId="{60BFED5E-44EE-4562-A40D-833534C9F784}" destId="{AA52C335-4E4A-482B-8767-75DCEFB0D723}" srcOrd="0" destOrd="0" presId="urn:microsoft.com/office/officeart/2005/8/layout/vList2"/>
    <dgm:cxn modelId="{F9FAA27A-2DC2-48F8-982C-EA1A2EBECC7D}" srcId="{EE045124-D2CA-4502-91E2-850BA37FF045}" destId="{DD51EE63-D27A-4616-909B-E66979D5698C}" srcOrd="2" destOrd="0" parTransId="{AFEE5724-E057-4C11-BCDD-4835BCAF302A}" sibTransId="{7DC828DF-ED50-4471-90D2-1E4A6CB790A6}"/>
    <dgm:cxn modelId="{0A8E8E90-2DC5-4D55-9696-120291E151B5}" type="presOf" srcId="{DD51EE63-D27A-4616-909B-E66979D5698C}" destId="{57CB0D65-2C5F-45E4-B5DB-DE65F009623C}" srcOrd="0" destOrd="0" presId="urn:microsoft.com/office/officeart/2005/8/layout/vList2"/>
    <dgm:cxn modelId="{95C845A1-9075-492A-895E-4B15543D3BCF}" type="presOf" srcId="{17CABD4B-4176-4C84-A579-0BE731C1DE92}" destId="{0BF1DC42-3ADE-4EF5-BDC1-D89C9C83A95A}" srcOrd="0" destOrd="0" presId="urn:microsoft.com/office/officeart/2005/8/layout/vList2"/>
    <dgm:cxn modelId="{E5B704BA-B841-489F-81D8-D254AA9030D6}" srcId="{EE045124-D2CA-4502-91E2-850BA37FF045}" destId="{17CABD4B-4176-4C84-A579-0BE731C1DE92}" srcOrd="1" destOrd="0" parTransId="{833C04F5-7C6E-4AA1-8F2F-870F34BDF02E}" sibTransId="{0A5E4FAD-3E28-4D4A-A1C2-27EA91FABB9A}"/>
    <dgm:cxn modelId="{65453FCF-EE8A-4A65-B516-C33CDED0980C}" srcId="{EE045124-D2CA-4502-91E2-850BA37FF045}" destId="{60BFED5E-44EE-4562-A40D-833534C9F784}" srcOrd="0" destOrd="0" parTransId="{137AA732-04C5-4B4E-B7C4-862457AA99B7}" sibTransId="{325DDB35-5B2F-44E0-983C-9968C0D6ADB5}"/>
    <dgm:cxn modelId="{2BF853A8-1204-40DA-AB33-8D1280179CC5}" type="presParOf" srcId="{967DD08F-78A5-4F2F-AB8B-811D66BC59E7}" destId="{AA52C335-4E4A-482B-8767-75DCEFB0D723}" srcOrd="0" destOrd="0" presId="urn:microsoft.com/office/officeart/2005/8/layout/vList2"/>
    <dgm:cxn modelId="{0B2A6390-B537-443D-A07E-1DBB3752CA03}" type="presParOf" srcId="{967DD08F-78A5-4F2F-AB8B-811D66BC59E7}" destId="{3FEB8D7E-2911-4D5E-A5F0-B295370FF49E}" srcOrd="1" destOrd="0" presId="urn:microsoft.com/office/officeart/2005/8/layout/vList2"/>
    <dgm:cxn modelId="{D55F40B0-8C8C-4EEC-9F16-1F3529C38CE7}" type="presParOf" srcId="{967DD08F-78A5-4F2F-AB8B-811D66BC59E7}" destId="{0BF1DC42-3ADE-4EF5-BDC1-D89C9C83A95A}" srcOrd="2" destOrd="0" presId="urn:microsoft.com/office/officeart/2005/8/layout/vList2"/>
    <dgm:cxn modelId="{3FBBEA43-6F66-4E91-B666-5BA93C51372B}" type="presParOf" srcId="{967DD08F-78A5-4F2F-AB8B-811D66BC59E7}" destId="{CA6CEEAE-ABAE-4CAB-937B-EED66B9B4072}" srcOrd="3" destOrd="0" presId="urn:microsoft.com/office/officeart/2005/8/layout/vList2"/>
    <dgm:cxn modelId="{1FA06EBA-2E46-446F-ADAE-A3F5BE1B681D}" type="presParOf" srcId="{967DD08F-78A5-4F2F-AB8B-811D66BC59E7}" destId="{57CB0D65-2C5F-45E4-B5DB-DE65F009623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4432571-A6B0-4C6F-BC3F-9307CE1A2DE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A637975-FA60-46E5-A08F-BB04FE37D67A}">
      <dgm:prSet/>
      <dgm:spPr/>
      <dgm:t>
        <a:bodyPr/>
        <a:lstStyle/>
        <a:p>
          <a:r>
            <a:rPr lang="en-US"/>
            <a:t>Clear Communication with Applicant </a:t>
          </a:r>
        </a:p>
      </dgm:t>
    </dgm:pt>
    <dgm:pt modelId="{22B915D9-1321-4079-8037-7FDF2C94D92E}" type="parTrans" cxnId="{AB3AF1BC-AF2D-473D-8FEE-8E73CF37E801}">
      <dgm:prSet/>
      <dgm:spPr/>
      <dgm:t>
        <a:bodyPr/>
        <a:lstStyle/>
        <a:p>
          <a:endParaRPr lang="en-US"/>
        </a:p>
      </dgm:t>
    </dgm:pt>
    <dgm:pt modelId="{018C03DC-F31E-4135-81EA-1F0A8216B3DF}" type="sibTrans" cxnId="{AB3AF1BC-AF2D-473D-8FEE-8E73CF37E801}">
      <dgm:prSet/>
      <dgm:spPr/>
      <dgm:t>
        <a:bodyPr/>
        <a:lstStyle/>
        <a:p>
          <a:endParaRPr lang="en-US"/>
        </a:p>
      </dgm:t>
    </dgm:pt>
    <dgm:pt modelId="{AF2506EF-7BAE-4427-9014-8821108F59F4}">
      <dgm:prSet/>
      <dgm:spPr/>
      <dgm:t>
        <a:bodyPr/>
        <a:lstStyle/>
        <a:p>
          <a:r>
            <a:rPr lang="en-US">
              <a:solidFill>
                <a:schemeClr val="accent3"/>
              </a:solidFill>
            </a:rPr>
            <a:t>Is the applicant aware of the reason for ineligibility?</a:t>
          </a:r>
        </a:p>
      </dgm:t>
    </dgm:pt>
    <dgm:pt modelId="{23994385-CAC6-43FA-BC0B-A1E2AECE48AD}" type="parTrans" cxnId="{9C03FFAF-2340-4813-80BD-428D0E2EEC24}">
      <dgm:prSet/>
      <dgm:spPr/>
      <dgm:t>
        <a:bodyPr/>
        <a:lstStyle/>
        <a:p>
          <a:endParaRPr lang="en-US"/>
        </a:p>
      </dgm:t>
    </dgm:pt>
    <dgm:pt modelId="{BA4A0904-6788-4C5C-8519-A5D024B6136B}" type="sibTrans" cxnId="{9C03FFAF-2340-4813-80BD-428D0E2EEC24}">
      <dgm:prSet/>
      <dgm:spPr/>
      <dgm:t>
        <a:bodyPr/>
        <a:lstStyle/>
        <a:p>
          <a:endParaRPr lang="en-US"/>
        </a:p>
      </dgm:t>
    </dgm:pt>
    <dgm:pt modelId="{76B879B2-6DC4-41FD-A481-276500FF41F9}">
      <dgm:prSet/>
      <dgm:spPr/>
      <dgm:t>
        <a:bodyPr/>
        <a:lstStyle/>
        <a:p>
          <a:r>
            <a:rPr lang="en-US"/>
            <a:t>Ensure Appropriate Ineligibility Reason</a:t>
          </a:r>
        </a:p>
      </dgm:t>
    </dgm:pt>
    <dgm:pt modelId="{BD2AEA1D-7087-49CD-B40C-8E79D5344CDD}" type="parTrans" cxnId="{E32375B8-BED3-44ED-9F59-EA798706B275}">
      <dgm:prSet/>
      <dgm:spPr/>
      <dgm:t>
        <a:bodyPr/>
        <a:lstStyle/>
        <a:p>
          <a:endParaRPr lang="en-US"/>
        </a:p>
      </dgm:t>
    </dgm:pt>
    <dgm:pt modelId="{6EA30B05-8242-4A91-9572-FAE3EAF16420}" type="sibTrans" cxnId="{E32375B8-BED3-44ED-9F59-EA798706B275}">
      <dgm:prSet/>
      <dgm:spPr/>
      <dgm:t>
        <a:bodyPr/>
        <a:lstStyle/>
        <a:p>
          <a:endParaRPr lang="en-US"/>
        </a:p>
      </dgm:t>
    </dgm:pt>
    <dgm:pt modelId="{240E6B23-6358-4B49-AB6A-9400CE76DEDC}">
      <dgm:prSet/>
      <dgm:spPr/>
      <dgm:t>
        <a:bodyPr/>
        <a:lstStyle/>
        <a:p>
          <a:r>
            <a:rPr lang="en-US"/>
            <a:t>Documentation</a:t>
          </a:r>
        </a:p>
      </dgm:t>
    </dgm:pt>
    <dgm:pt modelId="{8750B614-5CDE-49A6-9140-82CE03D01018}" type="parTrans" cxnId="{D9CBC328-5EA0-410F-A977-63604A12A61D}">
      <dgm:prSet/>
      <dgm:spPr/>
      <dgm:t>
        <a:bodyPr/>
        <a:lstStyle/>
        <a:p>
          <a:endParaRPr lang="en-US"/>
        </a:p>
      </dgm:t>
    </dgm:pt>
    <dgm:pt modelId="{07DD953B-26D3-41EF-A7A3-E959FAFD01C4}" type="sibTrans" cxnId="{D9CBC328-5EA0-410F-A977-63604A12A61D}">
      <dgm:prSet/>
      <dgm:spPr/>
      <dgm:t>
        <a:bodyPr/>
        <a:lstStyle/>
        <a:p>
          <a:endParaRPr lang="en-US"/>
        </a:p>
      </dgm:t>
    </dgm:pt>
    <dgm:pt modelId="{209D2832-6633-4460-AAF7-461ADBCA695E}">
      <dgm:prSet/>
      <dgm:spPr/>
      <dgm:t>
        <a:bodyPr/>
        <a:lstStyle/>
        <a:p>
          <a:r>
            <a:rPr lang="en-US">
              <a:solidFill>
                <a:schemeClr val="accent3"/>
              </a:solidFill>
            </a:rPr>
            <a:t>NOI decision within A&amp;D</a:t>
          </a:r>
        </a:p>
      </dgm:t>
    </dgm:pt>
    <dgm:pt modelId="{C46433FF-58E5-4422-8A91-5715111B4746}" type="parTrans" cxnId="{2F471D2B-8A42-4212-B0DB-B36307B49784}">
      <dgm:prSet/>
      <dgm:spPr/>
      <dgm:t>
        <a:bodyPr/>
        <a:lstStyle/>
        <a:p>
          <a:endParaRPr lang="en-US"/>
        </a:p>
      </dgm:t>
    </dgm:pt>
    <dgm:pt modelId="{F9698C6F-DD5A-4963-B0CB-8B317A5B055D}" type="sibTrans" cxnId="{2F471D2B-8A42-4212-B0DB-B36307B49784}">
      <dgm:prSet/>
      <dgm:spPr/>
      <dgm:t>
        <a:bodyPr/>
        <a:lstStyle/>
        <a:p>
          <a:endParaRPr lang="en-US"/>
        </a:p>
      </dgm:t>
    </dgm:pt>
    <dgm:pt modelId="{6951EB39-0156-4FB4-84FA-2C41CA82858C}">
      <dgm:prSet/>
      <dgm:spPr/>
      <dgm:t>
        <a:bodyPr/>
        <a:lstStyle/>
        <a:p>
          <a:r>
            <a:rPr lang="en-US">
              <a:solidFill>
                <a:schemeClr val="accent3"/>
              </a:solidFill>
            </a:rPr>
            <a:t>Supervisor/case conference(s) within A&amp;D</a:t>
          </a:r>
        </a:p>
      </dgm:t>
    </dgm:pt>
    <dgm:pt modelId="{EF931084-E62B-4C52-B34B-7A73DF1E8F1F}" type="parTrans" cxnId="{8DB0055D-B4DC-4110-AA69-1C1F0B051536}">
      <dgm:prSet/>
      <dgm:spPr/>
      <dgm:t>
        <a:bodyPr/>
        <a:lstStyle/>
        <a:p>
          <a:endParaRPr lang="en-US"/>
        </a:p>
      </dgm:t>
    </dgm:pt>
    <dgm:pt modelId="{07E0B1A1-98A5-403D-96FE-D7A1C157E3D7}" type="sibTrans" cxnId="{8DB0055D-B4DC-4110-AA69-1C1F0B051536}">
      <dgm:prSet/>
      <dgm:spPr/>
      <dgm:t>
        <a:bodyPr/>
        <a:lstStyle/>
        <a:p>
          <a:endParaRPr lang="en-US"/>
        </a:p>
      </dgm:t>
    </dgm:pt>
    <dgm:pt modelId="{2DF309C6-34B7-49A5-BA67-28BF9B4E2C4B}">
      <dgm:prSet/>
      <dgm:spPr/>
      <dgm:t>
        <a:bodyPr/>
        <a:lstStyle/>
        <a:p>
          <a:r>
            <a:rPr lang="en-US">
              <a:solidFill>
                <a:schemeClr val="accent3"/>
              </a:solidFill>
            </a:rPr>
            <a:t>Explain to applicant the NOI is coming in the mail and next steps</a:t>
          </a:r>
        </a:p>
      </dgm:t>
    </dgm:pt>
    <dgm:pt modelId="{0D9B7D8F-634C-4CCD-8211-6681366ABF4D}" type="parTrans" cxnId="{EBD46213-3FCA-4A79-8547-59A2CE15E3FF}">
      <dgm:prSet/>
      <dgm:spPr/>
      <dgm:t>
        <a:bodyPr/>
        <a:lstStyle/>
        <a:p>
          <a:endParaRPr lang="en-US"/>
        </a:p>
      </dgm:t>
    </dgm:pt>
    <dgm:pt modelId="{16D6B891-D0AA-48F4-B264-FE1F056F0F03}" type="sibTrans" cxnId="{EBD46213-3FCA-4A79-8547-59A2CE15E3FF}">
      <dgm:prSet/>
      <dgm:spPr/>
      <dgm:t>
        <a:bodyPr/>
        <a:lstStyle/>
        <a:p>
          <a:endParaRPr lang="en-US"/>
        </a:p>
      </dgm:t>
    </dgm:pt>
    <dgm:pt modelId="{4842A951-4C82-4F48-A5AB-E3534031A891}">
      <dgm:prSet/>
      <dgm:spPr/>
      <dgm:t>
        <a:bodyPr/>
        <a:lstStyle/>
        <a:p>
          <a:r>
            <a:rPr lang="en-US">
              <a:solidFill>
                <a:schemeClr val="accent3"/>
              </a:solidFill>
            </a:rPr>
            <a:t>Review CDS to ensure NOI supports ineligibility determination</a:t>
          </a:r>
        </a:p>
      </dgm:t>
    </dgm:pt>
    <dgm:pt modelId="{14854AAC-591B-48AD-8C59-41F5CE3CF928}" type="parTrans" cxnId="{96C04DDA-4271-42EC-BA16-C770FE0C8B5B}">
      <dgm:prSet/>
      <dgm:spPr/>
      <dgm:t>
        <a:bodyPr/>
        <a:lstStyle/>
        <a:p>
          <a:endParaRPr lang="en-US"/>
        </a:p>
      </dgm:t>
    </dgm:pt>
    <dgm:pt modelId="{81F8BD1E-25EB-478F-B807-318DA2FD5B67}" type="sibTrans" cxnId="{96C04DDA-4271-42EC-BA16-C770FE0C8B5B}">
      <dgm:prSet/>
      <dgm:spPr/>
      <dgm:t>
        <a:bodyPr/>
        <a:lstStyle/>
        <a:p>
          <a:endParaRPr lang="en-US"/>
        </a:p>
      </dgm:t>
    </dgm:pt>
    <dgm:pt modelId="{73587344-E63B-45EC-8839-6A940693CC03}">
      <dgm:prSet/>
      <dgm:spPr/>
      <dgm:t>
        <a:bodyPr/>
        <a:lstStyle/>
        <a:p>
          <a:r>
            <a:rPr lang="en-US">
              <a:solidFill>
                <a:schemeClr val="accent3"/>
              </a:solidFill>
            </a:rPr>
            <a:t>Confirm accurate decision noted as the reason for ineligibility</a:t>
          </a:r>
        </a:p>
      </dgm:t>
    </dgm:pt>
    <dgm:pt modelId="{97A020F4-9703-45A2-AA14-3515C1AEF04C}" type="parTrans" cxnId="{AD2A82CC-CC49-4488-AFDD-3DBBFCC6C5AA}">
      <dgm:prSet/>
      <dgm:spPr/>
      <dgm:t>
        <a:bodyPr/>
        <a:lstStyle/>
        <a:p>
          <a:endParaRPr lang="en-US"/>
        </a:p>
      </dgm:t>
    </dgm:pt>
    <dgm:pt modelId="{069B2402-26D8-43D3-9732-513CEE6BE113}" type="sibTrans" cxnId="{AD2A82CC-CC49-4488-AFDD-3DBBFCC6C5AA}">
      <dgm:prSet/>
      <dgm:spPr/>
      <dgm:t>
        <a:bodyPr/>
        <a:lstStyle/>
        <a:p>
          <a:endParaRPr lang="en-US"/>
        </a:p>
      </dgm:t>
    </dgm:pt>
    <dgm:pt modelId="{CEC22BB4-E827-4B54-9F81-660A4459A4F6}">
      <dgm:prSet/>
      <dgm:spPr/>
      <dgm:t>
        <a:bodyPr/>
        <a:lstStyle/>
        <a:p>
          <a:r>
            <a:rPr lang="en-US">
              <a:solidFill>
                <a:schemeClr val="accent3"/>
              </a:solidFill>
            </a:rPr>
            <a:t>Including rationale for NOI</a:t>
          </a:r>
        </a:p>
      </dgm:t>
    </dgm:pt>
    <dgm:pt modelId="{B95619EB-FD1B-4D51-84F3-C4906EB304CF}" type="parTrans" cxnId="{263BA063-4DB9-4950-88F3-3902AE2B504A}">
      <dgm:prSet/>
      <dgm:spPr/>
      <dgm:t>
        <a:bodyPr/>
        <a:lstStyle/>
        <a:p>
          <a:endParaRPr lang="en-US"/>
        </a:p>
      </dgm:t>
    </dgm:pt>
    <dgm:pt modelId="{6888FEA7-7789-4BE2-913D-DBC4E2BD2F28}" type="sibTrans" cxnId="{263BA063-4DB9-4950-88F3-3902AE2B504A}">
      <dgm:prSet/>
      <dgm:spPr/>
      <dgm:t>
        <a:bodyPr/>
        <a:lstStyle/>
        <a:p>
          <a:endParaRPr lang="en-US"/>
        </a:p>
      </dgm:t>
    </dgm:pt>
    <dgm:pt modelId="{2B9C4E01-C1D7-4F60-A5ED-C9D79C0C3030}">
      <dgm:prSet/>
      <dgm:spPr/>
      <dgm:t>
        <a:bodyPr/>
        <a:lstStyle/>
        <a:p>
          <a:r>
            <a:rPr lang="en-US">
              <a:solidFill>
                <a:schemeClr val="accent3"/>
              </a:solidFill>
            </a:rPr>
            <a:t>Communications with applicant regarding the NOI</a:t>
          </a:r>
        </a:p>
      </dgm:t>
    </dgm:pt>
    <dgm:pt modelId="{BE15BF5B-4D23-487A-8B78-9634D931F105}" type="parTrans" cxnId="{B15BE74B-CC8B-46A4-B600-A2DE37EFC443}">
      <dgm:prSet/>
      <dgm:spPr/>
      <dgm:t>
        <a:bodyPr/>
        <a:lstStyle/>
        <a:p>
          <a:endParaRPr lang="en-US"/>
        </a:p>
      </dgm:t>
    </dgm:pt>
    <dgm:pt modelId="{448FE0A1-0C32-465F-913C-9D7D6BB31D63}" type="sibTrans" cxnId="{B15BE74B-CC8B-46A4-B600-A2DE37EFC443}">
      <dgm:prSet/>
      <dgm:spPr/>
      <dgm:t>
        <a:bodyPr/>
        <a:lstStyle/>
        <a:p>
          <a:endParaRPr lang="en-US"/>
        </a:p>
      </dgm:t>
    </dgm:pt>
    <dgm:pt modelId="{B8CAA251-B802-447B-A82A-96BF1C4C6406}">
      <dgm:prSet/>
      <dgm:spPr/>
      <dgm:t>
        <a:bodyPr/>
        <a:lstStyle/>
        <a:p>
          <a:r>
            <a:rPr lang="en-US">
              <a:solidFill>
                <a:schemeClr val="accent3"/>
              </a:solidFill>
            </a:rPr>
            <a:t>Case conference with supervisor to discuss accurate home care regulatory requirements are being met </a:t>
          </a:r>
        </a:p>
      </dgm:t>
    </dgm:pt>
    <dgm:pt modelId="{8D0AC859-608A-4D42-8E26-B3EAC601A4CD}" type="parTrans" cxnId="{2316A1AA-646B-497A-B367-35E93E496EB3}">
      <dgm:prSet/>
      <dgm:spPr/>
      <dgm:t>
        <a:bodyPr/>
        <a:lstStyle/>
        <a:p>
          <a:endParaRPr lang="en-US"/>
        </a:p>
      </dgm:t>
    </dgm:pt>
    <dgm:pt modelId="{F35B34FF-8954-4F69-8A9F-B06140D3EF67}" type="sibTrans" cxnId="{2316A1AA-646B-497A-B367-35E93E496EB3}">
      <dgm:prSet/>
      <dgm:spPr/>
      <dgm:t>
        <a:bodyPr/>
        <a:lstStyle/>
        <a:p>
          <a:endParaRPr lang="en-US"/>
        </a:p>
      </dgm:t>
    </dgm:pt>
    <dgm:pt modelId="{8390564D-380C-408A-8CB3-EF906B0E5BB7}">
      <dgm:prSet/>
      <dgm:spPr/>
      <dgm:t>
        <a:bodyPr/>
        <a:lstStyle/>
        <a:p>
          <a:r>
            <a:rPr lang="en-US">
              <a:solidFill>
                <a:schemeClr val="accent3"/>
              </a:solidFill>
            </a:rPr>
            <a:t>Can the applicant be referred to a different program?</a:t>
          </a:r>
        </a:p>
      </dgm:t>
    </dgm:pt>
    <dgm:pt modelId="{21E4E262-7A50-4BDE-B26C-BC02A0338988}" type="parTrans" cxnId="{B43B493A-9603-4F50-95B0-DC1793F2C869}">
      <dgm:prSet/>
      <dgm:spPr/>
      <dgm:t>
        <a:bodyPr/>
        <a:lstStyle/>
        <a:p>
          <a:endParaRPr lang="en-US"/>
        </a:p>
      </dgm:t>
    </dgm:pt>
    <dgm:pt modelId="{9A918F2A-4FB7-48CF-962B-6E36BAB5F04D}" type="sibTrans" cxnId="{B43B493A-9603-4F50-95B0-DC1793F2C869}">
      <dgm:prSet/>
      <dgm:spPr/>
      <dgm:t>
        <a:bodyPr/>
        <a:lstStyle/>
        <a:p>
          <a:endParaRPr lang="en-US"/>
        </a:p>
      </dgm:t>
    </dgm:pt>
    <dgm:pt modelId="{306BE7AA-CB83-43DA-AF7F-4F09C8848758}">
      <dgm:prSet/>
      <dgm:spPr/>
      <dgm:t>
        <a:bodyPr/>
        <a:lstStyle/>
        <a:p>
          <a:r>
            <a:rPr lang="en-US">
              <a:solidFill>
                <a:schemeClr val="accent3"/>
              </a:solidFill>
            </a:rPr>
            <a:t>Documentation of referrals (if applicable) to other supports/programs</a:t>
          </a:r>
        </a:p>
      </dgm:t>
    </dgm:pt>
    <dgm:pt modelId="{9D986819-F2BA-4C19-A855-8554EB8202FB}" type="parTrans" cxnId="{D8BCD853-8845-4ED8-888E-8458648D4B28}">
      <dgm:prSet/>
      <dgm:spPr/>
      <dgm:t>
        <a:bodyPr/>
        <a:lstStyle/>
        <a:p>
          <a:endParaRPr lang="en-US"/>
        </a:p>
      </dgm:t>
    </dgm:pt>
    <dgm:pt modelId="{D7BE7AC0-0377-4DEC-9F74-C60A047EA94A}" type="sibTrans" cxnId="{D8BCD853-8845-4ED8-888E-8458648D4B28}">
      <dgm:prSet/>
      <dgm:spPr/>
      <dgm:t>
        <a:bodyPr/>
        <a:lstStyle/>
        <a:p>
          <a:endParaRPr lang="en-US"/>
        </a:p>
      </dgm:t>
    </dgm:pt>
    <dgm:pt modelId="{11EAF570-9826-4C99-9F75-207BF39BC404}" type="pres">
      <dgm:prSet presAssocID="{A4432571-A6B0-4C6F-BC3F-9307CE1A2DEC}" presName="linear" presStyleCnt="0">
        <dgm:presLayoutVars>
          <dgm:animLvl val="lvl"/>
          <dgm:resizeHandles val="exact"/>
        </dgm:presLayoutVars>
      </dgm:prSet>
      <dgm:spPr/>
    </dgm:pt>
    <dgm:pt modelId="{16D91D32-ABD7-4CEF-BF42-9342C5721F41}" type="pres">
      <dgm:prSet presAssocID="{2A637975-FA60-46E5-A08F-BB04FE37D67A}" presName="parentText" presStyleLbl="node1" presStyleIdx="0" presStyleCnt="3">
        <dgm:presLayoutVars>
          <dgm:chMax val="0"/>
          <dgm:bulletEnabled val="1"/>
        </dgm:presLayoutVars>
      </dgm:prSet>
      <dgm:spPr/>
    </dgm:pt>
    <dgm:pt modelId="{6AAC341E-B51D-402F-B627-C69340FF1075}" type="pres">
      <dgm:prSet presAssocID="{2A637975-FA60-46E5-A08F-BB04FE37D67A}" presName="childText" presStyleLbl="revTx" presStyleIdx="0" presStyleCnt="3">
        <dgm:presLayoutVars>
          <dgm:bulletEnabled val="1"/>
        </dgm:presLayoutVars>
      </dgm:prSet>
      <dgm:spPr/>
    </dgm:pt>
    <dgm:pt modelId="{ED9D0D4F-3824-472B-8F84-666BC5CE19EA}" type="pres">
      <dgm:prSet presAssocID="{76B879B2-6DC4-41FD-A481-276500FF41F9}" presName="parentText" presStyleLbl="node1" presStyleIdx="1" presStyleCnt="3">
        <dgm:presLayoutVars>
          <dgm:chMax val="0"/>
          <dgm:bulletEnabled val="1"/>
        </dgm:presLayoutVars>
      </dgm:prSet>
      <dgm:spPr/>
    </dgm:pt>
    <dgm:pt modelId="{9E5E4D87-A979-4416-8AB2-5BC27E39848F}" type="pres">
      <dgm:prSet presAssocID="{76B879B2-6DC4-41FD-A481-276500FF41F9}" presName="childText" presStyleLbl="revTx" presStyleIdx="1" presStyleCnt="3">
        <dgm:presLayoutVars>
          <dgm:bulletEnabled val="1"/>
        </dgm:presLayoutVars>
      </dgm:prSet>
      <dgm:spPr/>
    </dgm:pt>
    <dgm:pt modelId="{80A21172-89B9-4B8A-87AC-FCEC7B8025CE}" type="pres">
      <dgm:prSet presAssocID="{240E6B23-6358-4B49-AB6A-9400CE76DEDC}" presName="parentText" presStyleLbl="node1" presStyleIdx="2" presStyleCnt="3">
        <dgm:presLayoutVars>
          <dgm:chMax val="0"/>
          <dgm:bulletEnabled val="1"/>
        </dgm:presLayoutVars>
      </dgm:prSet>
      <dgm:spPr/>
    </dgm:pt>
    <dgm:pt modelId="{6B6EAFDE-4338-4E4C-8BF1-B1276C661BDE}" type="pres">
      <dgm:prSet presAssocID="{240E6B23-6358-4B49-AB6A-9400CE76DEDC}" presName="childText" presStyleLbl="revTx" presStyleIdx="2" presStyleCnt="3">
        <dgm:presLayoutVars>
          <dgm:bulletEnabled val="1"/>
        </dgm:presLayoutVars>
      </dgm:prSet>
      <dgm:spPr/>
    </dgm:pt>
  </dgm:ptLst>
  <dgm:cxnLst>
    <dgm:cxn modelId="{1F778711-459E-4629-BA7F-65263C84C8D1}" type="presOf" srcId="{306BE7AA-CB83-43DA-AF7F-4F09C8848758}" destId="{6B6EAFDE-4338-4E4C-8BF1-B1276C661BDE}" srcOrd="0" destOrd="4" presId="urn:microsoft.com/office/officeart/2005/8/layout/vList2"/>
    <dgm:cxn modelId="{EBD46213-3FCA-4A79-8547-59A2CE15E3FF}" srcId="{2A637975-FA60-46E5-A08F-BB04FE37D67A}" destId="{2DF309C6-34B7-49A5-BA67-28BF9B4E2C4B}" srcOrd="2" destOrd="0" parTransId="{0D9B7D8F-634C-4CCD-8211-6681366ABF4D}" sibTransId="{16D6B891-D0AA-48F4-B264-FE1F056F0F03}"/>
    <dgm:cxn modelId="{04825116-1670-4CAF-9F82-887D5651094E}" type="presOf" srcId="{6951EB39-0156-4FB4-84FA-2C41CA82858C}" destId="{6B6EAFDE-4338-4E4C-8BF1-B1276C661BDE}" srcOrd="0" destOrd="2" presId="urn:microsoft.com/office/officeart/2005/8/layout/vList2"/>
    <dgm:cxn modelId="{6623CE27-5F8B-45CB-8ECD-0C8DB4757FA2}" type="presOf" srcId="{4842A951-4C82-4F48-A5AB-E3534031A891}" destId="{9E5E4D87-A979-4416-8AB2-5BC27E39848F}" srcOrd="0" destOrd="0" presId="urn:microsoft.com/office/officeart/2005/8/layout/vList2"/>
    <dgm:cxn modelId="{D9CBC328-5EA0-410F-A977-63604A12A61D}" srcId="{A4432571-A6B0-4C6F-BC3F-9307CE1A2DEC}" destId="{240E6B23-6358-4B49-AB6A-9400CE76DEDC}" srcOrd="2" destOrd="0" parTransId="{8750B614-5CDE-49A6-9140-82CE03D01018}" sibTransId="{07DD953B-26D3-41EF-A7A3-E959FAFD01C4}"/>
    <dgm:cxn modelId="{2F471D2B-8A42-4212-B0DB-B36307B49784}" srcId="{240E6B23-6358-4B49-AB6A-9400CE76DEDC}" destId="{209D2832-6633-4460-AAF7-461ADBCA695E}" srcOrd="0" destOrd="0" parTransId="{C46433FF-58E5-4422-8A91-5715111B4746}" sibTransId="{F9698C6F-DD5A-4963-B0CB-8B317A5B055D}"/>
    <dgm:cxn modelId="{7615EC2E-78CE-45FA-81D8-A82DC186A8E3}" type="presOf" srcId="{B8CAA251-B802-447B-A82A-96BF1C4C6406}" destId="{9E5E4D87-A979-4416-8AB2-5BC27E39848F}" srcOrd="0" destOrd="1" presId="urn:microsoft.com/office/officeart/2005/8/layout/vList2"/>
    <dgm:cxn modelId="{B43B493A-9603-4F50-95B0-DC1793F2C869}" srcId="{2A637975-FA60-46E5-A08F-BB04FE37D67A}" destId="{8390564D-380C-408A-8CB3-EF906B0E5BB7}" srcOrd="1" destOrd="0" parTransId="{21E4E262-7A50-4BDE-B26C-BC02A0338988}" sibTransId="{9A918F2A-4FB7-48CF-962B-6E36BAB5F04D}"/>
    <dgm:cxn modelId="{5DD2335C-2B49-45AC-A7E9-A9EB98284FFF}" type="presOf" srcId="{240E6B23-6358-4B49-AB6A-9400CE76DEDC}" destId="{80A21172-89B9-4B8A-87AC-FCEC7B8025CE}" srcOrd="0" destOrd="0" presId="urn:microsoft.com/office/officeart/2005/8/layout/vList2"/>
    <dgm:cxn modelId="{DC35E15C-FE27-4383-9442-F38F3A67AFB4}" type="presOf" srcId="{A4432571-A6B0-4C6F-BC3F-9307CE1A2DEC}" destId="{11EAF570-9826-4C99-9F75-207BF39BC404}" srcOrd="0" destOrd="0" presId="urn:microsoft.com/office/officeart/2005/8/layout/vList2"/>
    <dgm:cxn modelId="{8DB0055D-B4DC-4110-AA69-1C1F0B051536}" srcId="{240E6B23-6358-4B49-AB6A-9400CE76DEDC}" destId="{6951EB39-0156-4FB4-84FA-2C41CA82858C}" srcOrd="1" destOrd="0" parTransId="{EF931084-E62B-4C52-B34B-7A73DF1E8F1F}" sibTransId="{07E0B1A1-98A5-403D-96FE-D7A1C157E3D7}"/>
    <dgm:cxn modelId="{3A78B760-1EDB-4DD4-A788-09B4F0C21B9E}" type="presOf" srcId="{2A637975-FA60-46E5-A08F-BB04FE37D67A}" destId="{16D91D32-ABD7-4CEF-BF42-9342C5721F41}" srcOrd="0" destOrd="0" presId="urn:microsoft.com/office/officeart/2005/8/layout/vList2"/>
    <dgm:cxn modelId="{263BA063-4DB9-4950-88F3-3902AE2B504A}" srcId="{209D2832-6633-4460-AAF7-461ADBCA695E}" destId="{CEC22BB4-E827-4B54-9F81-660A4459A4F6}" srcOrd="0" destOrd="0" parTransId="{B95619EB-FD1B-4D51-84F3-C4906EB304CF}" sibTransId="{6888FEA7-7789-4BE2-913D-DBC4E2BD2F28}"/>
    <dgm:cxn modelId="{B15BE74B-CC8B-46A4-B600-A2DE37EFC443}" srcId="{240E6B23-6358-4B49-AB6A-9400CE76DEDC}" destId="{2B9C4E01-C1D7-4F60-A5ED-C9D79C0C3030}" srcOrd="2" destOrd="0" parTransId="{BE15BF5B-4D23-487A-8B78-9634D931F105}" sibTransId="{448FE0A1-0C32-465F-913C-9D7D6BB31D63}"/>
    <dgm:cxn modelId="{D8BCD853-8845-4ED8-888E-8458648D4B28}" srcId="{240E6B23-6358-4B49-AB6A-9400CE76DEDC}" destId="{306BE7AA-CB83-43DA-AF7F-4F09C8848758}" srcOrd="3" destOrd="0" parTransId="{9D986819-F2BA-4C19-A855-8554EB8202FB}" sibTransId="{D7BE7AC0-0377-4DEC-9F74-C60A047EA94A}"/>
    <dgm:cxn modelId="{B65AF873-A9F3-469E-9CA1-0D646F6017D8}" type="presOf" srcId="{8390564D-380C-408A-8CB3-EF906B0E5BB7}" destId="{6AAC341E-B51D-402F-B627-C69340FF1075}" srcOrd="0" destOrd="1" presId="urn:microsoft.com/office/officeart/2005/8/layout/vList2"/>
    <dgm:cxn modelId="{16796D79-1014-4F49-A14D-A3471C85C849}" type="presOf" srcId="{AF2506EF-7BAE-4427-9014-8821108F59F4}" destId="{6AAC341E-B51D-402F-B627-C69340FF1075}" srcOrd="0" destOrd="0" presId="urn:microsoft.com/office/officeart/2005/8/layout/vList2"/>
    <dgm:cxn modelId="{B295438B-3FC0-448B-8B13-12EAEA5C4AF3}" type="presOf" srcId="{73587344-E63B-45EC-8839-6A940693CC03}" destId="{9E5E4D87-A979-4416-8AB2-5BC27E39848F}" srcOrd="0" destOrd="2" presId="urn:microsoft.com/office/officeart/2005/8/layout/vList2"/>
    <dgm:cxn modelId="{2316A1AA-646B-497A-B367-35E93E496EB3}" srcId="{76B879B2-6DC4-41FD-A481-276500FF41F9}" destId="{B8CAA251-B802-447B-A82A-96BF1C4C6406}" srcOrd="1" destOrd="0" parTransId="{8D0AC859-608A-4D42-8E26-B3EAC601A4CD}" sibTransId="{F35B34FF-8954-4F69-8A9F-B06140D3EF67}"/>
    <dgm:cxn modelId="{EBC9F2AB-8DA0-4C32-8B77-AF42CB49EEBD}" type="presOf" srcId="{CEC22BB4-E827-4B54-9F81-660A4459A4F6}" destId="{6B6EAFDE-4338-4E4C-8BF1-B1276C661BDE}" srcOrd="0" destOrd="1" presId="urn:microsoft.com/office/officeart/2005/8/layout/vList2"/>
    <dgm:cxn modelId="{9C03FFAF-2340-4813-80BD-428D0E2EEC24}" srcId="{2A637975-FA60-46E5-A08F-BB04FE37D67A}" destId="{AF2506EF-7BAE-4427-9014-8821108F59F4}" srcOrd="0" destOrd="0" parTransId="{23994385-CAC6-43FA-BC0B-A1E2AECE48AD}" sibTransId="{BA4A0904-6788-4C5C-8519-A5D024B6136B}"/>
    <dgm:cxn modelId="{1BDE59B5-13C1-44F5-9FC5-7D594099631B}" type="presOf" srcId="{2B9C4E01-C1D7-4F60-A5ED-C9D79C0C3030}" destId="{6B6EAFDE-4338-4E4C-8BF1-B1276C661BDE}" srcOrd="0" destOrd="3" presId="urn:microsoft.com/office/officeart/2005/8/layout/vList2"/>
    <dgm:cxn modelId="{E32375B8-BED3-44ED-9F59-EA798706B275}" srcId="{A4432571-A6B0-4C6F-BC3F-9307CE1A2DEC}" destId="{76B879B2-6DC4-41FD-A481-276500FF41F9}" srcOrd="1" destOrd="0" parTransId="{BD2AEA1D-7087-49CD-B40C-8E79D5344CDD}" sibTransId="{6EA30B05-8242-4A91-9572-FAE3EAF16420}"/>
    <dgm:cxn modelId="{AB3AF1BC-AF2D-473D-8FEE-8E73CF37E801}" srcId="{A4432571-A6B0-4C6F-BC3F-9307CE1A2DEC}" destId="{2A637975-FA60-46E5-A08F-BB04FE37D67A}" srcOrd="0" destOrd="0" parTransId="{22B915D9-1321-4079-8037-7FDF2C94D92E}" sibTransId="{018C03DC-F31E-4135-81EA-1F0A8216B3DF}"/>
    <dgm:cxn modelId="{AD2A82CC-CC49-4488-AFDD-3DBBFCC6C5AA}" srcId="{76B879B2-6DC4-41FD-A481-276500FF41F9}" destId="{73587344-E63B-45EC-8839-6A940693CC03}" srcOrd="2" destOrd="0" parTransId="{97A020F4-9703-45A2-AA14-3515C1AEF04C}" sibTransId="{069B2402-26D8-43D3-9732-513CEE6BE113}"/>
    <dgm:cxn modelId="{642154D6-C958-40D9-A28D-2622F298404D}" type="presOf" srcId="{2DF309C6-34B7-49A5-BA67-28BF9B4E2C4B}" destId="{6AAC341E-B51D-402F-B627-C69340FF1075}" srcOrd="0" destOrd="2" presId="urn:microsoft.com/office/officeart/2005/8/layout/vList2"/>
    <dgm:cxn modelId="{96C04DDA-4271-42EC-BA16-C770FE0C8B5B}" srcId="{76B879B2-6DC4-41FD-A481-276500FF41F9}" destId="{4842A951-4C82-4F48-A5AB-E3534031A891}" srcOrd="0" destOrd="0" parTransId="{14854AAC-591B-48AD-8C59-41F5CE3CF928}" sibTransId="{81F8BD1E-25EB-478F-B807-318DA2FD5B67}"/>
    <dgm:cxn modelId="{401D58DD-CE8F-4F05-8DB5-0189A0590B88}" type="presOf" srcId="{209D2832-6633-4460-AAF7-461ADBCA695E}" destId="{6B6EAFDE-4338-4E4C-8BF1-B1276C661BDE}" srcOrd="0" destOrd="0" presId="urn:microsoft.com/office/officeart/2005/8/layout/vList2"/>
    <dgm:cxn modelId="{9827ADE4-6344-423D-9569-F0D81CEA9363}" type="presOf" srcId="{76B879B2-6DC4-41FD-A481-276500FF41F9}" destId="{ED9D0D4F-3824-472B-8F84-666BC5CE19EA}" srcOrd="0" destOrd="0" presId="urn:microsoft.com/office/officeart/2005/8/layout/vList2"/>
    <dgm:cxn modelId="{BA44EF8E-E77D-4C91-AB2D-9300D327033B}" type="presParOf" srcId="{11EAF570-9826-4C99-9F75-207BF39BC404}" destId="{16D91D32-ABD7-4CEF-BF42-9342C5721F41}" srcOrd="0" destOrd="0" presId="urn:microsoft.com/office/officeart/2005/8/layout/vList2"/>
    <dgm:cxn modelId="{2C087DB4-BF43-4A3A-B013-EF2B9986BE28}" type="presParOf" srcId="{11EAF570-9826-4C99-9F75-207BF39BC404}" destId="{6AAC341E-B51D-402F-B627-C69340FF1075}" srcOrd="1" destOrd="0" presId="urn:microsoft.com/office/officeart/2005/8/layout/vList2"/>
    <dgm:cxn modelId="{2A96D036-B294-49E5-8A35-A119E7BABD19}" type="presParOf" srcId="{11EAF570-9826-4C99-9F75-207BF39BC404}" destId="{ED9D0D4F-3824-472B-8F84-666BC5CE19EA}" srcOrd="2" destOrd="0" presId="urn:microsoft.com/office/officeart/2005/8/layout/vList2"/>
    <dgm:cxn modelId="{2620A177-AE02-4BFF-876B-0C271E42CDD2}" type="presParOf" srcId="{11EAF570-9826-4C99-9F75-207BF39BC404}" destId="{9E5E4D87-A979-4416-8AB2-5BC27E39848F}" srcOrd="3" destOrd="0" presId="urn:microsoft.com/office/officeart/2005/8/layout/vList2"/>
    <dgm:cxn modelId="{449AA837-F66D-43B7-8FD3-ED7C8917C8AB}" type="presParOf" srcId="{11EAF570-9826-4C99-9F75-207BF39BC404}" destId="{80A21172-89B9-4B8A-87AC-FCEC7B8025CE}" srcOrd="4" destOrd="0" presId="urn:microsoft.com/office/officeart/2005/8/layout/vList2"/>
    <dgm:cxn modelId="{BEE4991D-761C-443C-9DAC-A66E4AED8B01}" type="presParOf" srcId="{11EAF570-9826-4C99-9F75-207BF39BC404}" destId="{6B6EAFDE-4338-4E4C-8BF1-B1276C661BDE}"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4432571-A6B0-4C6F-BC3F-9307CE1A2DE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A637975-FA60-46E5-A08F-BB04FE37D67A}">
      <dgm:prSet/>
      <dgm:spPr/>
      <dgm:t>
        <a:bodyPr/>
        <a:lstStyle/>
        <a:p>
          <a:r>
            <a:rPr lang="en-US"/>
            <a:t>Clear, Person-Centered Communication with Consumer</a:t>
          </a:r>
        </a:p>
      </dgm:t>
    </dgm:pt>
    <dgm:pt modelId="{22B915D9-1321-4079-8037-7FDF2C94D92E}" type="parTrans" cxnId="{AB3AF1BC-AF2D-473D-8FEE-8E73CF37E801}">
      <dgm:prSet/>
      <dgm:spPr/>
      <dgm:t>
        <a:bodyPr/>
        <a:lstStyle/>
        <a:p>
          <a:endParaRPr lang="en-US"/>
        </a:p>
      </dgm:t>
    </dgm:pt>
    <dgm:pt modelId="{018C03DC-F31E-4135-81EA-1F0A8216B3DF}" type="sibTrans" cxnId="{AB3AF1BC-AF2D-473D-8FEE-8E73CF37E801}">
      <dgm:prSet/>
      <dgm:spPr/>
      <dgm:t>
        <a:bodyPr/>
        <a:lstStyle/>
        <a:p>
          <a:endParaRPr lang="en-US"/>
        </a:p>
      </dgm:t>
    </dgm:pt>
    <dgm:pt modelId="{AF2506EF-7BAE-4427-9014-8821108F59F4}">
      <dgm:prSet/>
      <dgm:spPr/>
      <dgm:t>
        <a:bodyPr/>
        <a:lstStyle/>
        <a:p>
          <a:r>
            <a:rPr lang="en-US">
              <a:solidFill>
                <a:schemeClr val="accent3"/>
              </a:solidFill>
            </a:rPr>
            <a:t>Is  the consumer agreeable to reduce or terminate service(s)?</a:t>
          </a:r>
        </a:p>
      </dgm:t>
    </dgm:pt>
    <dgm:pt modelId="{23994385-CAC6-43FA-BC0B-A1E2AECE48AD}" type="parTrans" cxnId="{9C03FFAF-2340-4813-80BD-428D0E2EEC24}">
      <dgm:prSet/>
      <dgm:spPr/>
      <dgm:t>
        <a:bodyPr/>
        <a:lstStyle/>
        <a:p>
          <a:endParaRPr lang="en-US"/>
        </a:p>
      </dgm:t>
    </dgm:pt>
    <dgm:pt modelId="{BA4A0904-6788-4C5C-8519-A5D024B6136B}" type="sibTrans" cxnId="{9C03FFAF-2340-4813-80BD-428D0E2EEC24}">
      <dgm:prSet/>
      <dgm:spPr/>
      <dgm:t>
        <a:bodyPr/>
        <a:lstStyle/>
        <a:p>
          <a:endParaRPr lang="en-US"/>
        </a:p>
      </dgm:t>
    </dgm:pt>
    <dgm:pt modelId="{76B879B2-6DC4-41FD-A481-276500FF41F9}">
      <dgm:prSet/>
      <dgm:spPr/>
      <dgm:t>
        <a:bodyPr/>
        <a:lstStyle/>
        <a:p>
          <a:r>
            <a:rPr lang="en-US"/>
            <a:t>Explanation of Eligibility </a:t>
          </a:r>
        </a:p>
      </dgm:t>
    </dgm:pt>
    <dgm:pt modelId="{BD2AEA1D-7087-49CD-B40C-8E79D5344CDD}" type="parTrans" cxnId="{E32375B8-BED3-44ED-9F59-EA798706B275}">
      <dgm:prSet/>
      <dgm:spPr/>
      <dgm:t>
        <a:bodyPr/>
        <a:lstStyle/>
        <a:p>
          <a:endParaRPr lang="en-US"/>
        </a:p>
      </dgm:t>
    </dgm:pt>
    <dgm:pt modelId="{6EA30B05-8242-4A91-9572-FAE3EAF16420}" type="sibTrans" cxnId="{E32375B8-BED3-44ED-9F59-EA798706B275}">
      <dgm:prSet/>
      <dgm:spPr/>
      <dgm:t>
        <a:bodyPr/>
        <a:lstStyle/>
        <a:p>
          <a:endParaRPr lang="en-US"/>
        </a:p>
      </dgm:t>
    </dgm:pt>
    <dgm:pt modelId="{ADE1668D-CC1A-4669-93CA-71962A97ABA6}">
      <dgm:prSet/>
      <dgm:spPr/>
      <dgm:t>
        <a:bodyPr/>
        <a:lstStyle/>
        <a:p>
          <a:r>
            <a:rPr lang="en-US">
              <a:solidFill>
                <a:schemeClr val="accent3"/>
              </a:solidFill>
            </a:rPr>
            <a:t>Explain the Home Care eligibility requirements to consumer</a:t>
          </a:r>
        </a:p>
      </dgm:t>
    </dgm:pt>
    <dgm:pt modelId="{60594CC7-E2D0-4B3D-8D78-86603A742816}" type="parTrans" cxnId="{A20BA2FF-55D7-40D2-BDB8-C06E1C4A532A}">
      <dgm:prSet/>
      <dgm:spPr/>
      <dgm:t>
        <a:bodyPr/>
        <a:lstStyle/>
        <a:p>
          <a:endParaRPr lang="en-US"/>
        </a:p>
      </dgm:t>
    </dgm:pt>
    <dgm:pt modelId="{EAD6F082-62CD-4735-A933-D50B53C83DBE}" type="sibTrans" cxnId="{A20BA2FF-55D7-40D2-BDB8-C06E1C4A532A}">
      <dgm:prSet/>
      <dgm:spPr/>
      <dgm:t>
        <a:bodyPr/>
        <a:lstStyle/>
        <a:p>
          <a:endParaRPr lang="en-US"/>
        </a:p>
      </dgm:t>
    </dgm:pt>
    <dgm:pt modelId="{0DE40822-196F-4380-9BBD-300A9EAEE8C2}">
      <dgm:prSet/>
      <dgm:spPr/>
      <dgm:t>
        <a:bodyPr/>
        <a:lstStyle/>
        <a:p>
          <a:r>
            <a:rPr lang="en-US"/>
            <a:t>Discuss the Voluntary Assent Form</a:t>
          </a:r>
        </a:p>
      </dgm:t>
    </dgm:pt>
    <dgm:pt modelId="{65AC1183-9276-45C4-A3B3-C2416389A047}" type="parTrans" cxnId="{AE44C9E5-4604-416E-A193-A8BCF342B210}">
      <dgm:prSet/>
      <dgm:spPr/>
      <dgm:t>
        <a:bodyPr/>
        <a:lstStyle/>
        <a:p>
          <a:endParaRPr lang="en-US"/>
        </a:p>
      </dgm:t>
    </dgm:pt>
    <dgm:pt modelId="{7F48E3D2-11BF-4B8A-8967-FA8EC694751F}" type="sibTrans" cxnId="{AE44C9E5-4604-416E-A193-A8BCF342B210}">
      <dgm:prSet/>
      <dgm:spPr/>
      <dgm:t>
        <a:bodyPr/>
        <a:lstStyle/>
        <a:p>
          <a:endParaRPr lang="en-US"/>
        </a:p>
      </dgm:t>
    </dgm:pt>
    <dgm:pt modelId="{42EC776D-9C32-47BD-ABE5-13DC3F4C8E8E}">
      <dgm:prSet/>
      <dgm:spPr/>
      <dgm:t>
        <a:bodyPr/>
        <a:lstStyle/>
        <a:p>
          <a:r>
            <a:rPr lang="en-US">
              <a:solidFill>
                <a:schemeClr val="accent3"/>
              </a:solidFill>
            </a:rPr>
            <a:t>Explain that role and purpose of the VAF</a:t>
          </a:r>
        </a:p>
      </dgm:t>
    </dgm:pt>
    <dgm:pt modelId="{302C289A-2BF5-4F28-8D3A-BB9A921AB56F}" type="parTrans" cxnId="{93508C74-FD26-44EE-B73E-484EA4A48296}">
      <dgm:prSet/>
      <dgm:spPr/>
      <dgm:t>
        <a:bodyPr/>
        <a:lstStyle/>
        <a:p>
          <a:endParaRPr lang="en-US"/>
        </a:p>
      </dgm:t>
    </dgm:pt>
    <dgm:pt modelId="{A81BD3D9-D1B1-463F-A776-4EFA92219C80}" type="sibTrans" cxnId="{93508C74-FD26-44EE-B73E-484EA4A48296}">
      <dgm:prSet/>
      <dgm:spPr/>
      <dgm:t>
        <a:bodyPr/>
        <a:lstStyle/>
        <a:p>
          <a:endParaRPr lang="en-US"/>
        </a:p>
      </dgm:t>
    </dgm:pt>
    <dgm:pt modelId="{95399C0E-C434-473D-9981-49600A244B5F}">
      <dgm:prSet/>
      <dgm:spPr/>
      <dgm:t>
        <a:bodyPr/>
        <a:lstStyle/>
        <a:p>
          <a:r>
            <a:rPr lang="en-US">
              <a:solidFill>
                <a:schemeClr val="accent3"/>
              </a:solidFill>
            </a:rPr>
            <a:t>Is the consumer assessed needs causing a reduction of services OR are they ineligible?</a:t>
          </a:r>
        </a:p>
      </dgm:t>
    </dgm:pt>
    <dgm:pt modelId="{C2467DC4-94F5-4DC6-8C93-6AC7DB330E95}" type="parTrans" cxnId="{300792EE-882A-4AFB-987C-85D5C6A6906D}">
      <dgm:prSet/>
      <dgm:spPr/>
      <dgm:t>
        <a:bodyPr/>
        <a:lstStyle/>
        <a:p>
          <a:endParaRPr lang="en-US"/>
        </a:p>
      </dgm:t>
    </dgm:pt>
    <dgm:pt modelId="{8C6ABEAE-197E-4B11-8F43-B3D10DDAF2AB}" type="sibTrans" cxnId="{300792EE-882A-4AFB-987C-85D5C6A6906D}">
      <dgm:prSet/>
      <dgm:spPr/>
      <dgm:t>
        <a:bodyPr/>
        <a:lstStyle/>
        <a:p>
          <a:endParaRPr lang="en-US"/>
        </a:p>
      </dgm:t>
    </dgm:pt>
    <dgm:pt modelId="{F09C64E9-6977-4F70-80BA-A4036D788996}">
      <dgm:prSet/>
      <dgm:spPr/>
      <dgm:t>
        <a:bodyPr/>
        <a:lstStyle/>
        <a:p>
          <a:r>
            <a:rPr lang="en-US">
              <a:solidFill>
                <a:schemeClr val="accent3"/>
              </a:solidFill>
            </a:rPr>
            <a:t>Ensure that assessed needs can change over time, and the consumer can engage with the ASAP for services/service reinstatement at any time in the future</a:t>
          </a:r>
        </a:p>
      </dgm:t>
    </dgm:pt>
    <dgm:pt modelId="{E8B580C7-70B3-4168-A583-3577DA45A66A}" type="parTrans" cxnId="{013EC77A-FAFA-4A59-ADD7-67EFF97C005C}">
      <dgm:prSet/>
      <dgm:spPr/>
      <dgm:t>
        <a:bodyPr/>
        <a:lstStyle/>
        <a:p>
          <a:endParaRPr lang="en-US"/>
        </a:p>
      </dgm:t>
    </dgm:pt>
    <dgm:pt modelId="{6E6F33AE-760E-4CFD-AF0E-935C0A67E31B}" type="sibTrans" cxnId="{013EC77A-FAFA-4A59-ADD7-67EFF97C005C}">
      <dgm:prSet/>
      <dgm:spPr/>
      <dgm:t>
        <a:bodyPr/>
        <a:lstStyle/>
        <a:p>
          <a:endParaRPr lang="en-US"/>
        </a:p>
      </dgm:t>
    </dgm:pt>
    <dgm:pt modelId="{E313B696-918D-4D45-9B83-3763427ED00A}">
      <dgm:prSet/>
      <dgm:spPr/>
      <dgm:t>
        <a:bodyPr/>
        <a:lstStyle/>
        <a:p>
          <a:r>
            <a:rPr lang="en-US">
              <a:solidFill>
                <a:schemeClr val="accent3"/>
              </a:solidFill>
            </a:rPr>
            <a:t>Engage with consumer on the rationale and outcome of these service reductions/terminations in relation to their health and welfare and continued program enrollment </a:t>
          </a:r>
        </a:p>
      </dgm:t>
    </dgm:pt>
    <dgm:pt modelId="{A3917DFF-85AB-408F-BFE1-13DBB5AE1C9A}" type="parTrans" cxnId="{4B8341C8-C973-477D-AD6C-533E2E4B7847}">
      <dgm:prSet/>
      <dgm:spPr/>
      <dgm:t>
        <a:bodyPr/>
        <a:lstStyle/>
        <a:p>
          <a:endParaRPr lang="en-US"/>
        </a:p>
      </dgm:t>
    </dgm:pt>
    <dgm:pt modelId="{A86DF9D5-6BE4-4481-A1B1-87BC4754E298}" type="sibTrans" cxnId="{4B8341C8-C973-477D-AD6C-533E2E4B7847}">
      <dgm:prSet/>
      <dgm:spPr/>
      <dgm:t>
        <a:bodyPr/>
        <a:lstStyle/>
        <a:p>
          <a:endParaRPr lang="en-US"/>
        </a:p>
      </dgm:t>
    </dgm:pt>
    <dgm:pt modelId="{FE22D5D2-7C01-420F-BCC0-AB508C5CF18F}">
      <dgm:prSet/>
      <dgm:spPr/>
      <dgm:t>
        <a:bodyPr/>
        <a:lstStyle/>
        <a:p>
          <a:r>
            <a:rPr lang="en-US" b="1">
              <a:solidFill>
                <a:schemeClr val="accent3"/>
              </a:solidFill>
            </a:rPr>
            <a:t>ALWAYS</a:t>
          </a:r>
          <a:r>
            <a:rPr lang="en-US">
              <a:solidFill>
                <a:schemeClr val="accent3"/>
              </a:solidFill>
            </a:rPr>
            <a:t> keep copies of voluntary assent forms with you to be signed at home visits as needs are identified</a:t>
          </a:r>
        </a:p>
      </dgm:t>
    </dgm:pt>
    <dgm:pt modelId="{DBC6429B-9F9B-4155-B282-4132826C93A9}" type="parTrans" cxnId="{6F2DF87C-1B58-435C-8C0B-92BD51162C98}">
      <dgm:prSet/>
      <dgm:spPr/>
      <dgm:t>
        <a:bodyPr/>
        <a:lstStyle/>
        <a:p>
          <a:endParaRPr lang="en-US"/>
        </a:p>
      </dgm:t>
    </dgm:pt>
    <dgm:pt modelId="{4D047067-863B-4F13-8F00-84927DC54E57}" type="sibTrans" cxnId="{6F2DF87C-1B58-435C-8C0B-92BD51162C98}">
      <dgm:prSet/>
      <dgm:spPr/>
      <dgm:t>
        <a:bodyPr/>
        <a:lstStyle/>
        <a:p>
          <a:endParaRPr lang="en-US"/>
        </a:p>
      </dgm:t>
    </dgm:pt>
    <dgm:pt modelId="{240E6B23-6358-4B49-AB6A-9400CE76DEDC}">
      <dgm:prSet/>
      <dgm:spPr/>
      <dgm:t>
        <a:bodyPr/>
        <a:lstStyle/>
        <a:p>
          <a:r>
            <a:rPr lang="en-US"/>
            <a:t>Documentation</a:t>
          </a:r>
        </a:p>
      </dgm:t>
    </dgm:pt>
    <dgm:pt modelId="{8750B614-5CDE-49A6-9140-82CE03D01018}" type="parTrans" cxnId="{D9CBC328-5EA0-410F-A977-63604A12A61D}">
      <dgm:prSet/>
      <dgm:spPr/>
      <dgm:t>
        <a:bodyPr/>
        <a:lstStyle/>
        <a:p>
          <a:endParaRPr lang="en-US"/>
        </a:p>
      </dgm:t>
    </dgm:pt>
    <dgm:pt modelId="{07DD953B-26D3-41EF-A7A3-E959FAFD01C4}" type="sibTrans" cxnId="{D9CBC328-5EA0-410F-A977-63604A12A61D}">
      <dgm:prSet/>
      <dgm:spPr/>
      <dgm:t>
        <a:bodyPr/>
        <a:lstStyle/>
        <a:p>
          <a:endParaRPr lang="en-US"/>
        </a:p>
      </dgm:t>
    </dgm:pt>
    <dgm:pt modelId="{209D2832-6633-4460-AAF7-461ADBCA695E}">
      <dgm:prSet/>
      <dgm:spPr/>
      <dgm:t>
        <a:bodyPr/>
        <a:lstStyle/>
        <a:p>
          <a:r>
            <a:rPr lang="en-US">
              <a:solidFill>
                <a:schemeClr val="accent3"/>
              </a:solidFill>
            </a:rPr>
            <a:t>Document within A&amp;D person centered conversation and consumer agreement of reductions/terminations</a:t>
          </a:r>
        </a:p>
      </dgm:t>
    </dgm:pt>
    <dgm:pt modelId="{C46433FF-58E5-4422-8A91-5715111B4746}" type="parTrans" cxnId="{2F471D2B-8A42-4212-B0DB-B36307B49784}">
      <dgm:prSet/>
      <dgm:spPr/>
      <dgm:t>
        <a:bodyPr/>
        <a:lstStyle/>
        <a:p>
          <a:endParaRPr lang="en-US"/>
        </a:p>
      </dgm:t>
    </dgm:pt>
    <dgm:pt modelId="{F9698C6F-DD5A-4963-B0CB-8B317A5B055D}" type="sibTrans" cxnId="{2F471D2B-8A42-4212-B0DB-B36307B49784}">
      <dgm:prSet/>
      <dgm:spPr/>
      <dgm:t>
        <a:bodyPr/>
        <a:lstStyle/>
        <a:p>
          <a:endParaRPr lang="en-US"/>
        </a:p>
      </dgm:t>
    </dgm:pt>
    <dgm:pt modelId="{6951EB39-0156-4FB4-84FA-2C41CA82858C}">
      <dgm:prSet/>
      <dgm:spPr/>
      <dgm:t>
        <a:bodyPr/>
        <a:lstStyle/>
        <a:p>
          <a:r>
            <a:rPr lang="en-US">
              <a:solidFill>
                <a:schemeClr val="accent3"/>
              </a:solidFill>
            </a:rPr>
            <a:t>Document within A&amp;D supervisor/case conference</a:t>
          </a:r>
        </a:p>
      </dgm:t>
    </dgm:pt>
    <dgm:pt modelId="{EF931084-E62B-4C52-B34B-7A73DF1E8F1F}" type="parTrans" cxnId="{8DB0055D-B4DC-4110-AA69-1C1F0B051536}">
      <dgm:prSet/>
      <dgm:spPr/>
      <dgm:t>
        <a:bodyPr/>
        <a:lstStyle/>
        <a:p>
          <a:endParaRPr lang="en-US"/>
        </a:p>
      </dgm:t>
    </dgm:pt>
    <dgm:pt modelId="{07E0B1A1-98A5-403D-96FE-D7A1C157E3D7}" type="sibTrans" cxnId="{8DB0055D-B4DC-4110-AA69-1C1F0B051536}">
      <dgm:prSet/>
      <dgm:spPr/>
      <dgm:t>
        <a:bodyPr/>
        <a:lstStyle/>
        <a:p>
          <a:endParaRPr lang="en-US"/>
        </a:p>
      </dgm:t>
    </dgm:pt>
    <dgm:pt modelId="{11EAF570-9826-4C99-9F75-207BF39BC404}" type="pres">
      <dgm:prSet presAssocID="{A4432571-A6B0-4C6F-BC3F-9307CE1A2DEC}" presName="linear" presStyleCnt="0">
        <dgm:presLayoutVars>
          <dgm:animLvl val="lvl"/>
          <dgm:resizeHandles val="exact"/>
        </dgm:presLayoutVars>
      </dgm:prSet>
      <dgm:spPr/>
    </dgm:pt>
    <dgm:pt modelId="{16D91D32-ABD7-4CEF-BF42-9342C5721F41}" type="pres">
      <dgm:prSet presAssocID="{2A637975-FA60-46E5-A08F-BB04FE37D67A}" presName="parentText" presStyleLbl="node1" presStyleIdx="0" presStyleCnt="4">
        <dgm:presLayoutVars>
          <dgm:chMax val="0"/>
          <dgm:bulletEnabled val="1"/>
        </dgm:presLayoutVars>
      </dgm:prSet>
      <dgm:spPr/>
    </dgm:pt>
    <dgm:pt modelId="{6AAC341E-B51D-402F-B627-C69340FF1075}" type="pres">
      <dgm:prSet presAssocID="{2A637975-FA60-46E5-A08F-BB04FE37D67A}" presName="childText" presStyleLbl="revTx" presStyleIdx="0" presStyleCnt="4">
        <dgm:presLayoutVars>
          <dgm:bulletEnabled val="1"/>
        </dgm:presLayoutVars>
      </dgm:prSet>
      <dgm:spPr/>
    </dgm:pt>
    <dgm:pt modelId="{ED9D0D4F-3824-472B-8F84-666BC5CE19EA}" type="pres">
      <dgm:prSet presAssocID="{76B879B2-6DC4-41FD-A481-276500FF41F9}" presName="parentText" presStyleLbl="node1" presStyleIdx="1" presStyleCnt="4">
        <dgm:presLayoutVars>
          <dgm:chMax val="0"/>
          <dgm:bulletEnabled val="1"/>
        </dgm:presLayoutVars>
      </dgm:prSet>
      <dgm:spPr/>
    </dgm:pt>
    <dgm:pt modelId="{8E9E9EC3-2808-4D47-883F-9B77E19862D3}" type="pres">
      <dgm:prSet presAssocID="{76B879B2-6DC4-41FD-A481-276500FF41F9}" presName="childText" presStyleLbl="revTx" presStyleIdx="1" presStyleCnt="4">
        <dgm:presLayoutVars>
          <dgm:bulletEnabled val="1"/>
        </dgm:presLayoutVars>
      </dgm:prSet>
      <dgm:spPr/>
    </dgm:pt>
    <dgm:pt modelId="{8E8F96C1-1163-41DE-83E8-D6EDA1B98153}" type="pres">
      <dgm:prSet presAssocID="{0DE40822-196F-4380-9BBD-300A9EAEE8C2}" presName="parentText" presStyleLbl="node1" presStyleIdx="2" presStyleCnt="4">
        <dgm:presLayoutVars>
          <dgm:chMax val="0"/>
          <dgm:bulletEnabled val="1"/>
        </dgm:presLayoutVars>
      </dgm:prSet>
      <dgm:spPr/>
    </dgm:pt>
    <dgm:pt modelId="{034A5B1B-16DC-4158-88C6-6E7DB99486C9}" type="pres">
      <dgm:prSet presAssocID="{0DE40822-196F-4380-9BBD-300A9EAEE8C2}" presName="childText" presStyleLbl="revTx" presStyleIdx="2" presStyleCnt="4">
        <dgm:presLayoutVars>
          <dgm:bulletEnabled val="1"/>
        </dgm:presLayoutVars>
      </dgm:prSet>
      <dgm:spPr/>
    </dgm:pt>
    <dgm:pt modelId="{80A21172-89B9-4B8A-87AC-FCEC7B8025CE}" type="pres">
      <dgm:prSet presAssocID="{240E6B23-6358-4B49-AB6A-9400CE76DEDC}" presName="parentText" presStyleLbl="node1" presStyleIdx="3" presStyleCnt="4">
        <dgm:presLayoutVars>
          <dgm:chMax val="0"/>
          <dgm:bulletEnabled val="1"/>
        </dgm:presLayoutVars>
      </dgm:prSet>
      <dgm:spPr/>
    </dgm:pt>
    <dgm:pt modelId="{6B6EAFDE-4338-4E4C-8BF1-B1276C661BDE}" type="pres">
      <dgm:prSet presAssocID="{240E6B23-6358-4B49-AB6A-9400CE76DEDC}" presName="childText" presStyleLbl="revTx" presStyleIdx="3" presStyleCnt="4">
        <dgm:presLayoutVars>
          <dgm:bulletEnabled val="1"/>
        </dgm:presLayoutVars>
      </dgm:prSet>
      <dgm:spPr/>
    </dgm:pt>
  </dgm:ptLst>
  <dgm:cxnLst>
    <dgm:cxn modelId="{A977A00D-6FEB-4271-95CA-43E529112184}" type="presOf" srcId="{6951EB39-0156-4FB4-84FA-2C41CA82858C}" destId="{6B6EAFDE-4338-4E4C-8BF1-B1276C661BDE}" srcOrd="0" destOrd="1" presId="urn:microsoft.com/office/officeart/2005/8/layout/vList2"/>
    <dgm:cxn modelId="{3407BA12-EDA5-4AE7-9EA2-363186379E04}" type="presOf" srcId="{42EC776D-9C32-47BD-ABE5-13DC3F4C8E8E}" destId="{034A5B1B-16DC-4158-88C6-6E7DB99486C9}" srcOrd="0" destOrd="0" presId="urn:microsoft.com/office/officeart/2005/8/layout/vList2"/>
    <dgm:cxn modelId="{E1F43E1A-BF4D-43E6-8D56-63D5C1AD92BD}" type="presOf" srcId="{FE22D5D2-7C01-420F-BCC0-AB508C5CF18F}" destId="{6AAC341E-B51D-402F-B627-C69340FF1075}" srcOrd="0" destOrd="2" presId="urn:microsoft.com/office/officeart/2005/8/layout/vList2"/>
    <dgm:cxn modelId="{D9CBC328-5EA0-410F-A977-63604A12A61D}" srcId="{A4432571-A6B0-4C6F-BC3F-9307CE1A2DEC}" destId="{240E6B23-6358-4B49-AB6A-9400CE76DEDC}" srcOrd="3" destOrd="0" parTransId="{8750B614-5CDE-49A6-9140-82CE03D01018}" sibTransId="{07DD953B-26D3-41EF-A7A3-E959FAFD01C4}"/>
    <dgm:cxn modelId="{2F471D2B-8A42-4212-B0DB-B36307B49784}" srcId="{240E6B23-6358-4B49-AB6A-9400CE76DEDC}" destId="{209D2832-6633-4460-AAF7-461ADBCA695E}" srcOrd="0" destOrd="0" parTransId="{C46433FF-58E5-4422-8A91-5715111B4746}" sibTransId="{F9698C6F-DD5A-4963-B0CB-8B317A5B055D}"/>
    <dgm:cxn modelId="{05F2562E-F47B-4EC0-B932-0B851E73A747}" type="presOf" srcId="{F09C64E9-6977-4F70-80BA-A4036D788996}" destId="{8E9E9EC3-2808-4D47-883F-9B77E19862D3}" srcOrd="0" destOrd="1" presId="urn:microsoft.com/office/officeart/2005/8/layout/vList2"/>
    <dgm:cxn modelId="{FFB15831-87DE-484E-BAF2-988C9A5549C4}" type="presOf" srcId="{95399C0E-C434-473D-9981-49600A244B5F}" destId="{6AAC341E-B51D-402F-B627-C69340FF1075}" srcOrd="0" destOrd="1" presId="urn:microsoft.com/office/officeart/2005/8/layout/vList2"/>
    <dgm:cxn modelId="{A41AC73A-8BFF-4148-A48A-94084943441C}" type="presOf" srcId="{ADE1668D-CC1A-4669-93CA-71962A97ABA6}" destId="{8E9E9EC3-2808-4D47-883F-9B77E19862D3}" srcOrd="0" destOrd="0" presId="urn:microsoft.com/office/officeart/2005/8/layout/vList2"/>
    <dgm:cxn modelId="{F42D715B-04B2-4268-A0A2-71216E839377}" type="presOf" srcId="{76B879B2-6DC4-41FD-A481-276500FF41F9}" destId="{ED9D0D4F-3824-472B-8F84-666BC5CE19EA}" srcOrd="0" destOrd="0" presId="urn:microsoft.com/office/officeart/2005/8/layout/vList2"/>
    <dgm:cxn modelId="{10C2AF5B-6A1E-4000-BC67-593A426DE036}" type="presOf" srcId="{2A637975-FA60-46E5-A08F-BB04FE37D67A}" destId="{16D91D32-ABD7-4CEF-BF42-9342C5721F41}" srcOrd="0" destOrd="0" presId="urn:microsoft.com/office/officeart/2005/8/layout/vList2"/>
    <dgm:cxn modelId="{DC35E15C-FE27-4383-9442-F38F3A67AFB4}" type="presOf" srcId="{A4432571-A6B0-4C6F-BC3F-9307CE1A2DEC}" destId="{11EAF570-9826-4C99-9F75-207BF39BC404}" srcOrd="0" destOrd="0" presId="urn:microsoft.com/office/officeart/2005/8/layout/vList2"/>
    <dgm:cxn modelId="{8DB0055D-B4DC-4110-AA69-1C1F0B051536}" srcId="{240E6B23-6358-4B49-AB6A-9400CE76DEDC}" destId="{6951EB39-0156-4FB4-84FA-2C41CA82858C}" srcOrd="1" destOrd="0" parTransId="{EF931084-E62B-4C52-B34B-7A73DF1E8F1F}" sibTransId="{07E0B1A1-98A5-403D-96FE-D7A1C157E3D7}"/>
    <dgm:cxn modelId="{93508C74-FD26-44EE-B73E-484EA4A48296}" srcId="{0DE40822-196F-4380-9BBD-300A9EAEE8C2}" destId="{42EC776D-9C32-47BD-ABE5-13DC3F4C8E8E}" srcOrd="0" destOrd="0" parTransId="{302C289A-2BF5-4F28-8D3A-BB9A921AB56F}" sibTransId="{A81BD3D9-D1B1-463F-A776-4EFA92219C80}"/>
    <dgm:cxn modelId="{013EC77A-FAFA-4A59-ADD7-67EFF97C005C}" srcId="{76B879B2-6DC4-41FD-A481-276500FF41F9}" destId="{F09C64E9-6977-4F70-80BA-A4036D788996}" srcOrd="1" destOrd="0" parTransId="{E8B580C7-70B3-4168-A583-3577DA45A66A}" sibTransId="{6E6F33AE-760E-4CFD-AF0E-935C0A67E31B}"/>
    <dgm:cxn modelId="{6F2DF87C-1B58-435C-8C0B-92BD51162C98}" srcId="{2A637975-FA60-46E5-A08F-BB04FE37D67A}" destId="{FE22D5D2-7C01-420F-BCC0-AB508C5CF18F}" srcOrd="2" destOrd="0" parTransId="{DBC6429B-9F9B-4155-B282-4132826C93A9}" sibTransId="{4D047067-863B-4F13-8F00-84927DC54E57}"/>
    <dgm:cxn modelId="{AEA7BE81-1C82-4EC4-BFC9-DE527CBC58EC}" type="presOf" srcId="{240E6B23-6358-4B49-AB6A-9400CE76DEDC}" destId="{80A21172-89B9-4B8A-87AC-FCEC7B8025CE}" srcOrd="0" destOrd="0" presId="urn:microsoft.com/office/officeart/2005/8/layout/vList2"/>
    <dgm:cxn modelId="{1860DC8E-DDD0-4DC3-BF88-A596A5EF1724}" type="presOf" srcId="{AF2506EF-7BAE-4427-9014-8821108F59F4}" destId="{6AAC341E-B51D-402F-B627-C69340FF1075}" srcOrd="0" destOrd="0" presId="urn:microsoft.com/office/officeart/2005/8/layout/vList2"/>
    <dgm:cxn modelId="{DB5C5C8F-7657-471F-976F-E5179429CB76}" type="presOf" srcId="{209D2832-6633-4460-AAF7-461ADBCA695E}" destId="{6B6EAFDE-4338-4E4C-8BF1-B1276C661BDE}" srcOrd="0" destOrd="0" presId="urn:microsoft.com/office/officeart/2005/8/layout/vList2"/>
    <dgm:cxn modelId="{9C03FFAF-2340-4813-80BD-428D0E2EEC24}" srcId="{2A637975-FA60-46E5-A08F-BB04FE37D67A}" destId="{AF2506EF-7BAE-4427-9014-8821108F59F4}" srcOrd="0" destOrd="0" parTransId="{23994385-CAC6-43FA-BC0B-A1E2AECE48AD}" sibTransId="{BA4A0904-6788-4C5C-8519-A5D024B6136B}"/>
    <dgm:cxn modelId="{ACF46DB3-73DF-45BE-919B-E0F7A0C76CC9}" type="presOf" srcId="{0DE40822-196F-4380-9BBD-300A9EAEE8C2}" destId="{8E8F96C1-1163-41DE-83E8-D6EDA1B98153}" srcOrd="0" destOrd="0" presId="urn:microsoft.com/office/officeart/2005/8/layout/vList2"/>
    <dgm:cxn modelId="{E32375B8-BED3-44ED-9F59-EA798706B275}" srcId="{A4432571-A6B0-4C6F-BC3F-9307CE1A2DEC}" destId="{76B879B2-6DC4-41FD-A481-276500FF41F9}" srcOrd="1" destOrd="0" parTransId="{BD2AEA1D-7087-49CD-B40C-8E79D5344CDD}" sibTransId="{6EA30B05-8242-4A91-9572-FAE3EAF16420}"/>
    <dgm:cxn modelId="{AB3AF1BC-AF2D-473D-8FEE-8E73CF37E801}" srcId="{A4432571-A6B0-4C6F-BC3F-9307CE1A2DEC}" destId="{2A637975-FA60-46E5-A08F-BB04FE37D67A}" srcOrd="0" destOrd="0" parTransId="{22B915D9-1321-4079-8037-7FDF2C94D92E}" sibTransId="{018C03DC-F31E-4135-81EA-1F0A8216B3DF}"/>
    <dgm:cxn modelId="{F3BA3FC1-4CD4-44AA-A5D6-3243866E8C6C}" type="presOf" srcId="{E313B696-918D-4D45-9B83-3763427ED00A}" destId="{034A5B1B-16DC-4158-88C6-6E7DB99486C9}" srcOrd="0" destOrd="1" presId="urn:microsoft.com/office/officeart/2005/8/layout/vList2"/>
    <dgm:cxn modelId="{4B8341C8-C973-477D-AD6C-533E2E4B7847}" srcId="{0DE40822-196F-4380-9BBD-300A9EAEE8C2}" destId="{E313B696-918D-4D45-9B83-3763427ED00A}" srcOrd="1" destOrd="0" parTransId="{A3917DFF-85AB-408F-BFE1-13DBB5AE1C9A}" sibTransId="{A86DF9D5-6BE4-4481-A1B1-87BC4754E298}"/>
    <dgm:cxn modelId="{AE44C9E5-4604-416E-A193-A8BCF342B210}" srcId="{A4432571-A6B0-4C6F-BC3F-9307CE1A2DEC}" destId="{0DE40822-196F-4380-9BBD-300A9EAEE8C2}" srcOrd="2" destOrd="0" parTransId="{65AC1183-9276-45C4-A3B3-C2416389A047}" sibTransId="{7F48E3D2-11BF-4B8A-8967-FA8EC694751F}"/>
    <dgm:cxn modelId="{300792EE-882A-4AFB-987C-85D5C6A6906D}" srcId="{2A637975-FA60-46E5-A08F-BB04FE37D67A}" destId="{95399C0E-C434-473D-9981-49600A244B5F}" srcOrd="1" destOrd="0" parTransId="{C2467DC4-94F5-4DC6-8C93-6AC7DB330E95}" sibTransId="{8C6ABEAE-197E-4B11-8F43-B3D10DDAF2AB}"/>
    <dgm:cxn modelId="{A20BA2FF-55D7-40D2-BDB8-C06E1C4A532A}" srcId="{76B879B2-6DC4-41FD-A481-276500FF41F9}" destId="{ADE1668D-CC1A-4669-93CA-71962A97ABA6}" srcOrd="0" destOrd="0" parTransId="{60594CC7-E2D0-4B3D-8D78-86603A742816}" sibTransId="{EAD6F082-62CD-4735-A933-D50B53C83DBE}"/>
    <dgm:cxn modelId="{2E3245B4-02C1-49CA-9A19-F0585442AD00}" type="presParOf" srcId="{11EAF570-9826-4C99-9F75-207BF39BC404}" destId="{16D91D32-ABD7-4CEF-BF42-9342C5721F41}" srcOrd="0" destOrd="0" presId="urn:microsoft.com/office/officeart/2005/8/layout/vList2"/>
    <dgm:cxn modelId="{EF5BCEC2-8C8A-49F6-847B-FA0B3AB36E6A}" type="presParOf" srcId="{11EAF570-9826-4C99-9F75-207BF39BC404}" destId="{6AAC341E-B51D-402F-B627-C69340FF1075}" srcOrd="1" destOrd="0" presId="urn:microsoft.com/office/officeart/2005/8/layout/vList2"/>
    <dgm:cxn modelId="{6F419FA0-0DEB-4411-86EA-31D62ED3A23A}" type="presParOf" srcId="{11EAF570-9826-4C99-9F75-207BF39BC404}" destId="{ED9D0D4F-3824-472B-8F84-666BC5CE19EA}" srcOrd="2" destOrd="0" presId="urn:microsoft.com/office/officeart/2005/8/layout/vList2"/>
    <dgm:cxn modelId="{41FFFC0A-D7A6-46DC-AFED-7DF635CF2FCE}" type="presParOf" srcId="{11EAF570-9826-4C99-9F75-207BF39BC404}" destId="{8E9E9EC3-2808-4D47-883F-9B77E19862D3}" srcOrd="3" destOrd="0" presId="urn:microsoft.com/office/officeart/2005/8/layout/vList2"/>
    <dgm:cxn modelId="{1DB19E2E-AD47-46A7-B729-1D098CFBB0B2}" type="presParOf" srcId="{11EAF570-9826-4C99-9F75-207BF39BC404}" destId="{8E8F96C1-1163-41DE-83E8-D6EDA1B98153}" srcOrd="4" destOrd="0" presId="urn:microsoft.com/office/officeart/2005/8/layout/vList2"/>
    <dgm:cxn modelId="{9FD0C970-FCBB-4515-95E4-67A8DE9CA6AC}" type="presParOf" srcId="{11EAF570-9826-4C99-9F75-207BF39BC404}" destId="{034A5B1B-16DC-4158-88C6-6E7DB99486C9}" srcOrd="5" destOrd="0" presId="urn:microsoft.com/office/officeart/2005/8/layout/vList2"/>
    <dgm:cxn modelId="{542E351D-A9FE-46AF-8EFC-FA16804D8314}" type="presParOf" srcId="{11EAF570-9826-4C99-9F75-207BF39BC404}" destId="{80A21172-89B9-4B8A-87AC-FCEC7B8025CE}" srcOrd="6" destOrd="0" presId="urn:microsoft.com/office/officeart/2005/8/layout/vList2"/>
    <dgm:cxn modelId="{E2821C3B-CCFD-41B6-90EB-A3E2309FB886}" type="presParOf" srcId="{11EAF570-9826-4C99-9F75-207BF39BC404}" destId="{6B6EAFDE-4338-4E4C-8BF1-B1276C661BDE}"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E045124-D2CA-4502-91E2-850BA37FF04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0BFED5E-44EE-4562-A40D-833534C9F784}">
      <dgm:prSet custT="1"/>
      <dgm:spPr/>
      <dgm:t>
        <a:bodyPr/>
        <a:lstStyle/>
        <a:p>
          <a:r>
            <a:rPr lang="en-US" sz="2200" b="0"/>
            <a:t>When an ASAP sends a Notice of Action (NOA) to the consumer to reduce, or terminate Home Care services, it must be accompanied by the </a:t>
          </a:r>
          <a:r>
            <a:rPr lang="en-US" sz="2200" b="1"/>
            <a:t>List of Appeal Rights to the ASAP </a:t>
          </a:r>
          <a:r>
            <a:rPr lang="en-US" sz="2200" b="0"/>
            <a:t>and a </a:t>
          </a:r>
          <a:r>
            <a:rPr lang="en-US" sz="2200" b="1"/>
            <a:t>Request for ASAP Review</a:t>
          </a:r>
          <a:endParaRPr lang="en-US" sz="2200"/>
        </a:p>
      </dgm:t>
    </dgm:pt>
    <dgm:pt modelId="{137AA732-04C5-4B4E-B7C4-862457AA99B7}" type="parTrans" cxnId="{65453FCF-EE8A-4A65-B516-C33CDED0980C}">
      <dgm:prSet/>
      <dgm:spPr/>
      <dgm:t>
        <a:bodyPr/>
        <a:lstStyle/>
        <a:p>
          <a:endParaRPr lang="en-US"/>
        </a:p>
      </dgm:t>
    </dgm:pt>
    <dgm:pt modelId="{325DDB35-5B2F-44E0-983C-9968C0D6ADB5}" type="sibTrans" cxnId="{65453FCF-EE8A-4A65-B516-C33CDED0980C}">
      <dgm:prSet/>
      <dgm:spPr/>
      <dgm:t>
        <a:bodyPr/>
        <a:lstStyle/>
        <a:p>
          <a:endParaRPr lang="en-US"/>
        </a:p>
      </dgm:t>
    </dgm:pt>
    <dgm:pt modelId="{17CABD4B-4176-4C84-A579-0BE731C1DE92}">
      <dgm:prSet custT="1"/>
      <dgm:spPr/>
      <dgm:t>
        <a:bodyPr/>
        <a:lstStyle/>
        <a:p>
          <a:r>
            <a:rPr lang="en-US" sz="2200" b="0"/>
            <a:t>ASAPs give the consumer the following timeframes to appeal the decision(s) stated in NOA:</a:t>
          </a:r>
        </a:p>
        <a:p>
          <a:r>
            <a:rPr lang="en-US" sz="2200" b="0"/>
            <a:t> </a:t>
          </a:r>
          <a:r>
            <a:rPr lang="en-US" sz="2200" b="0" u="none"/>
            <a:t>14 calendar days for non-waiver consumers</a:t>
          </a:r>
        </a:p>
        <a:p>
          <a:r>
            <a:rPr lang="en-US" sz="2200" b="0" u="none"/>
            <a:t>30 calendar days for waiver consumers</a:t>
          </a:r>
          <a:endParaRPr lang="en-US" sz="2200" u="none"/>
        </a:p>
      </dgm:t>
    </dgm:pt>
    <dgm:pt modelId="{833C04F5-7C6E-4AA1-8F2F-870F34BDF02E}" type="parTrans" cxnId="{E5B704BA-B841-489F-81D8-D254AA9030D6}">
      <dgm:prSet/>
      <dgm:spPr/>
      <dgm:t>
        <a:bodyPr/>
        <a:lstStyle/>
        <a:p>
          <a:endParaRPr lang="en-US"/>
        </a:p>
      </dgm:t>
    </dgm:pt>
    <dgm:pt modelId="{0A5E4FAD-3E28-4D4A-A1C2-27EA91FABB9A}" type="sibTrans" cxnId="{E5B704BA-B841-489F-81D8-D254AA9030D6}">
      <dgm:prSet/>
      <dgm:spPr/>
      <dgm:t>
        <a:bodyPr/>
        <a:lstStyle/>
        <a:p>
          <a:endParaRPr lang="en-US"/>
        </a:p>
      </dgm:t>
    </dgm:pt>
    <dgm:pt modelId="{DD51EE63-D27A-4616-909B-E66979D5698C}">
      <dgm:prSet custT="1"/>
      <dgm:spPr/>
      <dgm:t>
        <a:bodyPr/>
        <a:lstStyle/>
        <a:p>
          <a:r>
            <a:rPr lang="en-US" sz="2200" b="0"/>
            <a:t>Consumer appeals by returning the </a:t>
          </a:r>
          <a:r>
            <a:rPr lang="en-US" sz="2200" b="1"/>
            <a:t>Request for ASAP Review</a:t>
          </a:r>
          <a:endParaRPr lang="en-US" sz="2200"/>
        </a:p>
      </dgm:t>
    </dgm:pt>
    <dgm:pt modelId="{AFEE5724-E057-4C11-BCDD-4835BCAF302A}" type="parTrans" cxnId="{F9FAA27A-2DC2-48F8-982C-EA1A2EBECC7D}">
      <dgm:prSet/>
      <dgm:spPr/>
      <dgm:t>
        <a:bodyPr/>
        <a:lstStyle/>
        <a:p>
          <a:endParaRPr lang="en-US"/>
        </a:p>
      </dgm:t>
    </dgm:pt>
    <dgm:pt modelId="{7DC828DF-ED50-4471-90D2-1E4A6CB790A6}" type="sibTrans" cxnId="{F9FAA27A-2DC2-48F8-982C-EA1A2EBECC7D}">
      <dgm:prSet/>
      <dgm:spPr/>
      <dgm:t>
        <a:bodyPr/>
        <a:lstStyle/>
        <a:p>
          <a:endParaRPr lang="en-US"/>
        </a:p>
      </dgm:t>
    </dgm:pt>
    <dgm:pt modelId="{967DD08F-78A5-4F2F-AB8B-811D66BC59E7}" type="pres">
      <dgm:prSet presAssocID="{EE045124-D2CA-4502-91E2-850BA37FF045}" presName="linear" presStyleCnt="0">
        <dgm:presLayoutVars>
          <dgm:animLvl val="lvl"/>
          <dgm:resizeHandles val="exact"/>
        </dgm:presLayoutVars>
      </dgm:prSet>
      <dgm:spPr/>
    </dgm:pt>
    <dgm:pt modelId="{AA52C335-4E4A-482B-8767-75DCEFB0D723}" type="pres">
      <dgm:prSet presAssocID="{60BFED5E-44EE-4562-A40D-833534C9F784}" presName="parentText" presStyleLbl="node1" presStyleIdx="0" presStyleCnt="3">
        <dgm:presLayoutVars>
          <dgm:chMax val="0"/>
          <dgm:bulletEnabled val="1"/>
        </dgm:presLayoutVars>
      </dgm:prSet>
      <dgm:spPr/>
    </dgm:pt>
    <dgm:pt modelId="{3FEB8D7E-2911-4D5E-A5F0-B295370FF49E}" type="pres">
      <dgm:prSet presAssocID="{325DDB35-5B2F-44E0-983C-9968C0D6ADB5}" presName="spacer" presStyleCnt="0"/>
      <dgm:spPr/>
    </dgm:pt>
    <dgm:pt modelId="{0BF1DC42-3ADE-4EF5-BDC1-D89C9C83A95A}" type="pres">
      <dgm:prSet presAssocID="{17CABD4B-4176-4C84-A579-0BE731C1DE92}" presName="parentText" presStyleLbl="node1" presStyleIdx="1" presStyleCnt="3">
        <dgm:presLayoutVars>
          <dgm:chMax val="0"/>
          <dgm:bulletEnabled val="1"/>
        </dgm:presLayoutVars>
      </dgm:prSet>
      <dgm:spPr/>
    </dgm:pt>
    <dgm:pt modelId="{CA6CEEAE-ABAE-4CAB-937B-EED66B9B4072}" type="pres">
      <dgm:prSet presAssocID="{0A5E4FAD-3E28-4D4A-A1C2-27EA91FABB9A}" presName="spacer" presStyleCnt="0"/>
      <dgm:spPr/>
    </dgm:pt>
    <dgm:pt modelId="{57CB0D65-2C5F-45E4-B5DB-DE65F009623C}" type="pres">
      <dgm:prSet presAssocID="{DD51EE63-D27A-4616-909B-E66979D5698C}" presName="parentText" presStyleLbl="node1" presStyleIdx="2" presStyleCnt="3">
        <dgm:presLayoutVars>
          <dgm:chMax val="0"/>
          <dgm:bulletEnabled val="1"/>
        </dgm:presLayoutVars>
      </dgm:prSet>
      <dgm:spPr/>
    </dgm:pt>
  </dgm:ptLst>
  <dgm:cxnLst>
    <dgm:cxn modelId="{1DCEB65F-88D6-42FB-B5FD-CD93164CCC2B}" type="presOf" srcId="{EE045124-D2CA-4502-91E2-850BA37FF045}" destId="{967DD08F-78A5-4F2F-AB8B-811D66BC59E7}" srcOrd="0" destOrd="0" presId="urn:microsoft.com/office/officeart/2005/8/layout/vList2"/>
    <dgm:cxn modelId="{E4247F50-905F-40A2-BFEA-8953AEC2650B}" type="presOf" srcId="{60BFED5E-44EE-4562-A40D-833534C9F784}" destId="{AA52C335-4E4A-482B-8767-75DCEFB0D723}" srcOrd="0" destOrd="0" presId="urn:microsoft.com/office/officeart/2005/8/layout/vList2"/>
    <dgm:cxn modelId="{F9FAA27A-2DC2-48F8-982C-EA1A2EBECC7D}" srcId="{EE045124-D2CA-4502-91E2-850BA37FF045}" destId="{DD51EE63-D27A-4616-909B-E66979D5698C}" srcOrd="2" destOrd="0" parTransId="{AFEE5724-E057-4C11-BCDD-4835BCAF302A}" sibTransId="{7DC828DF-ED50-4471-90D2-1E4A6CB790A6}"/>
    <dgm:cxn modelId="{0A8E8E90-2DC5-4D55-9696-120291E151B5}" type="presOf" srcId="{DD51EE63-D27A-4616-909B-E66979D5698C}" destId="{57CB0D65-2C5F-45E4-B5DB-DE65F009623C}" srcOrd="0" destOrd="0" presId="urn:microsoft.com/office/officeart/2005/8/layout/vList2"/>
    <dgm:cxn modelId="{95C845A1-9075-492A-895E-4B15543D3BCF}" type="presOf" srcId="{17CABD4B-4176-4C84-A579-0BE731C1DE92}" destId="{0BF1DC42-3ADE-4EF5-BDC1-D89C9C83A95A}" srcOrd="0" destOrd="0" presId="urn:microsoft.com/office/officeart/2005/8/layout/vList2"/>
    <dgm:cxn modelId="{E5B704BA-B841-489F-81D8-D254AA9030D6}" srcId="{EE045124-D2CA-4502-91E2-850BA37FF045}" destId="{17CABD4B-4176-4C84-A579-0BE731C1DE92}" srcOrd="1" destOrd="0" parTransId="{833C04F5-7C6E-4AA1-8F2F-870F34BDF02E}" sibTransId="{0A5E4FAD-3E28-4D4A-A1C2-27EA91FABB9A}"/>
    <dgm:cxn modelId="{65453FCF-EE8A-4A65-B516-C33CDED0980C}" srcId="{EE045124-D2CA-4502-91E2-850BA37FF045}" destId="{60BFED5E-44EE-4562-A40D-833534C9F784}" srcOrd="0" destOrd="0" parTransId="{137AA732-04C5-4B4E-B7C4-862457AA99B7}" sibTransId="{325DDB35-5B2F-44E0-983C-9968C0D6ADB5}"/>
    <dgm:cxn modelId="{2BF853A8-1204-40DA-AB33-8D1280179CC5}" type="presParOf" srcId="{967DD08F-78A5-4F2F-AB8B-811D66BC59E7}" destId="{AA52C335-4E4A-482B-8767-75DCEFB0D723}" srcOrd="0" destOrd="0" presId="urn:microsoft.com/office/officeart/2005/8/layout/vList2"/>
    <dgm:cxn modelId="{0B2A6390-B537-443D-A07E-1DBB3752CA03}" type="presParOf" srcId="{967DD08F-78A5-4F2F-AB8B-811D66BC59E7}" destId="{3FEB8D7E-2911-4D5E-A5F0-B295370FF49E}" srcOrd="1" destOrd="0" presId="urn:microsoft.com/office/officeart/2005/8/layout/vList2"/>
    <dgm:cxn modelId="{D55F40B0-8C8C-4EEC-9F16-1F3529C38CE7}" type="presParOf" srcId="{967DD08F-78A5-4F2F-AB8B-811D66BC59E7}" destId="{0BF1DC42-3ADE-4EF5-BDC1-D89C9C83A95A}" srcOrd="2" destOrd="0" presId="urn:microsoft.com/office/officeart/2005/8/layout/vList2"/>
    <dgm:cxn modelId="{3FBBEA43-6F66-4E91-B666-5BA93C51372B}" type="presParOf" srcId="{967DD08F-78A5-4F2F-AB8B-811D66BC59E7}" destId="{CA6CEEAE-ABAE-4CAB-937B-EED66B9B4072}" srcOrd="3" destOrd="0" presId="urn:microsoft.com/office/officeart/2005/8/layout/vList2"/>
    <dgm:cxn modelId="{1FA06EBA-2E46-446F-ADAE-A3F5BE1B681D}" type="presParOf" srcId="{967DD08F-78A5-4F2F-AB8B-811D66BC59E7}" destId="{57CB0D65-2C5F-45E4-B5DB-DE65F009623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BB90BE3-F7E2-4013-938C-5FCDBDEE1B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3C3021C-4F25-4D69-8D76-15CA2E0B2C79}">
      <dgm:prSet/>
      <dgm:spPr/>
      <dgm:t>
        <a:bodyPr/>
        <a:lstStyle/>
        <a:p>
          <a:r>
            <a:rPr lang="en-US" b="0"/>
            <a:t>The Notice of Action has two distinct differences based on the consumers program enrollment</a:t>
          </a:r>
          <a:endParaRPr lang="en-US"/>
        </a:p>
      </dgm:t>
    </dgm:pt>
    <dgm:pt modelId="{99FA375E-7CA6-4C69-B76F-5FF070951759}" type="parTrans" cxnId="{C754F5F7-517B-49A6-8C0F-3FF796810970}">
      <dgm:prSet/>
      <dgm:spPr/>
      <dgm:t>
        <a:bodyPr/>
        <a:lstStyle/>
        <a:p>
          <a:endParaRPr lang="en-US"/>
        </a:p>
      </dgm:t>
    </dgm:pt>
    <dgm:pt modelId="{8B8A9CDA-FDAA-49FA-9A55-9BACB1CFE938}" type="sibTrans" cxnId="{C754F5F7-517B-49A6-8C0F-3FF796810970}">
      <dgm:prSet/>
      <dgm:spPr/>
      <dgm:t>
        <a:bodyPr/>
        <a:lstStyle/>
        <a:p>
          <a:endParaRPr lang="en-US"/>
        </a:p>
      </dgm:t>
    </dgm:pt>
    <dgm:pt modelId="{42EF34D8-772E-49A1-91DE-1639111F50D4}">
      <dgm:prSet/>
      <dgm:spPr/>
      <dgm:t>
        <a:bodyPr/>
        <a:lstStyle/>
        <a:p>
          <a:r>
            <a:rPr lang="en-US" b="1">
              <a:solidFill>
                <a:schemeClr val="accent3"/>
              </a:solidFill>
            </a:rPr>
            <a:t>30 calendar days </a:t>
          </a:r>
          <a:r>
            <a:rPr lang="en-US">
              <a:solidFill>
                <a:schemeClr val="accent3"/>
              </a:solidFill>
            </a:rPr>
            <a:t>to appeal the decision the ASAP has cited on the form for reduction and/or termination of services for </a:t>
          </a:r>
          <a:r>
            <a:rPr lang="en-US" b="1">
              <a:solidFill>
                <a:schemeClr val="accent3"/>
              </a:solidFill>
            </a:rPr>
            <a:t>Waivered consumers</a:t>
          </a:r>
          <a:r>
            <a:rPr lang="en-US" b="0">
              <a:solidFill>
                <a:schemeClr val="accent3"/>
              </a:solidFill>
            </a:rPr>
            <a:t>, and services always continue during the appeal timeframe</a:t>
          </a:r>
        </a:p>
      </dgm:t>
    </dgm:pt>
    <dgm:pt modelId="{958EEBCC-DACB-494D-B8D2-04DC72854A37}" type="parTrans" cxnId="{713552A1-7F22-4824-837A-5017D37A1654}">
      <dgm:prSet/>
      <dgm:spPr/>
      <dgm:t>
        <a:bodyPr/>
        <a:lstStyle/>
        <a:p>
          <a:endParaRPr lang="en-US"/>
        </a:p>
      </dgm:t>
    </dgm:pt>
    <dgm:pt modelId="{05DFA2EC-3E74-4426-9CA9-07B443F74FC1}" type="sibTrans" cxnId="{713552A1-7F22-4824-837A-5017D37A1654}">
      <dgm:prSet/>
      <dgm:spPr/>
      <dgm:t>
        <a:bodyPr/>
        <a:lstStyle/>
        <a:p>
          <a:endParaRPr lang="en-US"/>
        </a:p>
      </dgm:t>
    </dgm:pt>
    <dgm:pt modelId="{EC217C7B-B15E-4D73-8EBF-23AC3F6C14CF}">
      <dgm:prSet/>
      <dgm:spPr/>
      <dgm:t>
        <a:bodyPr/>
        <a:lstStyle/>
        <a:p>
          <a:r>
            <a:rPr lang="en-US" b="1">
              <a:solidFill>
                <a:schemeClr val="accent3"/>
              </a:solidFill>
            </a:rPr>
            <a:t>14 calendar days </a:t>
          </a:r>
          <a:r>
            <a:rPr lang="en-US">
              <a:solidFill>
                <a:schemeClr val="accent3"/>
              </a:solidFill>
            </a:rPr>
            <a:t>to appeal the decision the ASAP has cited on the form for reduction and/or termination of services for </a:t>
          </a:r>
          <a:r>
            <a:rPr lang="en-US" b="1">
              <a:solidFill>
                <a:schemeClr val="accent3"/>
              </a:solidFill>
            </a:rPr>
            <a:t>Non-waivered consumers</a:t>
          </a:r>
          <a:endParaRPr lang="en-US" b="0">
            <a:solidFill>
              <a:schemeClr val="accent3"/>
            </a:solidFill>
          </a:endParaRPr>
        </a:p>
      </dgm:t>
    </dgm:pt>
    <dgm:pt modelId="{1D9A2C51-6A93-4C32-BED7-DFF70523B3D4}" type="parTrans" cxnId="{4315745C-9C0C-4321-B0DD-C385EC9C8E9D}">
      <dgm:prSet/>
      <dgm:spPr/>
      <dgm:t>
        <a:bodyPr/>
        <a:lstStyle/>
        <a:p>
          <a:endParaRPr lang="en-US"/>
        </a:p>
      </dgm:t>
    </dgm:pt>
    <dgm:pt modelId="{B9494BD5-EEE4-4D72-8C81-9B7D85F1D105}" type="sibTrans" cxnId="{4315745C-9C0C-4321-B0DD-C385EC9C8E9D}">
      <dgm:prSet/>
      <dgm:spPr/>
      <dgm:t>
        <a:bodyPr/>
        <a:lstStyle/>
        <a:p>
          <a:endParaRPr lang="en-US"/>
        </a:p>
      </dgm:t>
    </dgm:pt>
    <dgm:pt modelId="{3C2075EF-06F6-4AE7-AD78-8202EF73C90D}">
      <dgm:prSet/>
      <dgm:spPr/>
      <dgm:t>
        <a:bodyPr/>
        <a:lstStyle/>
        <a:p>
          <a:pPr>
            <a:buFont typeface="Courier New" panose="02070309020205020404" pitchFamily="49" charset="0"/>
            <a:buChar char="o"/>
          </a:pPr>
          <a:r>
            <a:rPr lang="en-US">
              <a:solidFill>
                <a:schemeClr val="accent3"/>
              </a:solidFill>
            </a:rPr>
            <a:t>For Non-waivered consumers services should be continued at their present level unless currently suspended</a:t>
          </a:r>
          <a:endParaRPr lang="en-US" b="0">
            <a:solidFill>
              <a:schemeClr val="accent3"/>
            </a:solidFill>
          </a:endParaRPr>
        </a:p>
      </dgm:t>
    </dgm:pt>
    <dgm:pt modelId="{8C0FF93F-B88B-44D2-A722-BD9379336044}" type="parTrans" cxnId="{1CEFEE4B-BBBA-44A5-A7E9-A1E6393AAB31}">
      <dgm:prSet/>
      <dgm:spPr/>
    </dgm:pt>
    <dgm:pt modelId="{749EA4D6-2D7C-4B84-BBD4-9BCD1CB2F347}" type="sibTrans" cxnId="{1CEFEE4B-BBBA-44A5-A7E9-A1E6393AAB31}">
      <dgm:prSet/>
      <dgm:spPr/>
    </dgm:pt>
    <dgm:pt modelId="{796CFE08-B284-43DF-867E-DB1B7D84CD53}" type="pres">
      <dgm:prSet presAssocID="{5BB90BE3-F7E2-4013-938C-5FCDBDEE1B7C}" presName="linear" presStyleCnt="0">
        <dgm:presLayoutVars>
          <dgm:animLvl val="lvl"/>
          <dgm:resizeHandles val="exact"/>
        </dgm:presLayoutVars>
      </dgm:prSet>
      <dgm:spPr/>
    </dgm:pt>
    <dgm:pt modelId="{32DE8E0E-68C9-4D5E-8101-3FDBC1D08751}" type="pres">
      <dgm:prSet presAssocID="{03C3021C-4F25-4D69-8D76-15CA2E0B2C79}" presName="parentText" presStyleLbl="node1" presStyleIdx="0" presStyleCnt="1" custLinFactNeighborX="863" custLinFactNeighborY="1075">
        <dgm:presLayoutVars>
          <dgm:chMax val="0"/>
          <dgm:bulletEnabled val="1"/>
        </dgm:presLayoutVars>
      </dgm:prSet>
      <dgm:spPr/>
    </dgm:pt>
    <dgm:pt modelId="{C616EEA1-03D1-472D-95AA-CCC62D1C2C34}" type="pres">
      <dgm:prSet presAssocID="{03C3021C-4F25-4D69-8D76-15CA2E0B2C79}" presName="childText" presStyleLbl="revTx" presStyleIdx="0" presStyleCnt="1">
        <dgm:presLayoutVars>
          <dgm:bulletEnabled val="1"/>
        </dgm:presLayoutVars>
      </dgm:prSet>
      <dgm:spPr/>
    </dgm:pt>
  </dgm:ptLst>
  <dgm:cxnLst>
    <dgm:cxn modelId="{3B634D16-869C-4F4A-97C2-3AE7DBA2FC94}" type="presOf" srcId="{03C3021C-4F25-4D69-8D76-15CA2E0B2C79}" destId="{32DE8E0E-68C9-4D5E-8101-3FDBC1D08751}" srcOrd="0" destOrd="0" presId="urn:microsoft.com/office/officeart/2005/8/layout/vList2"/>
    <dgm:cxn modelId="{4315745C-9C0C-4321-B0DD-C385EC9C8E9D}" srcId="{03C3021C-4F25-4D69-8D76-15CA2E0B2C79}" destId="{EC217C7B-B15E-4D73-8EBF-23AC3F6C14CF}" srcOrd="1" destOrd="0" parTransId="{1D9A2C51-6A93-4C32-BED7-DFF70523B3D4}" sibTransId="{B9494BD5-EEE4-4D72-8C81-9B7D85F1D105}"/>
    <dgm:cxn modelId="{1CEFEE4B-BBBA-44A5-A7E9-A1E6393AAB31}" srcId="{EC217C7B-B15E-4D73-8EBF-23AC3F6C14CF}" destId="{3C2075EF-06F6-4AE7-AD78-8202EF73C90D}" srcOrd="0" destOrd="0" parTransId="{8C0FF93F-B88B-44D2-A722-BD9379336044}" sibTransId="{749EA4D6-2D7C-4B84-BBD4-9BCD1CB2F347}"/>
    <dgm:cxn modelId="{14979189-41C8-49BF-A627-C13A5E246F88}" type="presOf" srcId="{3C2075EF-06F6-4AE7-AD78-8202EF73C90D}" destId="{C616EEA1-03D1-472D-95AA-CCC62D1C2C34}" srcOrd="0" destOrd="2" presId="urn:microsoft.com/office/officeart/2005/8/layout/vList2"/>
    <dgm:cxn modelId="{713552A1-7F22-4824-837A-5017D37A1654}" srcId="{03C3021C-4F25-4D69-8D76-15CA2E0B2C79}" destId="{42EF34D8-772E-49A1-91DE-1639111F50D4}" srcOrd="0" destOrd="0" parTransId="{958EEBCC-DACB-494D-B8D2-04DC72854A37}" sibTransId="{05DFA2EC-3E74-4426-9CA9-07B443F74FC1}"/>
    <dgm:cxn modelId="{19C8BFA6-AA66-4F26-BB05-6708E0028CEC}" type="presOf" srcId="{5BB90BE3-F7E2-4013-938C-5FCDBDEE1B7C}" destId="{796CFE08-B284-43DF-867E-DB1B7D84CD53}" srcOrd="0" destOrd="0" presId="urn:microsoft.com/office/officeart/2005/8/layout/vList2"/>
    <dgm:cxn modelId="{CA6CB4D9-6809-4BE4-8F45-FC965BF4156B}" type="presOf" srcId="{EC217C7B-B15E-4D73-8EBF-23AC3F6C14CF}" destId="{C616EEA1-03D1-472D-95AA-CCC62D1C2C34}" srcOrd="0" destOrd="1" presId="urn:microsoft.com/office/officeart/2005/8/layout/vList2"/>
    <dgm:cxn modelId="{51C6B2E6-5AAF-4A03-B45F-125D8D3A78D4}" type="presOf" srcId="{42EF34D8-772E-49A1-91DE-1639111F50D4}" destId="{C616EEA1-03D1-472D-95AA-CCC62D1C2C34}" srcOrd="0" destOrd="0" presId="urn:microsoft.com/office/officeart/2005/8/layout/vList2"/>
    <dgm:cxn modelId="{C754F5F7-517B-49A6-8C0F-3FF796810970}" srcId="{5BB90BE3-F7E2-4013-938C-5FCDBDEE1B7C}" destId="{03C3021C-4F25-4D69-8D76-15CA2E0B2C79}" srcOrd="0" destOrd="0" parTransId="{99FA375E-7CA6-4C69-B76F-5FF070951759}" sibTransId="{8B8A9CDA-FDAA-49FA-9A55-9BACB1CFE938}"/>
    <dgm:cxn modelId="{FDCAE3C4-9F8F-44B7-BE67-837B8FF7DC2B}" type="presParOf" srcId="{796CFE08-B284-43DF-867E-DB1B7D84CD53}" destId="{32DE8E0E-68C9-4D5E-8101-3FDBC1D08751}" srcOrd="0" destOrd="0" presId="urn:microsoft.com/office/officeart/2005/8/layout/vList2"/>
    <dgm:cxn modelId="{827F829A-5FAE-476A-B9BA-7D808D6C550D}" type="presParOf" srcId="{796CFE08-B284-43DF-867E-DB1B7D84CD53}" destId="{C616EEA1-03D1-472D-95AA-CCC62D1C2C34}"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4432571-A6B0-4C6F-BC3F-9307CE1A2DE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A637975-FA60-46E5-A08F-BB04FE37D67A}">
      <dgm:prSet/>
      <dgm:spPr/>
      <dgm:t>
        <a:bodyPr/>
        <a:lstStyle/>
        <a:p>
          <a:r>
            <a:rPr lang="en-US"/>
            <a:t>Clear Communication with Consumer (when possible)</a:t>
          </a:r>
        </a:p>
      </dgm:t>
    </dgm:pt>
    <dgm:pt modelId="{22B915D9-1321-4079-8037-7FDF2C94D92E}" type="parTrans" cxnId="{AB3AF1BC-AF2D-473D-8FEE-8E73CF37E801}">
      <dgm:prSet/>
      <dgm:spPr/>
      <dgm:t>
        <a:bodyPr/>
        <a:lstStyle/>
        <a:p>
          <a:endParaRPr lang="en-US"/>
        </a:p>
      </dgm:t>
    </dgm:pt>
    <dgm:pt modelId="{018C03DC-F31E-4135-81EA-1F0A8216B3DF}" type="sibTrans" cxnId="{AB3AF1BC-AF2D-473D-8FEE-8E73CF37E801}">
      <dgm:prSet/>
      <dgm:spPr/>
      <dgm:t>
        <a:bodyPr/>
        <a:lstStyle/>
        <a:p>
          <a:endParaRPr lang="en-US"/>
        </a:p>
      </dgm:t>
    </dgm:pt>
    <dgm:pt modelId="{AF2506EF-7BAE-4427-9014-8821108F59F4}">
      <dgm:prSet/>
      <dgm:spPr/>
      <dgm:t>
        <a:bodyPr/>
        <a:lstStyle/>
        <a:p>
          <a:r>
            <a:rPr lang="en-US">
              <a:solidFill>
                <a:schemeClr val="accent3"/>
              </a:solidFill>
            </a:rPr>
            <a:t>Is the consumer aware of the changes?</a:t>
          </a:r>
        </a:p>
      </dgm:t>
    </dgm:pt>
    <dgm:pt modelId="{23994385-CAC6-43FA-BC0B-A1E2AECE48AD}" type="parTrans" cxnId="{9C03FFAF-2340-4813-80BD-428D0E2EEC24}">
      <dgm:prSet/>
      <dgm:spPr/>
      <dgm:t>
        <a:bodyPr/>
        <a:lstStyle/>
        <a:p>
          <a:endParaRPr lang="en-US"/>
        </a:p>
      </dgm:t>
    </dgm:pt>
    <dgm:pt modelId="{BA4A0904-6788-4C5C-8519-A5D024B6136B}" type="sibTrans" cxnId="{9C03FFAF-2340-4813-80BD-428D0E2EEC24}">
      <dgm:prSet/>
      <dgm:spPr/>
      <dgm:t>
        <a:bodyPr/>
        <a:lstStyle/>
        <a:p>
          <a:endParaRPr lang="en-US"/>
        </a:p>
      </dgm:t>
    </dgm:pt>
    <dgm:pt modelId="{76B879B2-6DC4-41FD-A481-276500FF41F9}">
      <dgm:prSet/>
      <dgm:spPr/>
      <dgm:t>
        <a:bodyPr/>
        <a:lstStyle/>
        <a:p>
          <a:r>
            <a:rPr lang="en-US"/>
            <a:t>Ensure Appropriate Citations from Regulations</a:t>
          </a:r>
        </a:p>
      </dgm:t>
    </dgm:pt>
    <dgm:pt modelId="{BD2AEA1D-7087-49CD-B40C-8E79D5344CDD}" type="parTrans" cxnId="{E32375B8-BED3-44ED-9F59-EA798706B275}">
      <dgm:prSet/>
      <dgm:spPr/>
      <dgm:t>
        <a:bodyPr/>
        <a:lstStyle/>
        <a:p>
          <a:endParaRPr lang="en-US"/>
        </a:p>
      </dgm:t>
    </dgm:pt>
    <dgm:pt modelId="{6EA30B05-8242-4A91-9572-FAE3EAF16420}" type="sibTrans" cxnId="{E32375B8-BED3-44ED-9F59-EA798706B275}">
      <dgm:prSet/>
      <dgm:spPr/>
      <dgm:t>
        <a:bodyPr/>
        <a:lstStyle/>
        <a:p>
          <a:endParaRPr lang="en-US"/>
        </a:p>
      </dgm:t>
    </dgm:pt>
    <dgm:pt modelId="{240E6B23-6358-4B49-AB6A-9400CE76DEDC}">
      <dgm:prSet/>
      <dgm:spPr/>
      <dgm:t>
        <a:bodyPr/>
        <a:lstStyle/>
        <a:p>
          <a:r>
            <a:rPr lang="en-US">
              <a:solidFill>
                <a:srgbClr val="00448E"/>
              </a:solidFill>
            </a:rPr>
            <a:t>Documentation</a:t>
          </a:r>
        </a:p>
      </dgm:t>
    </dgm:pt>
    <dgm:pt modelId="{8750B614-5CDE-49A6-9140-82CE03D01018}" type="parTrans" cxnId="{D9CBC328-5EA0-410F-A977-63604A12A61D}">
      <dgm:prSet/>
      <dgm:spPr/>
      <dgm:t>
        <a:bodyPr/>
        <a:lstStyle/>
        <a:p>
          <a:endParaRPr lang="en-US"/>
        </a:p>
      </dgm:t>
    </dgm:pt>
    <dgm:pt modelId="{07DD953B-26D3-41EF-A7A3-E959FAFD01C4}" type="sibTrans" cxnId="{D9CBC328-5EA0-410F-A977-63604A12A61D}">
      <dgm:prSet/>
      <dgm:spPr/>
      <dgm:t>
        <a:bodyPr/>
        <a:lstStyle/>
        <a:p>
          <a:endParaRPr lang="en-US"/>
        </a:p>
      </dgm:t>
    </dgm:pt>
    <dgm:pt modelId="{209D2832-6633-4460-AAF7-461ADBCA695E}">
      <dgm:prSet/>
      <dgm:spPr/>
      <dgm:t>
        <a:bodyPr/>
        <a:lstStyle/>
        <a:p>
          <a:r>
            <a:rPr lang="en-US">
              <a:solidFill>
                <a:schemeClr val="accent3"/>
              </a:solidFill>
            </a:rPr>
            <a:t>NOA decision within A&amp;D</a:t>
          </a:r>
        </a:p>
      </dgm:t>
    </dgm:pt>
    <dgm:pt modelId="{C46433FF-58E5-4422-8A91-5715111B4746}" type="parTrans" cxnId="{2F471D2B-8A42-4212-B0DB-B36307B49784}">
      <dgm:prSet/>
      <dgm:spPr/>
      <dgm:t>
        <a:bodyPr/>
        <a:lstStyle/>
        <a:p>
          <a:endParaRPr lang="en-US"/>
        </a:p>
      </dgm:t>
    </dgm:pt>
    <dgm:pt modelId="{F9698C6F-DD5A-4963-B0CB-8B317A5B055D}" type="sibTrans" cxnId="{2F471D2B-8A42-4212-B0DB-B36307B49784}">
      <dgm:prSet/>
      <dgm:spPr/>
      <dgm:t>
        <a:bodyPr/>
        <a:lstStyle/>
        <a:p>
          <a:endParaRPr lang="en-US"/>
        </a:p>
      </dgm:t>
    </dgm:pt>
    <dgm:pt modelId="{6951EB39-0156-4FB4-84FA-2C41CA82858C}">
      <dgm:prSet/>
      <dgm:spPr/>
      <dgm:t>
        <a:bodyPr/>
        <a:lstStyle/>
        <a:p>
          <a:r>
            <a:rPr lang="en-US">
              <a:solidFill>
                <a:schemeClr val="accent3"/>
              </a:solidFill>
            </a:rPr>
            <a:t>Supervisor/case conference(s) within A&amp;D</a:t>
          </a:r>
        </a:p>
      </dgm:t>
    </dgm:pt>
    <dgm:pt modelId="{EF931084-E62B-4C52-B34B-7A73DF1E8F1F}" type="parTrans" cxnId="{8DB0055D-B4DC-4110-AA69-1C1F0B051536}">
      <dgm:prSet/>
      <dgm:spPr/>
      <dgm:t>
        <a:bodyPr/>
        <a:lstStyle/>
        <a:p>
          <a:endParaRPr lang="en-US"/>
        </a:p>
      </dgm:t>
    </dgm:pt>
    <dgm:pt modelId="{07E0B1A1-98A5-403D-96FE-D7A1C157E3D7}" type="sibTrans" cxnId="{8DB0055D-B4DC-4110-AA69-1C1F0B051536}">
      <dgm:prSet/>
      <dgm:spPr/>
      <dgm:t>
        <a:bodyPr/>
        <a:lstStyle/>
        <a:p>
          <a:endParaRPr lang="en-US"/>
        </a:p>
      </dgm:t>
    </dgm:pt>
    <dgm:pt modelId="{72A7C049-7FFF-4E60-AFF4-F9A71182EB16}">
      <dgm:prSet/>
      <dgm:spPr/>
      <dgm:t>
        <a:bodyPr/>
        <a:lstStyle/>
        <a:p>
          <a:r>
            <a:rPr lang="en-US">
              <a:solidFill>
                <a:schemeClr val="accent3"/>
              </a:solidFill>
            </a:rPr>
            <a:t>Is the consumer able to sign a voluntary assent form?</a:t>
          </a:r>
        </a:p>
      </dgm:t>
    </dgm:pt>
    <dgm:pt modelId="{7286B758-45B1-4B3B-9B39-984EF98FABBB}" type="parTrans" cxnId="{177BCFFA-27EE-45BC-A478-1D0619C66716}">
      <dgm:prSet/>
      <dgm:spPr/>
      <dgm:t>
        <a:bodyPr/>
        <a:lstStyle/>
        <a:p>
          <a:endParaRPr lang="en-US"/>
        </a:p>
      </dgm:t>
    </dgm:pt>
    <dgm:pt modelId="{BED9D008-B9F6-4773-9FCC-24073C08A183}" type="sibTrans" cxnId="{177BCFFA-27EE-45BC-A478-1D0619C66716}">
      <dgm:prSet/>
      <dgm:spPr/>
      <dgm:t>
        <a:bodyPr/>
        <a:lstStyle/>
        <a:p>
          <a:endParaRPr lang="en-US"/>
        </a:p>
      </dgm:t>
    </dgm:pt>
    <dgm:pt modelId="{2DF309C6-34B7-49A5-BA67-28BF9B4E2C4B}">
      <dgm:prSet/>
      <dgm:spPr/>
      <dgm:t>
        <a:bodyPr/>
        <a:lstStyle/>
        <a:p>
          <a:r>
            <a:rPr lang="en-US">
              <a:solidFill>
                <a:schemeClr val="accent3"/>
              </a:solidFill>
            </a:rPr>
            <a:t>If possible, let the know consumer/family know this is coming and requires a signature and return to ASAP</a:t>
          </a:r>
        </a:p>
      </dgm:t>
    </dgm:pt>
    <dgm:pt modelId="{0D9B7D8F-634C-4CCD-8211-6681366ABF4D}" type="parTrans" cxnId="{EBD46213-3FCA-4A79-8547-59A2CE15E3FF}">
      <dgm:prSet/>
      <dgm:spPr/>
      <dgm:t>
        <a:bodyPr/>
        <a:lstStyle/>
        <a:p>
          <a:endParaRPr lang="en-US"/>
        </a:p>
      </dgm:t>
    </dgm:pt>
    <dgm:pt modelId="{16D6B891-D0AA-48F4-B264-FE1F056F0F03}" type="sibTrans" cxnId="{EBD46213-3FCA-4A79-8547-59A2CE15E3FF}">
      <dgm:prSet/>
      <dgm:spPr/>
      <dgm:t>
        <a:bodyPr/>
        <a:lstStyle/>
        <a:p>
          <a:endParaRPr lang="en-US"/>
        </a:p>
      </dgm:t>
    </dgm:pt>
    <dgm:pt modelId="{4842A951-4C82-4F48-A5AB-E3534031A891}">
      <dgm:prSet/>
      <dgm:spPr/>
      <dgm:t>
        <a:bodyPr/>
        <a:lstStyle/>
        <a:p>
          <a:r>
            <a:rPr lang="en-US">
              <a:solidFill>
                <a:schemeClr val="accent3"/>
              </a:solidFill>
            </a:rPr>
            <a:t>Review CDS and care plan to ensure NOA best fits the situation</a:t>
          </a:r>
        </a:p>
      </dgm:t>
    </dgm:pt>
    <dgm:pt modelId="{14854AAC-591B-48AD-8C59-41F5CE3CF928}" type="parTrans" cxnId="{96C04DDA-4271-42EC-BA16-C770FE0C8B5B}">
      <dgm:prSet/>
      <dgm:spPr/>
      <dgm:t>
        <a:bodyPr/>
        <a:lstStyle/>
        <a:p>
          <a:endParaRPr lang="en-US"/>
        </a:p>
      </dgm:t>
    </dgm:pt>
    <dgm:pt modelId="{81F8BD1E-25EB-478F-B807-318DA2FD5B67}" type="sibTrans" cxnId="{96C04DDA-4271-42EC-BA16-C770FE0C8B5B}">
      <dgm:prSet/>
      <dgm:spPr/>
      <dgm:t>
        <a:bodyPr/>
        <a:lstStyle/>
        <a:p>
          <a:endParaRPr lang="en-US"/>
        </a:p>
      </dgm:t>
    </dgm:pt>
    <dgm:pt modelId="{73587344-E63B-45EC-8839-6A940693CC03}">
      <dgm:prSet/>
      <dgm:spPr/>
      <dgm:t>
        <a:bodyPr/>
        <a:lstStyle/>
        <a:p>
          <a:r>
            <a:rPr lang="en-US">
              <a:solidFill>
                <a:schemeClr val="accent3"/>
              </a:solidFill>
            </a:rPr>
            <a:t>Confirm regulatory citations are correct for the type of service change</a:t>
          </a:r>
        </a:p>
      </dgm:t>
    </dgm:pt>
    <dgm:pt modelId="{97A020F4-9703-45A2-AA14-3515C1AEF04C}" type="parTrans" cxnId="{AD2A82CC-CC49-4488-AFDD-3DBBFCC6C5AA}">
      <dgm:prSet/>
      <dgm:spPr/>
      <dgm:t>
        <a:bodyPr/>
        <a:lstStyle/>
        <a:p>
          <a:endParaRPr lang="en-US"/>
        </a:p>
      </dgm:t>
    </dgm:pt>
    <dgm:pt modelId="{069B2402-26D8-43D3-9732-513CEE6BE113}" type="sibTrans" cxnId="{AD2A82CC-CC49-4488-AFDD-3DBBFCC6C5AA}">
      <dgm:prSet/>
      <dgm:spPr/>
      <dgm:t>
        <a:bodyPr/>
        <a:lstStyle/>
        <a:p>
          <a:endParaRPr lang="en-US"/>
        </a:p>
      </dgm:t>
    </dgm:pt>
    <dgm:pt modelId="{CEC22BB4-E827-4B54-9F81-660A4459A4F6}">
      <dgm:prSet/>
      <dgm:spPr/>
      <dgm:t>
        <a:bodyPr/>
        <a:lstStyle/>
        <a:p>
          <a:pPr>
            <a:buFont typeface="Courier New" panose="02070309020205020404" pitchFamily="49" charset="0"/>
            <a:buChar char="o"/>
          </a:pPr>
          <a:r>
            <a:rPr lang="en-US">
              <a:solidFill>
                <a:schemeClr val="accent3"/>
              </a:solidFill>
            </a:rPr>
            <a:t>Including regulations and reason for NOA</a:t>
          </a:r>
        </a:p>
      </dgm:t>
    </dgm:pt>
    <dgm:pt modelId="{B95619EB-FD1B-4D51-84F3-C4906EB304CF}" type="parTrans" cxnId="{263BA063-4DB9-4950-88F3-3902AE2B504A}">
      <dgm:prSet/>
      <dgm:spPr/>
      <dgm:t>
        <a:bodyPr/>
        <a:lstStyle/>
        <a:p>
          <a:endParaRPr lang="en-US"/>
        </a:p>
      </dgm:t>
    </dgm:pt>
    <dgm:pt modelId="{6888FEA7-7789-4BE2-913D-DBC4E2BD2F28}" type="sibTrans" cxnId="{263BA063-4DB9-4950-88F3-3902AE2B504A}">
      <dgm:prSet/>
      <dgm:spPr/>
      <dgm:t>
        <a:bodyPr/>
        <a:lstStyle/>
        <a:p>
          <a:endParaRPr lang="en-US"/>
        </a:p>
      </dgm:t>
    </dgm:pt>
    <dgm:pt modelId="{75019E85-1752-40DE-8F6D-59240E365DDA}">
      <dgm:prSet/>
      <dgm:spPr/>
      <dgm:t>
        <a:bodyPr/>
        <a:lstStyle/>
        <a:p>
          <a:endParaRPr lang="en-US"/>
        </a:p>
      </dgm:t>
    </dgm:pt>
    <dgm:pt modelId="{AA87B532-7D02-4BB0-B7F2-64434FB071D9}" type="parTrans" cxnId="{1D29B55C-E85C-4F22-926F-F43CE3F6FB9D}">
      <dgm:prSet/>
      <dgm:spPr/>
      <dgm:t>
        <a:bodyPr/>
        <a:lstStyle/>
        <a:p>
          <a:endParaRPr lang="en-US"/>
        </a:p>
      </dgm:t>
    </dgm:pt>
    <dgm:pt modelId="{C7B5D72A-0CD3-41D8-AE44-C73A167D9B32}" type="sibTrans" cxnId="{1D29B55C-E85C-4F22-926F-F43CE3F6FB9D}">
      <dgm:prSet/>
      <dgm:spPr/>
      <dgm:t>
        <a:bodyPr/>
        <a:lstStyle/>
        <a:p>
          <a:endParaRPr lang="en-US"/>
        </a:p>
      </dgm:t>
    </dgm:pt>
    <dgm:pt modelId="{2B9C4E01-C1D7-4F60-A5ED-C9D79C0C3030}">
      <dgm:prSet/>
      <dgm:spPr/>
      <dgm:t>
        <a:bodyPr/>
        <a:lstStyle/>
        <a:p>
          <a:r>
            <a:rPr lang="en-US">
              <a:solidFill>
                <a:schemeClr val="accent3"/>
              </a:solidFill>
            </a:rPr>
            <a:t>Communications with consumer regarding the NOA</a:t>
          </a:r>
        </a:p>
      </dgm:t>
    </dgm:pt>
    <dgm:pt modelId="{BE15BF5B-4D23-487A-8B78-9634D931F105}" type="parTrans" cxnId="{B15BE74B-CC8B-46A4-B600-A2DE37EFC443}">
      <dgm:prSet/>
      <dgm:spPr/>
      <dgm:t>
        <a:bodyPr/>
        <a:lstStyle/>
        <a:p>
          <a:endParaRPr lang="en-US"/>
        </a:p>
      </dgm:t>
    </dgm:pt>
    <dgm:pt modelId="{448FE0A1-0C32-465F-913C-9D7D6BB31D63}" type="sibTrans" cxnId="{B15BE74B-CC8B-46A4-B600-A2DE37EFC443}">
      <dgm:prSet/>
      <dgm:spPr/>
      <dgm:t>
        <a:bodyPr/>
        <a:lstStyle/>
        <a:p>
          <a:endParaRPr lang="en-US"/>
        </a:p>
      </dgm:t>
    </dgm:pt>
    <dgm:pt modelId="{B8CAA251-B802-447B-A82A-96BF1C4C6406}">
      <dgm:prSet/>
      <dgm:spPr/>
      <dgm:t>
        <a:bodyPr/>
        <a:lstStyle/>
        <a:p>
          <a:r>
            <a:rPr lang="en-US">
              <a:solidFill>
                <a:schemeClr val="accent3"/>
              </a:solidFill>
            </a:rPr>
            <a:t>Case conference with supervisor to discuss accurate home care regulation citation supports the NOA decision</a:t>
          </a:r>
        </a:p>
      </dgm:t>
    </dgm:pt>
    <dgm:pt modelId="{8D0AC859-608A-4D42-8E26-B3EAC601A4CD}" type="parTrans" cxnId="{2316A1AA-646B-497A-B367-35E93E496EB3}">
      <dgm:prSet/>
      <dgm:spPr/>
      <dgm:t>
        <a:bodyPr/>
        <a:lstStyle/>
        <a:p>
          <a:endParaRPr lang="en-US"/>
        </a:p>
      </dgm:t>
    </dgm:pt>
    <dgm:pt modelId="{F35B34FF-8954-4F69-8A9F-B06140D3EF67}" type="sibTrans" cxnId="{2316A1AA-646B-497A-B367-35E93E496EB3}">
      <dgm:prSet/>
      <dgm:spPr/>
      <dgm:t>
        <a:bodyPr/>
        <a:lstStyle/>
        <a:p>
          <a:endParaRPr lang="en-US"/>
        </a:p>
      </dgm:t>
    </dgm:pt>
    <dgm:pt modelId="{9311A22F-4515-4BB4-951B-600D13F6DDF7}">
      <dgm:prSet/>
      <dgm:spPr/>
      <dgm:t>
        <a:bodyPr/>
        <a:lstStyle/>
        <a:p>
          <a:r>
            <a:rPr lang="en-US">
              <a:solidFill>
                <a:schemeClr val="accent3"/>
              </a:solidFill>
            </a:rPr>
            <a:t>Confirm use of correct Notice of Action based on enrollment</a:t>
          </a:r>
        </a:p>
      </dgm:t>
    </dgm:pt>
    <dgm:pt modelId="{74DB1F12-5F15-4E22-84E3-870DB0A059C1}" type="parTrans" cxnId="{D87082E5-E4C5-4AFB-BE25-4C833E44D8BB}">
      <dgm:prSet/>
      <dgm:spPr/>
    </dgm:pt>
    <dgm:pt modelId="{2A78AA5B-B246-40BF-A749-19D296E656CB}" type="sibTrans" cxnId="{D87082E5-E4C5-4AFB-BE25-4C833E44D8BB}">
      <dgm:prSet/>
      <dgm:spPr/>
    </dgm:pt>
    <dgm:pt modelId="{11EAF570-9826-4C99-9F75-207BF39BC404}" type="pres">
      <dgm:prSet presAssocID="{A4432571-A6B0-4C6F-BC3F-9307CE1A2DEC}" presName="linear" presStyleCnt="0">
        <dgm:presLayoutVars>
          <dgm:animLvl val="lvl"/>
          <dgm:resizeHandles val="exact"/>
        </dgm:presLayoutVars>
      </dgm:prSet>
      <dgm:spPr/>
    </dgm:pt>
    <dgm:pt modelId="{16D91D32-ABD7-4CEF-BF42-9342C5721F41}" type="pres">
      <dgm:prSet presAssocID="{2A637975-FA60-46E5-A08F-BB04FE37D67A}" presName="parentText" presStyleLbl="node1" presStyleIdx="0" presStyleCnt="3">
        <dgm:presLayoutVars>
          <dgm:chMax val="0"/>
          <dgm:bulletEnabled val="1"/>
        </dgm:presLayoutVars>
      </dgm:prSet>
      <dgm:spPr/>
    </dgm:pt>
    <dgm:pt modelId="{6AAC341E-B51D-402F-B627-C69340FF1075}" type="pres">
      <dgm:prSet presAssocID="{2A637975-FA60-46E5-A08F-BB04FE37D67A}" presName="childText" presStyleLbl="revTx" presStyleIdx="0" presStyleCnt="3">
        <dgm:presLayoutVars>
          <dgm:bulletEnabled val="1"/>
        </dgm:presLayoutVars>
      </dgm:prSet>
      <dgm:spPr/>
    </dgm:pt>
    <dgm:pt modelId="{ED9D0D4F-3824-472B-8F84-666BC5CE19EA}" type="pres">
      <dgm:prSet presAssocID="{76B879B2-6DC4-41FD-A481-276500FF41F9}" presName="parentText" presStyleLbl="node1" presStyleIdx="1" presStyleCnt="3">
        <dgm:presLayoutVars>
          <dgm:chMax val="0"/>
          <dgm:bulletEnabled val="1"/>
        </dgm:presLayoutVars>
      </dgm:prSet>
      <dgm:spPr/>
    </dgm:pt>
    <dgm:pt modelId="{9E5E4D87-A979-4416-8AB2-5BC27E39848F}" type="pres">
      <dgm:prSet presAssocID="{76B879B2-6DC4-41FD-A481-276500FF41F9}" presName="childText" presStyleLbl="revTx" presStyleIdx="1" presStyleCnt="3">
        <dgm:presLayoutVars>
          <dgm:bulletEnabled val="1"/>
        </dgm:presLayoutVars>
      </dgm:prSet>
      <dgm:spPr/>
    </dgm:pt>
    <dgm:pt modelId="{80A21172-89B9-4B8A-87AC-FCEC7B8025CE}" type="pres">
      <dgm:prSet presAssocID="{240E6B23-6358-4B49-AB6A-9400CE76DEDC}" presName="parentText" presStyleLbl="node1" presStyleIdx="2" presStyleCnt="3">
        <dgm:presLayoutVars>
          <dgm:chMax val="0"/>
          <dgm:bulletEnabled val="1"/>
        </dgm:presLayoutVars>
      </dgm:prSet>
      <dgm:spPr/>
    </dgm:pt>
    <dgm:pt modelId="{6B6EAFDE-4338-4E4C-8BF1-B1276C661BDE}" type="pres">
      <dgm:prSet presAssocID="{240E6B23-6358-4B49-AB6A-9400CE76DEDC}" presName="childText" presStyleLbl="revTx" presStyleIdx="2" presStyleCnt="3">
        <dgm:presLayoutVars>
          <dgm:bulletEnabled val="1"/>
        </dgm:presLayoutVars>
      </dgm:prSet>
      <dgm:spPr/>
    </dgm:pt>
  </dgm:ptLst>
  <dgm:cxnLst>
    <dgm:cxn modelId="{EBD46213-3FCA-4A79-8547-59A2CE15E3FF}" srcId="{2A637975-FA60-46E5-A08F-BB04FE37D67A}" destId="{2DF309C6-34B7-49A5-BA67-28BF9B4E2C4B}" srcOrd="2" destOrd="0" parTransId="{0D9B7D8F-634C-4CCD-8211-6681366ABF4D}" sibTransId="{16D6B891-D0AA-48F4-B264-FE1F056F0F03}"/>
    <dgm:cxn modelId="{04825116-1670-4CAF-9F82-887D5651094E}" type="presOf" srcId="{6951EB39-0156-4FB4-84FA-2C41CA82858C}" destId="{6B6EAFDE-4338-4E4C-8BF1-B1276C661BDE}" srcOrd="0" destOrd="2" presId="urn:microsoft.com/office/officeart/2005/8/layout/vList2"/>
    <dgm:cxn modelId="{6623CE27-5F8B-45CB-8ECD-0C8DB4757FA2}" type="presOf" srcId="{4842A951-4C82-4F48-A5AB-E3534031A891}" destId="{9E5E4D87-A979-4416-8AB2-5BC27E39848F}" srcOrd="0" destOrd="0" presId="urn:microsoft.com/office/officeart/2005/8/layout/vList2"/>
    <dgm:cxn modelId="{D9CBC328-5EA0-410F-A977-63604A12A61D}" srcId="{A4432571-A6B0-4C6F-BC3F-9307CE1A2DEC}" destId="{240E6B23-6358-4B49-AB6A-9400CE76DEDC}" srcOrd="2" destOrd="0" parTransId="{8750B614-5CDE-49A6-9140-82CE03D01018}" sibTransId="{07DD953B-26D3-41EF-A7A3-E959FAFD01C4}"/>
    <dgm:cxn modelId="{2F471D2B-8A42-4212-B0DB-B36307B49784}" srcId="{240E6B23-6358-4B49-AB6A-9400CE76DEDC}" destId="{209D2832-6633-4460-AAF7-461ADBCA695E}" srcOrd="0" destOrd="0" parTransId="{C46433FF-58E5-4422-8A91-5715111B4746}" sibTransId="{F9698C6F-DD5A-4963-B0CB-8B317A5B055D}"/>
    <dgm:cxn modelId="{7615EC2E-78CE-45FA-81D8-A82DC186A8E3}" type="presOf" srcId="{B8CAA251-B802-447B-A82A-96BF1C4C6406}" destId="{9E5E4D87-A979-4416-8AB2-5BC27E39848F}" srcOrd="0" destOrd="1" presId="urn:microsoft.com/office/officeart/2005/8/layout/vList2"/>
    <dgm:cxn modelId="{5DD2335C-2B49-45AC-A7E9-A9EB98284FFF}" type="presOf" srcId="{240E6B23-6358-4B49-AB6A-9400CE76DEDC}" destId="{80A21172-89B9-4B8A-87AC-FCEC7B8025CE}" srcOrd="0" destOrd="0" presId="urn:microsoft.com/office/officeart/2005/8/layout/vList2"/>
    <dgm:cxn modelId="{1D29B55C-E85C-4F22-926F-F43CE3F6FB9D}" srcId="{240E6B23-6358-4B49-AB6A-9400CE76DEDC}" destId="{75019E85-1752-40DE-8F6D-59240E365DDA}" srcOrd="3" destOrd="0" parTransId="{AA87B532-7D02-4BB0-B7F2-64434FB071D9}" sibTransId="{C7B5D72A-0CD3-41D8-AE44-C73A167D9B32}"/>
    <dgm:cxn modelId="{DC35E15C-FE27-4383-9442-F38F3A67AFB4}" type="presOf" srcId="{A4432571-A6B0-4C6F-BC3F-9307CE1A2DEC}" destId="{11EAF570-9826-4C99-9F75-207BF39BC404}" srcOrd="0" destOrd="0" presId="urn:microsoft.com/office/officeart/2005/8/layout/vList2"/>
    <dgm:cxn modelId="{8DB0055D-B4DC-4110-AA69-1C1F0B051536}" srcId="{240E6B23-6358-4B49-AB6A-9400CE76DEDC}" destId="{6951EB39-0156-4FB4-84FA-2C41CA82858C}" srcOrd="1" destOrd="0" parTransId="{EF931084-E62B-4C52-B34B-7A73DF1E8F1F}" sibTransId="{07E0B1A1-98A5-403D-96FE-D7A1C157E3D7}"/>
    <dgm:cxn modelId="{3A78B760-1EDB-4DD4-A788-09B4F0C21B9E}" type="presOf" srcId="{2A637975-FA60-46E5-A08F-BB04FE37D67A}" destId="{16D91D32-ABD7-4CEF-BF42-9342C5721F41}" srcOrd="0" destOrd="0" presId="urn:microsoft.com/office/officeart/2005/8/layout/vList2"/>
    <dgm:cxn modelId="{263BA063-4DB9-4950-88F3-3902AE2B504A}" srcId="{209D2832-6633-4460-AAF7-461ADBCA695E}" destId="{CEC22BB4-E827-4B54-9F81-660A4459A4F6}" srcOrd="0" destOrd="0" parTransId="{B95619EB-FD1B-4D51-84F3-C4906EB304CF}" sibTransId="{6888FEA7-7789-4BE2-913D-DBC4E2BD2F28}"/>
    <dgm:cxn modelId="{26DC3945-D544-4395-8360-E533690DDCEC}" type="presOf" srcId="{9311A22F-4515-4BB4-951B-600D13F6DDF7}" destId="{9E5E4D87-A979-4416-8AB2-5BC27E39848F}" srcOrd="0" destOrd="3" presId="urn:microsoft.com/office/officeart/2005/8/layout/vList2"/>
    <dgm:cxn modelId="{B15BE74B-CC8B-46A4-B600-A2DE37EFC443}" srcId="{240E6B23-6358-4B49-AB6A-9400CE76DEDC}" destId="{2B9C4E01-C1D7-4F60-A5ED-C9D79C0C3030}" srcOrd="2" destOrd="0" parTransId="{BE15BF5B-4D23-487A-8B78-9634D931F105}" sibTransId="{448FE0A1-0C32-465F-913C-9D7D6BB31D63}"/>
    <dgm:cxn modelId="{5CB8336D-79E2-47F5-B303-9C14EF38DFED}" type="presOf" srcId="{72A7C049-7FFF-4E60-AFF4-F9A71182EB16}" destId="{6AAC341E-B51D-402F-B627-C69340FF1075}" srcOrd="0" destOrd="1" presId="urn:microsoft.com/office/officeart/2005/8/layout/vList2"/>
    <dgm:cxn modelId="{16796D79-1014-4F49-A14D-A3471C85C849}" type="presOf" srcId="{AF2506EF-7BAE-4427-9014-8821108F59F4}" destId="{6AAC341E-B51D-402F-B627-C69340FF1075}" srcOrd="0" destOrd="0" presId="urn:microsoft.com/office/officeart/2005/8/layout/vList2"/>
    <dgm:cxn modelId="{B295438B-3FC0-448B-8B13-12EAEA5C4AF3}" type="presOf" srcId="{73587344-E63B-45EC-8839-6A940693CC03}" destId="{9E5E4D87-A979-4416-8AB2-5BC27E39848F}" srcOrd="0" destOrd="2" presId="urn:microsoft.com/office/officeart/2005/8/layout/vList2"/>
    <dgm:cxn modelId="{2316A1AA-646B-497A-B367-35E93E496EB3}" srcId="{76B879B2-6DC4-41FD-A481-276500FF41F9}" destId="{B8CAA251-B802-447B-A82A-96BF1C4C6406}" srcOrd="1" destOrd="0" parTransId="{8D0AC859-608A-4D42-8E26-B3EAC601A4CD}" sibTransId="{F35B34FF-8954-4F69-8A9F-B06140D3EF67}"/>
    <dgm:cxn modelId="{EBC9F2AB-8DA0-4C32-8B77-AF42CB49EEBD}" type="presOf" srcId="{CEC22BB4-E827-4B54-9F81-660A4459A4F6}" destId="{6B6EAFDE-4338-4E4C-8BF1-B1276C661BDE}" srcOrd="0" destOrd="1" presId="urn:microsoft.com/office/officeart/2005/8/layout/vList2"/>
    <dgm:cxn modelId="{9C03FFAF-2340-4813-80BD-428D0E2EEC24}" srcId="{2A637975-FA60-46E5-A08F-BB04FE37D67A}" destId="{AF2506EF-7BAE-4427-9014-8821108F59F4}" srcOrd="0" destOrd="0" parTransId="{23994385-CAC6-43FA-BC0B-A1E2AECE48AD}" sibTransId="{BA4A0904-6788-4C5C-8519-A5D024B6136B}"/>
    <dgm:cxn modelId="{1BDE59B5-13C1-44F5-9FC5-7D594099631B}" type="presOf" srcId="{2B9C4E01-C1D7-4F60-A5ED-C9D79C0C3030}" destId="{6B6EAFDE-4338-4E4C-8BF1-B1276C661BDE}" srcOrd="0" destOrd="3" presId="urn:microsoft.com/office/officeart/2005/8/layout/vList2"/>
    <dgm:cxn modelId="{E32375B8-BED3-44ED-9F59-EA798706B275}" srcId="{A4432571-A6B0-4C6F-BC3F-9307CE1A2DEC}" destId="{76B879B2-6DC4-41FD-A481-276500FF41F9}" srcOrd="1" destOrd="0" parTransId="{BD2AEA1D-7087-49CD-B40C-8E79D5344CDD}" sibTransId="{6EA30B05-8242-4A91-9572-FAE3EAF16420}"/>
    <dgm:cxn modelId="{AB3AF1BC-AF2D-473D-8FEE-8E73CF37E801}" srcId="{A4432571-A6B0-4C6F-BC3F-9307CE1A2DEC}" destId="{2A637975-FA60-46E5-A08F-BB04FE37D67A}" srcOrd="0" destOrd="0" parTransId="{22B915D9-1321-4079-8037-7FDF2C94D92E}" sibTransId="{018C03DC-F31E-4135-81EA-1F0A8216B3DF}"/>
    <dgm:cxn modelId="{AD2A82CC-CC49-4488-AFDD-3DBBFCC6C5AA}" srcId="{76B879B2-6DC4-41FD-A481-276500FF41F9}" destId="{73587344-E63B-45EC-8839-6A940693CC03}" srcOrd="2" destOrd="0" parTransId="{97A020F4-9703-45A2-AA14-3515C1AEF04C}" sibTransId="{069B2402-26D8-43D3-9732-513CEE6BE113}"/>
    <dgm:cxn modelId="{642154D6-C958-40D9-A28D-2622F298404D}" type="presOf" srcId="{2DF309C6-34B7-49A5-BA67-28BF9B4E2C4B}" destId="{6AAC341E-B51D-402F-B627-C69340FF1075}" srcOrd="0" destOrd="2" presId="urn:microsoft.com/office/officeart/2005/8/layout/vList2"/>
    <dgm:cxn modelId="{96C04DDA-4271-42EC-BA16-C770FE0C8B5B}" srcId="{76B879B2-6DC4-41FD-A481-276500FF41F9}" destId="{4842A951-4C82-4F48-A5AB-E3534031A891}" srcOrd="0" destOrd="0" parTransId="{14854AAC-591B-48AD-8C59-41F5CE3CF928}" sibTransId="{81F8BD1E-25EB-478F-B807-318DA2FD5B67}"/>
    <dgm:cxn modelId="{8B4639DC-1054-4293-9BF6-764CC9DA2042}" type="presOf" srcId="{75019E85-1752-40DE-8F6D-59240E365DDA}" destId="{6B6EAFDE-4338-4E4C-8BF1-B1276C661BDE}" srcOrd="0" destOrd="4" presId="urn:microsoft.com/office/officeart/2005/8/layout/vList2"/>
    <dgm:cxn modelId="{401D58DD-CE8F-4F05-8DB5-0189A0590B88}" type="presOf" srcId="{209D2832-6633-4460-AAF7-461ADBCA695E}" destId="{6B6EAFDE-4338-4E4C-8BF1-B1276C661BDE}" srcOrd="0" destOrd="0" presId="urn:microsoft.com/office/officeart/2005/8/layout/vList2"/>
    <dgm:cxn modelId="{9827ADE4-6344-423D-9569-F0D81CEA9363}" type="presOf" srcId="{76B879B2-6DC4-41FD-A481-276500FF41F9}" destId="{ED9D0D4F-3824-472B-8F84-666BC5CE19EA}" srcOrd="0" destOrd="0" presId="urn:microsoft.com/office/officeart/2005/8/layout/vList2"/>
    <dgm:cxn modelId="{D87082E5-E4C5-4AFB-BE25-4C833E44D8BB}" srcId="{76B879B2-6DC4-41FD-A481-276500FF41F9}" destId="{9311A22F-4515-4BB4-951B-600D13F6DDF7}" srcOrd="3" destOrd="0" parTransId="{74DB1F12-5F15-4E22-84E3-870DB0A059C1}" sibTransId="{2A78AA5B-B246-40BF-A749-19D296E656CB}"/>
    <dgm:cxn modelId="{177BCFFA-27EE-45BC-A478-1D0619C66716}" srcId="{2A637975-FA60-46E5-A08F-BB04FE37D67A}" destId="{72A7C049-7FFF-4E60-AFF4-F9A71182EB16}" srcOrd="1" destOrd="0" parTransId="{7286B758-45B1-4B3B-9B39-984EF98FABBB}" sibTransId="{BED9D008-B9F6-4773-9FCC-24073C08A183}"/>
    <dgm:cxn modelId="{BA44EF8E-E77D-4C91-AB2D-9300D327033B}" type="presParOf" srcId="{11EAF570-9826-4C99-9F75-207BF39BC404}" destId="{16D91D32-ABD7-4CEF-BF42-9342C5721F41}" srcOrd="0" destOrd="0" presId="urn:microsoft.com/office/officeart/2005/8/layout/vList2"/>
    <dgm:cxn modelId="{2C087DB4-BF43-4A3A-B013-EF2B9986BE28}" type="presParOf" srcId="{11EAF570-9826-4C99-9F75-207BF39BC404}" destId="{6AAC341E-B51D-402F-B627-C69340FF1075}" srcOrd="1" destOrd="0" presId="urn:microsoft.com/office/officeart/2005/8/layout/vList2"/>
    <dgm:cxn modelId="{2A96D036-B294-49E5-8A35-A119E7BABD19}" type="presParOf" srcId="{11EAF570-9826-4C99-9F75-207BF39BC404}" destId="{ED9D0D4F-3824-472B-8F84-666BC5CE19EA}" srcOrd="2" destOrd="0" presId="urn:microsoft.com/office/officeart/2005/8/layout/vList2"/>
    <dgm:cxn modelId="{2620A177-AE02-4BFF-876B-0C271E42CDD2}" type="presParOf" srcId="{11EAF570-9826-4C99-9F75-207BF39BC404}" destId="{9E5E4D87-A979-4416-8AB2-5BC27E39848F}" srcOrd="3" destOrd="0" presId="urn:microsoft.com/office/officeart/2005/8/layout/vList2"/>
    <dgm:cxn modelId="{449AA837-F66D-43B7-8FD3-ED7C8917C8AB}" type="presParOf" srcId="{11EAF570-9826-4C99-9F75-207BF39BC404}" destId="{80A21172-89B9-4B8A-87AC-FCEC7B8025CE}" srcOrd="4" destOrd="0" presId="urn:microsoft.com/office/officeart/2005/8/layout/vList2"/>
    <dgm:cxn modelId="{BEE4991D-761C-443C-9DAC-A66E4AED8B01}" type="presParOf" srcId="{11EAF570-9826-4C99-9F75-207BF39BC404}" destId="{6B6EAFDE-4338-4E4C-8BF1-B1276C661BD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E6B042-C4B1-49AB-B707-2D8D1CC8098A}" type="doc">
      <dgm:prSet loTypeId="urn:microsoft.com/office/officeart/2005/8/layout/gear1" loCatId="cycle" qsTypeId="urn:microsoft.com/office/officeart/2005/8/quickstyle/simple1" qsCatId="simple" csTypeId="urn:microsoft.com/office/officeart/2005/8/colors/accent1_2" csCatId="accent1" phldr="1"/>
      <dgm:spPr/>
      <dgm:t>
        <a:bodyPr/>
        <a:lstStyle/>
        <a:p>
          <a:endParaRPr lang="en-US"/>
        </a:p>
      </dgm:t>
    </dgm:pt>
    <dgm:pt modelId="{23CAD3E9-076E-4425-9583-999026FF5351}">
      <dgm:prSet phldrT="[Text]" phldr="0"/>
      <dgm:spPr/>
      <dgm:t>
        <a:bodyPr/>
        <a:lstStyle/>
        <a:p>
          <a:r>
            <a:rPr lang="en-US"/>
            <a:t>Supporting Documentation</a:t>
          </a:r>
        </a:p>
      </dgm:t>
    </dgm:pt>
    <dgm:pt modelId="{837E174D-2C7C-4D1C-A1F6-309370156101}" type="parTrans" cxnId="{E5B2FD59-45F3-454D-8C4B-79C3B5E99C90}">
      <dgm:prSet/>
      <dgm:spPr/>
      <dgm:t>
        <a:bodyPr/>
        <a:lstStyle/>
        <a:p>
          <a:endParaRPr lang="en-US"/>
        </a:p>
      </dgm:t>
    </dgm:pt>
    <dgm:pt modelId="{A718868D-9525-47CB-8D95-29A97B308FE0}" type="sibTrans" cxnId="{E5B2FD59-45F3-454D-8C4B-79C3B5E99C90}">
      <dgm:prSet/>
      <dgm:spPr/>
      <dgm:t>
        <a:bodyPr/>
        <a:lstStyle/>
        <a:p>
          <a:endParaRPr lang="en-US"/>
        </a:p>
      </dgm:t>
    </dgm:pt>
    <dgm:pt modelId="{D0984266-F1DD-417D-8633-BBE9DDF65AB9}">
      <dgm:prSet phldrT="[Text]" phldr="0"/>
      <dgm:spPr/>
      <dgm:t>
        <a:bodyPr/>
        <a:lstStyle/>
        <a:p>
          <a:r>
            <a:rPr lang="en-US"/>
            <a:t>Consumer </a:t>
          </a:r>
        </a:p>
      </dgm:t>
    </dgm:pt>
    <dgm:pt modelId="{AB7BC4DF-ADF2-4E1A-B5D3-AB6A148591CF}" type="parTrans" cxnId="{B3E926CF-39E3-46F0-87F9-0FA7E3030889}">
      <dgm:prSet/>
      <dgm:spPr/>
      <dgm:t>
        <a:bodyPr/>
        <a:lstStyle/>
        <a:p>
          <a:endParaRPr lang="en-US"/>
        </a:p>
      </dgm:t>
    </dgm:pt>
    <dgm:pt modelId="{0A94D07F-2742-4978-BA4E-AFFDADB448A5}" type="sibTrans" cxnId="{B3E926CF-39E3-46F0-87F9-0FA7E3030889}">
      <dgm:prSet/>
      <dgm:spPr/>
      <dgm:t>
        <a:bodyPr/>
        <a:lstStyle/>
        <a:p>
          <a:endParaRPr lang="en-US"/>
        </a:p>
      </dgm:t>
    </dgm:pt>
    <dgm:pt modelId="{8845EBA4-DDDE-4A90-A1E6-771534AC3461}">
      <dgm:prSet phldrT="[Text]" phldr="0"/>
      <dgm:spPr/>
      <dgm:t>
        <a:bodyPr/>
        <a:lstStyle/>
        <a:p>
          <a:r>
            <a:rPr lang="en-US"/>
            <a:t>Home Care Eligibility</a:t>
          </a:r>
        </a:p>
      </dgm:t>
    </dgm:pt>
    <dgm:pt modelId="{766D797A-16DA-44B6-BE7B-FB6E4E1BA57C}" type="parTrans" cxnId="{972F5200-25F1-4FDF-ACE0-B3157BFADEB3}">
      <dgm:prSet/>
      <dgm:spPr/>
      <dgm:t>
        <a:bodyPr/>
        <a:lstStyle/>
        <a:p>
          <a:endParaRPr lang="en-US"/>
        </a:p>
      </dgm:t>
    </dgm:pt>
    <dgm:pt modelId="{2632E5DB-4406-4081-A6F6-A90B0A750BCC}" type="sibTrans" cxnId="{972F5200-25F1-4FDF-ACE0-B3157BFADEB3}">
      <dgm:prSet/>
      <dgm:spPr/>
      <dgm:t>
        <a:bodyPr/>
        <a:lstStyle/>
        <a:p>
          <a:endParaRPr lang="en-US"/>
        </a:p>
      </dgm:t>
    </dgm:pt>
    <dgm:pt modelId="{B4D63BA1-8A63-4E49-9C66-93741EB962FF}" type="pres">
      <dgm:prSet presAssocID="{D5E6B042-C4B1-49AB-B707-2D8D1CC8098A}" presName="composite" presStyleCnt="0">
        <dgm:presLayoutVars>
          <dgm:chMax val="3"/>
          <dgm:animLvl val="lvl"/>
          <dgm:resizeHandles val="exact"/>
        </dgm:presLayoutVars>
      </dgm:prSet>
      <dgm:spPr/>
    </dgm:pt>
    <dgm:pt modelId="{75D7BACF-DD4F-435D-AB30-79F5245A1951}" type="pres">
      <dgm:prSet presAssocID="{23CAD3E9-076E-4425-9583-999026FF5351}" presName="gear1" presStyleLbl="node1" presStyleIdx="0" presStyleCnt="3">
        <dgm:presLayoutVars>
          <dgm:chMax val="1"/>
          <dgm:bulletEnabled val="1"/>
        </dgm:presLayoutVars>
      </dgm:prSet>
      <dgm:spPr/>
    </dgm:pt>
    <dgm:pt modelId="{9DE62AFD-889C-4B63-842A-DAC2FB236DEC}" type="pres">
      <dgm:prSet presAssocID="{23CAD3E9-076E-4425-9583-999026FF5351}" presName="gear1srcNode" presStyleLbl="node1" presStyleIdx="0" presStyleCnt="3"/>
      <dgm:spPr/>
    </dgm:pt>
    <dgm:pt modelId="{11138FA2-1AC9-4942-AA94-2F13B65CD46A}" type="pres">
      <dgm:prSet presAssocID="{23CAD3E9-076E-4425-9583-999026FF5351}" presName="gear1dstNode" presStyleLbl="node1" presStyleIdx="0" presStyleCnt="3"/>
      <dgm:spPr/>
    </dgm:pt>
    <dgm:pt modelId="{D088E27E-D8BC-4B18-987D-3C974C0042DD}" type="pres">
      <dgm:prSet presAssocID="{D0984266-F1DD-417D-8633-BBE9DDF65AB9}" presName="gear2" presStyleLbl="node1" presStyleIdx="1" presStyleCnt="3">
        <dgm:presLayoutVars>
          <dgm:chMax val="1"/>
          <dgm:bulletEnabled val="1"/>
        </dgm:presLayoutVars>
      </dgm:prSet>
      <dgm:spPr/>
    </dgm:pt>
    <dgm:pt modelId="{5686F12D-0EB2-4906-A9DD-D97C5E3FD7F7}" type="pres">
      <dgm:prSet presAssocID="{D0984266-F1DD-417D-8633-BBE9DDF65AB9}" presName="gear2srcNode" presStyleLbl="node1" presStyleIdx="1" presStyleCnt="3"/>
      <dgm:spPr/>
    </dgm:pt>
    <dgm:pt modelId="{18BE72B9-5BE2-4598-8F7D-92EFE93AD9BF}" type="pres">
      <dgm:prSet presAssocID="{D0984266-F1DD-417D-8633-BBE9DDF65AB9}" presName="gear2dstNode" presStyleLbl="node1" presStyleIdx="1" presStyleCnt="3"/>
      <dgm:spPr/>
    </dgm:pt>
    <dgm:pt modelId="{E53431A1-F147-44BB-BA70-6661FBC43151}" type="pres">
      <dgm:prSet presAssocID="{8845EBA4-DDDE-4A90-A1E6-771534AC3461}" presName="gear3" presStyleLbl="node1" presStyleIdx="2" presStyleCnt="3"/>
      <dgm:spPr/>
    </dgm:pt>
    <dgm:pt modelId="{F0892659-0259-4882-94C7-4F53746C9F78}" type="pres">
      <dgm:prSet presAssocID="{8845EBA4-DDDE-4A90-A1E6-771534AC3461}" presName="gear3tx" presStyleLbl="node1" presStyleIdx="2" presStyleCnt="3">
        <dgm:presLayoutVars>
          <dgm:chMax val="1"/>
          <dgm:bulletEnabled val="1"/>
        </dgm:presLayoutVars>
      </dgm:prSet>
      <dgm:spPr/>
    </dgm:pt>
    <dgm:pt modelId="{38A33901-D2BD-4AFA-861F-4733D78A223A}" type="pres">
      <dgm:prSet presAssocID="{8845EBA4-DDDE-4A90-A1E6-771534AC3461}" presName="gear3srcNode" presStyleLbl="node1" presStyleIdx="2" presStyleCnt="3"/>
      <dgm:spPr/>
    </dgm:pt>
    <dgm:pt modelId="{D08A9DA2-57E9-4801-BCED-5EEEC294E48E}" type="pres">
      <dgm:prSet presAssocID="{8845EBA4-DDDE-4A90-A1E6-771534AC3461}" presName="gear3dstNode" presStyleLbl="node1" presStyleIdx="2" presStyleCnt="3"/>
      <dgm:spPr/>
    </dgm:pt>
    <dgm:pt modelId="{D14DA858-9220-432D-B829-D0A814567660}" type="pres">
      <dgm:prSet presAssocID="{A718868D-9525-47CB-8D95-29A97B308FE0}" presName="connector1" presStyleLbl="sibTrans2D1" presStyleIdx="0" presStyleCnt="3"/>
      <dgm:spPr/>
    </dgm:pt>
    <dgm:pt modelId="{F2F3EAFD-C700-415E-B6D4-BF4C1B39AECC}" type="pres">
      <dgm:prSet presAssocID="{0A94D07F-2742-4978-BA4E-AFFDADB448A5}" presName="connector2" presStyleLbl="sibTrans2D1" presStyleIdx="1" presStyleCnt="3"/>
      <dgm:spPr/>
    </dgm:pt>
    <dgm:pt modelId="{190CC0CA-74B7-4F9B-87B7-C0C7B152EC89}" type="pres">
      <dgm:prSet presAssocID="{2632E5DB-4406-4081-A6F6-A90B0A750BCC}" presName="connector3" presStyleLbl="sibTrans2D1" presStyleIdx="2" presStyleCnt="3"/>
      <dgm:spPr/>
    </dgm:pt>
  </dgm:ptLst>
  <dgm:cxnLst>
    <dgm:cxn modelId="{972F5200-25F1-4FDF-ACE0-B3157BFADEB3}" srcId="{D5E6B042-C4B1-49AB-B707-2D8D1CC8098A}" destId="{8845EBA4-DDDE-4A90-A1E6-771534AC3461}" srcOrd="2" destOrd="0" parTransId="{766D797A-16DA-44B6-BE7B-FB6E4E1BA57C}" sibTransId="{2632E5DB-4406-4081-A6F6-A90B0A750BCC}"/>
    <dgm:cxn modelId="{95851C1A-312F-49FD-B380-A0AF05DA539E}" type="presOf" srcId="{A718868D-9525-47CB-8D95-29A97B308FE0}" destId="{D14DA858-9220-432D-B829-D0A814567660}" srcOrd="0" destOrd="0" presId="urn:microsoft.com/office/officeart/2005/8/layout/gear1"/>
    <dgm:cxn modelId="{30FE9D22-F58E-4488-8CE3-C38836CF6FA0}" type="presOf" srcId="{8845EBA4-DDDE-4A90-A1E6-771534AC3461}" destId="{F0892659-0259-4882-94C7-4F53746C9F78}" srcOrd="1" destOrd="0" presId="urn:microsoft.com/office/officeart/2005/8/layout/gear1"/>
    <dgm:cxn modelId="{20250B27-6A2A-4FF1-BB1B-8586F9484FBB}" type="presOf" srcId="{D0984266-F1DD-417D-8633-BBE9DDF65AB9}" destId="{5686F12D-0EB2-4906-A9DD-D97C5E3FD7F7}" srcOrd="1" destOrd="0" presId="urn:microsoft.com/office/officeart/2005/8/layout/gear1"/>
    <dgm:cxn modelId="{55B8E237-72E4-4095-BD5C-90A89745A7AE}" type="presOf" srcId="{23CAD3E9-076E-4425-9583-999026FF5351}" destId="{11138FA2-1AC9-4942-AA94-2F13B65CD46A}" srcOrd="2" destOrd="0" presId="urn:microsoft.com/office/officeart/2005/8/layout/gear1"/>
    <dgm:cxn modelId="{2657253B-5E80-4889-A01A-96AA2004EAA2}" type="presOf" srcId="{0A94D07F-2742-4978-BA4E-AFFDADB448A5}" destId="{F2F3EAFD-C700-415E-B6D4-BF4C1B39AECC}" srcOrd="0" destOrd="0" presId="urn:microsoft.com/office/officeart/2005/8/layout/gear1"/>
    <dgm:cxn modelId="{C3F5ED3D-0D23-4712-BC29-F913C37C9676}" type="presOf" srcId="{23CAD3E9-076E-4425-9583-999026FF5351}" destId="{9DE62AFD-889C-4B63-842A-DAC2FB236DEC}" srcOrd="1" destOrd="0" presId="urn:microsoft.com/office/officeart/2005/8/layout/gear1"/>
    <dgm:cxn modelId="{0CA44652-D151-4090-90EC-19AE17E474AF}" type="presOf" srcId="{8845EBA4-DDDE-4A90-A1E6-771534AC3461}" destId="{D08A9DA2-57E9-4801-BCED-5EEEC294E48E}" srcOrd="3" destOrd="0" presId="urn:microsoft.com/office/officeart/2005/8/layout/gear1"/>
    <dgm:cxn modelId="{D5B12573-1197-4B6E-9604-483FF69580F9}" type="presOf" srcId="{2632E5DB-4406-4081-A6F6-A90B0A750BCC}" destId="{190CC0CA-74B7-4F9B-87B7-C0C7B152EC89}" srcOrd="0" destOrd="0" presId="urn:microsoft.com/office/officeart/2005/8/layout/gear1"/>
    <dgm:cxn modelId="{E5B2FD59-45F3-454D-8C4B-79C3B5E99C90}" srcId="{D5E6B042-C4B1-49AB-B707-2D8D1CC8098A}" destId="{23CAD3E9-076E-4425-9583-999026FF5351}" srcOrd="0" destOrd="0" parTransId="{837E174D-2C7C-4D1C-A1F6-309370156101}" sibTransId="{A718868D-9525-47CB-8D95-29A97B308FE0}"/>
    <dgm:cxn modelId="{474AC17C-69AA-4939-BA0C-4EC146D74CE3}" type="presOf" srcId="{8845EBA4-DDDE-4A90-A1E6-771534AC3461}" destId="{38A33901-D2BD-4AFA-861F-4733D78A223A}" srcOrd="2" destOrd="0" presId="urn:microsoft.com/office/officeart/2005/8/layout/gear1"/>
    <dgm:cxn modelId="{71434F9F-519E-4F1A-A228-63D24A1D785B}" type="presOf" srcId="{8845EBA4-DDDE-4A90-A1E6-771534AC3461}" destId="{E53431A1-F147-44BB-BA70-6661FBC43151}" srcOrd="0" destOrd="0" presId="urn:microsoft.com/office/officeart/2005/8/layout/gear1"/>
    <dgm:cxn modelId="{599CAFC8-D18F-42BF-9523-6A6C3ECF67CB}" type="presOf" srcId="{D5E6B042-C4B1-49AB-B707-2D8D1CC8098A}" destId="{B4D63BA1-8A63-4E49-9C66-93741EB962FF}" srcOrd="0" destOrd="0" presId="urn:microsoft.com/office/officeart/2005/8/layout/gear1"/>
    <dgm:cxn modelId="{B3E926CF-39E3-46F0-87F9-0FA7E3030889}" srcId="{D5E6B042-C4B1-49AB-B707-2D8D1CC8098A}" destId="{D0984266-F1DD-417D-8633-BBE9DDF65AB9}" srcOrd="1" destOrd="0" parTransId="{AB7BC4DF-ADF2-4E1A-B5D3-AB6A148591CF}" sibTransId="{0A94D07F-2742-4978-BA4E-AFFDADB448A5}"/>
    <dgm:cxn modelId="{924D6BD0-9CEE-4BE6-AA8C-A61B670306DA}" type="presOf" srcId="{23CAD3E9-076E-4425-9583-999026FF5351}" destId="{75D7BACF-DD4F-435D-AB30-79F5245A1951}" srcOrd="0" destOrd="0" presId="urn:microsoft.com/office/officeart/2005/8/layout/gear1"/>
    <dgm:cxn modelId="{B49D33D6-C12D-4ECC-8D5D-84BEB812069F}" type="presOf" srcId="{D0984266-F1DD-417D-8633-BBE9DDF65AB9}" destId="{D088E27E-D8BC-4B18-987D-3C974C0042DD}" srcOrd="0" destOrd="0" presId="urn:microsoft.com/office/officeart/2005/8/layout/gear1"/>
    <dgm:cxn modelId="{647D6BF0-2BBF-4640-8CA0-E87BC740CDD4}" type="presOf" srcId="{D0984266-F1DD-417D-8633-BBE9DDF65AB9}" destId="{18BE72B9-5BE2-4598-8F7D-92EFE93AD9BF}" srcOrd="2" destOrd="0" presId="urn:microsoft.com/office/officeart/2005/8/layout/gear1"/>
    <dgm:cxn modelId="{67F11F5D-5E73-4370-8CD7-953C21A6AF91}" type="presParOf" srcId="{B4D63BA1-8A63-4E49-9C66-93741EB962FF}" destId="{75D7BACF-DD4F-435D-AB30-79F5245A1951}" srcOrd="0" destOrd="0" presId="urn:microsoft.com/office/officeart/2005/8/layout/gear1"/>
    <dgm:cxn modelId="{6B483FB7-8665-430F-BC09-25A9BF2E835C}" type="presParOf" srcId="{B4D63BA1-8A63-4E49-9C66-93741EB962FF}" destId="{9DE62AFD-889C-4B63-842A-DAC2FB236DEC}" srcOrd="1" destOrd="0" presId="urn:microsoft.com/office/officeart/2005/8/layout/gear1"/>
    <dgm:cxn modelId="{F254C2E2-B259-4847-84A0-0E78C12E8147}" type="presParOf" srcId="{B4D63BA1-8A63-4E49-9C66-93741EB962FF}" destId="{11138FA2-1AC9-4942-AA94-2F13B65CD46A}" srcOrd="2" destOrd="0" presId="urn:microsoft.com/office/officeart/2005/8/layout/gear1"/>
    <dgm:cxn modelId="{5A9765FA-08EB-4D23-B1C8-DCF320ECE098}" type="presParOf" srcId="{B4D63BA1-8A63-4E49-9C66-93741EB962FF}" destId="{D088E27E-D8BC-4B18-987D-3C974C0042DD}" srcOrd="3" destOrd="0" presId="urn:microsoft.com/office/officeart/2005/8/layout/gear1"/>
    <dgm:cxn modelId="{F16DD83C-BADA-4695-ABC8-774B84691565}" type="presParOf" srcId="{B4D63BA1-8A63-4E49-9C66-93741EB962FF}" destId="{5686F12D-0EB2-4906-A9DD-D97C5E3FD7F7}" srcOrd="4" destOrd="0" presId="urn:microsoft.com/office/officeart/2005/8/layout/gear1"/>
    <dgm:cxn modelId="{843DBBCF-00F0-4C10-8457-BB6B16472FF3}" type="presParOf" srcId="{B4D63BA1-8A63-4E49-9C66-93741EB962FF}" destId="{18BE72B9-5BE2-4598-8F7D-92EFE93AD9BF}" srcOrd="5" destOrd="0" presId="urn:microsoft.com/office/officeart/2005/8/layout/gear1"/>
    <dgm:cxn modelId="{335F2B7D-5957-448D-AD59-FD31378BB684}" type="presParOf" srcId="{B4D63BA1-8A63-4E49-9C66-93741EB962FF}" destId="{E53431A1-F147-44BB-BA70-6661FBC43151}" srcOrd="6" destOrd="0" presId="urn:microsoft.com/office/officeart/2005/8/layout/gear1"/>
    <dgm:cxn modelId="{8CCC33E3-7F6D-4DC2-9492-AAA37A79E36E}" type="presParOf" srcId="{B4D63BA1-8A63-4E49-9C66-93741EB962FF}" destId="{F0892659-0259-4882-94C7-4F53746C9F78}" srcOrd="7" destOrd="0" presId="urn:microsoft.com/office/officeart/2005/8/layout/gear1"/>
    <dgm:cxn modelId="{F897FFEB-F28A-4AF6-BDDB-204838D947DE}" type="presParOf" srcId="{B4D63BA1-8A63-4E49-9C66-93741EB962FF}" destId="{38A33901-D2BD-4AFA-861F-4733D78A223A}" srcOrd="8" destOrd="0" presId="urn:microsoft.com/office/officeart/2005/8/layout/gear1"/>
    <dgm:cxn modelId="{9D50EF30-9122-4C36-9A09-96C94C2344BC}" type="presParOf" srcId="{B4D63BA1-8A63-4E49-9C66-93741EB962FF}" destId="{D08A9DA2-57E9-4801-BCED-5EEEC294E48E}" srcOrd="9" destOrd="0" presId="urn:microsoft.com/office/officeart/2005/8/layout/gear1"/>
    <dgm:cxn modelId="{6429E580-1418-4674-86D9-16FD0A97F874}" type="presParOf" srcId="{B4D63BA1-8A63-4E49-9C66-93741EB962FF}" destId="{D14DA858-9220-432D-B829-D0A814567660}" srcOrd="10" destOrd="0" presId="urn:microsoft.com/office/officeart/2005/8/layout/gear1"/>
    <dgm:cxn modelId="{F08F06DC-8D1A-4D29-8241-1931CED620F5}" type="presParOf" srcId="{B4D63BA1-8A63-4E49-9C66-93741EB962FF}" destId="{F2F3EAFD-C700-415E-B6D4-BF4C1B39AECC}" srcOrd="11" destOrd="0" presId="urn:microsoft.com/office/officeart/2005/8/layout/gear1"/>
    <dgm:cxn modelId="{A7450121-9AD5-49FE-8C2D-88FAED7C6F6E}" type="presParOf" srcId="{B4D63BA1-8A63-4E49-9C66-93741EB962FF}" destId="{190CC0CA-74B7-4F9B-87B7-C0C7B152EC8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B095752-EE0D-4BC1-9342-B982AC549F7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76AAC3A-529E-4BA5-A9C2-E9721A2F13B7}">
      <dgm:prSet/>
      <dgm:spPr/>
      <dgm:t>
        <a:bodyPr/>
        <a:lstStyle/>
        <a:p>
          <a:r>
            <a:rPr lang="en-US"/>
            <a:t>When a participant’s MassHealth coverage changes </a:t>
          </a:r>
          <a:r>
            <a:rPr lang="en-US" b="1"/>
            <a:t>due to a decision made by MassHealth</a:t>
          </a:r>
          <a:r>
            <a:rPr lang="en-US"/>
            <a:t>, MassHealth provides participant the opportunity to appeal that decision. The appeal process shall be completed prior to submitting the Notice of Non-Participation to the MassHealth Member Enrollment Center (MEC</a:t>
          </a:r>
          <a:r>
            <a:rPr lang="en-US">
              <a:latin typeface="Corbel" panose="020B0503020204020204"/>
            </a:rPr>
            <a:t>)</a:t>
          </a:r>
          <a:endParaRPr lang="en-US"/>
        </a:p>
      </dgm:t>
    </dgm:pt>
    <dgm:pt modelId="{74CF814A-B1A5-4EBA-AB9C-F7F685644CE9}" type="parTrans" cxnId="{9D356F71-AE22-4ACA-BBC0-EC1CC72B9133}">
      <dgm:prSet/>
      <dgm:spPr/>
      <dgm:t>
        <a:bodyPr/>
        <a:lstStyle/>
        <a:p>
          <a:endParaRPr lang="en-US"/>
        </a:p>
      </dgm:t>
    </dgm:pt>
    <dgm:pt modelId="{9B507AAD-4869-4A7F-BF9B-80E7E62FD2EC}" type="sibTrans" cxnId="{9D356F71-AE22-4ACA-BBC0-EC1CC72B9133}">
      <dgm:prSet/>
      <dgm:spPr/>
      <dgm:t>
        <a:bodyPr/>
        <a:lstStyle/>
        <a:p>
          <a:endParaRPr lang="en-US"/>
        </a:p>
      </dgm:t>
    </dgm:pt>
    <dgm:pt modelId="{3748E6C4-943B-480B-B1AE-6ECA9FA13FA3}">
      <dgm:prSet/>
      <dgm:spPr/>
      <dgm:t>
        <a:bodyPr/>
        <a:lstStyle/>
        <a:p>
          <a:r>
            <a:rPr lang="en-US" b="1"/>
            <a:t>Home Care Waiver Participants:</a:t>
          </a:r>
          <a:endParaRPr lang="en-US"/>
        </a:p>
      </dgm:t>
    </dgm:pt>
    <dgm:pt modelId="{4674E815-222E-4D86-8382-E4E582736500}" type="parTrans" cxnId="{91B94CBD-3F92-4982-9E00-E9386E20C2A5}">
      <dgm:prSet/>
      <dgm:spPr/>
      <dgm:t>
        <a:bodyPr/>
        <a:lstStyle/>
        <a:p>
          <a:endParaRPr lang="en-US"/>
        </a:p>
      </dgm:t>
    </dgm:pt>
    <dgm:pt modelId="{0AC1CF70-5B28-46E1-9F82-A5806FD4CBDD}" type="sibTrans" cxnId="{91B94CBD-3F92-4982-9E00-E9386E20C2A5}">
      <dgm:prSet/>
      <dgm:spPr/>
      <dgm:t>
        <a:bodyPr/>
        <a:lstStyle/>
        <a:p>
          <a:endParaRPr lang="en-US"/>
        </a:p>
      </dgm:t>
    </dgm:pt>
    <dgm:pt modelId="{63BA8B35-AE02-4F27-B9F0-B036CF1C12BE}">
      <dgm:prSet/>
      <dgm:spPr/>
      <dgm:t>
        <a:bodyPr/>
        <a:lstStyle/>
        <a:p>
          <a:r>
            <a:rPr lang="en-US">
              <a:solidFill>
                <a:schemeClr val="accent3"/>
              </a:solidFill>
            </a:rPr>
            <a:t>When terminating or reducing waiver services, the ASAP shall issue a Voluntary Assent Form (VAF) and ask the participant to sign and return it to the ASAP</a:t>
          </a:r>
        </a:p>
      </dgm:t>
    </dgm:pt>
    <dgm:pt modelId="{1FC09014-7C5E-4DBF-885A-1CFBFB89569D}" type="parTrans" cxnId="{1F2915FA-094F-4638-86CB-B3DB2BABF1AE}">
      <dgm:prSet/>
      <dgm:spPr/>
      <dgm:t>
        <a:bodyPr/>
        <a:lstStyle/>
        <a:p>
          <a:endParaRPr lang="en-US"/>
        </a:p>
      </dgm:t>
    </dgm:pt>
    <dgm:pt modelId="{A6C5CFE4-3637-4B59-BE17-23F60CF674C6}" type="sibTrans" cxnId="{1F2915FA-094F-4638-86CB-B3DB2BABF1AE}">
      <dgm:prSet/>
      <dgm:spPr/>
      <dgm:t>
        <a:bodyPr/>
        <a:lstStyle/>
        <a:p>
          <a:endParaRPr lang="en-US"/>
        </a:p>
      </dgm:t>
    </dgm:pt>
    <dgm:pt modelId="{AA349F6A-2968-4DDD-ABD4-C4BC82DF4838}">
      <dgm:prSet/>
      <dgm:spPr/>
      <dgm:t>
        <a:bodyPr/>
        <a:lstStyle/>
        <a:p>
          <a:r>
            <a:rPr lang="en-US">
              <a:solidFill>
                <a:schemeClr val="accent3"/>
              </a:solidFill>
            </a:rPr>
            <a:t>If a signed VAF is not received from the participant, a Notice of Action (NOA) is required according to 651 CMR 3.07. In accordance with 651 MR 3.07 (4)(b) a waiver participant has </a:t>
          </a:r>
          <a:r>
            <a:rPr lang="en-US" b="1">
              <a:solidFill>
                <a:schemeClr val="accent3"/>
              </a:solidFill>
            </a:rPr>
            <a:t>30 days </a:t>
          </a:r>
          <a:r>
            <a:rPr lang="en-US">
              <a:solidFill>
                <a:schemeClr val="accent3"/>
              </a:solidFill>
            </a:rPr>
            <a:t>after a Notice of Action is sent to appeal the reduction or termination of waiver services by requesting an ASAP review. If the waiver participant files a timely request for review, the ASAP shall, in accordance with 651 CMR 7.08 (2), either continue the suspension or continue the provision of FEW services during the Review and Appeal period, as appropriate</a:t>
          </a:r>
        </a:p>
      </dgm:t>
    </dgm:pt>
    <dgm:pt modelId="{DFE2EBD0-8804-4B2C-A756-030491DCADA7}" type="parTrans" cxnId="{A176AE18-B4F2-42BA-8128-45798B6954AC}">
      <dgm:prSet/>
      <dgm:spPr/>
      <dgm:t>
        <a:bodyPr/>
        <a:lstStyle/>
        <a:p>
          <a:endParaRPr lang="en-US"/>
        </a:p>
      </dgm:t>
    </dgm:pt>
    <dgm:pt modelId="{FDAB505A-29A0-47F1-9DA2-43B80AB51084}" type="sibTrans" cxnId="{A176AE18-B4F2-42BA-8128-45798B6954AC}">
      <dgm:prSet/>
      <dgm:spPr/>
      <dgm:t>
        <a:bodyPr/>
        <a:lstStyle/>
        <a:p>
          <a:endParaRPr lang="en-US"/>
        </a:p>
      </dgm:t>
    </dgm:pt>
    <dgm:pt modelId="{31315F9F-D8DA-4CF7-91E8-2AE150A6D086}">
      <dgm:prSet/>
      <dgm:spPr/>
      <dgm:t>
        <a:bodyPr/>
        <a:lstStyle/>
        <a:p>
          <a:r>
            <a:rPr lang="en-US">
              <a:solidFill>
                <a:schemeClr val="accent3"/>
              </a:solidFill>
            </a:rPr>
            <a:t>If participant is ineligible for MassHealth Standard, a VAF or NOA is not required. As with other MassHealth service types, waiver services may not be provided to persons ineligible for MassHealth. The participant has an opportunity to appeal MassHealth’s decision regarding their financial eligibility for MassHealth. The participant does not have a right to appeal the termination of waiver services due to a decision regarding their eligibility for MassHealth</a:t>
          </a:r>
        </a:p>
      </dgm:t>
    </dgm:pt>
    <dgm:pt modelId="{FE8E1C30-163B-430E-B92E-4382C5DDDDDA}" type="parTrans" cxnId="{C42131DA-796E-4735-8E6E-185694C06A01}">
      <dgm:prSet/>
      <dgm:spPr/>
      <dgm:t>
        <a:bodyPr/>
        <a:lstStyle/>
        <a:p>
          <a:endParaRPr lang="en-US"/>
        </a:p>
      </dgm:t>
    </dgm:pt>
    <dgm:pt modelId="{FF8AB285-72EE-4D03-814A-7B9FB1D86A26}" type="sibTrans" cxnId="{C42131DA-796E-4735-8E6E-185694C06A01}">
      <dgm:prSet/>
      <dgm:spPr/>
      <dgm:t>
        <a:bodyPr/>
        <a:lstStyle/>
        <a:p>
          <a:endParaRPr lang="en-US"/>
        </a:p>
      </dgm:t>
    </dgm:pt>
    <dgm:pt modelId="{AD96ECF4-6F52-486D-9F3B-978BBC045956}" type="pres">
      <dgm:prSet presAssocID="{5B095752-EE0D-4BC1-9342-B982AC549F7F}" presName="linear" presStyleCnt="0">
        <dgm:presLayoutVars>
          <dgm:animLvl val="lvl"/>
          <dgm:resizeHandles val="exact"/>
        </dgm:presLayoutVars>
      </dgm:prSet>
      <dgm:spPr/>
    </dgm:pt>
    <dgm:pt modelId="{9D1C1FDF-34C8-45B4-AC36-F3CCC6A50A7F}" type="pres">
      <dgm:prSet presAssocID="{676AAC3A-529E-4BA5-A9C2-E9721A2F13B7}" presName="parentText" presStyleLbl="node1" presStyleIdx="0" presStyleCnt="2">
        <dgm:presLayoutVars>
          <dgm:chMax val="0"/>
          <dgm:bulletEnabled val="1"/>
        </dgm:presLayoutVars>
      </dgm:prSet>
      <dgm:spPr/>
    </dgm:pt>
    <dgm:pt modelId="{3149EB1D-20A5-434F-9F89-E7B1815EDEE1}" type="pres">
      <dgm:prSet presAssocID="{9B507AAD-4869-4A7F-BF9B-80E7E62FD2EC}" presName="spacer" presStyleCnt="0"/>
      <dgm:spPr/>
    </dgm:pt>
    <dgm:pt modelId="{6B544D56-A741-420F-A507-460EF7C27EBC}" type="pres">
      <dgm:prSet presAssocID="{3748E6C4-943B-480B-B1AE-6ECA9FA13FA3}" presName="parentText" presStyleLbl="node1" presStyleIdx="1" presStyleCnt="2" custLinFactNeighborY="-1669">
        <dgm:presLayoutVars>
          <dgm:chMax val="0"/>
          <dgm:bulletEnabled val="1"/>
        </dgm:presLayoutVars>
      </dgm:prSet>
      <dgm:spPr/>
    </dgm:pt>
    <dgm:pt modelId="{42183452-F869-452D-BAFE-AEF835096FB4}" type="pres">
      <dgm:prSet presAssocID="{3748E6C4-943B-480B-B1AE-6ECA9FA13FA3}" presName="childText" presStyleLbl="revTx" presStyleIdx="0" presStyleCnt="1">
        <dgm:presLayoutVars>
          <dgm:bulletEnabled val="1"/>
        </dgm:presLayoutVars>
      </dgm:prSet>
      <dgm:spPr/>
    </dgm:pt>
  </dgm:ptLst>
  <dgm:cxnLst>
    <dgm:cxn modelId="{A176AE18-B4F2-42BA-8128-45798B6954AC}" srcId="{3748E6C4-943B-480B-B1AE-6ECA9FA13FA3}" destId="{AA349F6A-2968-4DDD-ABD4-C4BC82DF4838}" srcOrd="1" destOrd="0" parTransId="{DFE2EBD0-8804-4B2C-A756-030491DCADA7}" sibTransId="{FDAB505A-29A0-47F1-9DA2-43B80AB51084}"/>
    <dgm:cxn modelId="{7FA5F935-6C65-4BA5-8C7B-3FCBB4E0AF75}" type="presOf" srcId="{5B095752-EE0D-4BC1-9342-B982AC549F7F}" destId="{AD96ECF4-6F52-486D-9F3B-978BBC045956}" srcOrd="0" destOrd="0" presId="urn:microsoft.com/office/officeart/2005/8/layout/vList2"/>
    <dgm:cxn modelId="{E6D66D3F-6F06-4969-891A-01A392C35B94}" type="presOf" srcId="{676AAC3A-529E-4BA5-A9C2-E9721A2F13B7}" destId="{9D1C1FDF-34C8-45B4-AC36-F3CCC6A50A7F}" srcOrd="0" destOrd="0" presId="urn:microsoft.com/office/officeart/2005/8/layout/vList2"/>
    <dgm:cxn modelId="{08624C4C-225A-43C4-856B-C8D9A2B4BE18}" type="presOf" srcId="{AA349F6A-2968-4DDD-ABD4-C4BC82DF4838}" destId="{42183452-F869-452D-BAFE-AEF835096FB4}" srcOrd="0" destOrd="1" presId="urn:microsoft.com/office/officeart/2005/8/layout/vList2"/>
    <dgm:cxn modelId="{9D356F71-AE22-4ACA-BBC0-EC1CC72B9133}" srcId="{5B095752-EE0D-4BC1-9342-B982AC549F7F}" destId="{676AAC3A-529E-4BA5-A9C2-E9721A2F13B7}" srcOrd="0" destOrd="0" parTransId="{74CF814A-B1A5-4EBA-AB9C-F7F685644CE9}" sibTransId="{9B507AAD-4869-4A7F-BF9B-80E7E62FD2EC}"/>
    <dgm:cxn modelId="{2D09A492-A4B6-4423-B300-FA397F974A69}" type="presOf" srcId="{3748E6C4-943B-480B-B1AE-6ECA9FA13FA3}" destId="{6B544D56-A741-420F-A507-460EF7C27EBC}" srcOrd="0" destOrd="0" presId="urn:microsoft.com/office/officeart/2005/8/layout/vList2"/>
    <dgm:cxn modelId="{91B94CBD-3F92-4982-9E00-E9386E20C2A5}" srcId="{5B095752-EE0D-4BC1-9342-B982AC549F7F}" destId="{3748E6C4-943B-480B-B1AE-6ECA9FA13FA3}" srcOrd="1" destOrd="0" parTransId="{4674E815-222E-4D86-8382-E4E582736500}" sibTransId="{0AC1CF70-5B28-46E1-9F82-A5806FD4CBDD}"/>
    <dgm:cxn modelId="{823323D6-5B6B-418A-B9AA-5F12308EC64A}" type="presOf" srcId="{63BA8B35-AE02-4F27-B9F0-B036CF1C12BE}" destId="{42183452-F869-452D-BAFE-AEF835096FB4}" srcOrd="0" destOrd="0" presId="urn:microsoft.com/office/officeart/2005/8/layout/vList2"/>
    <dgm:cxn modelId="{C42131DA-796E-4735-8E6E-185694C06A01}" srcId="{3748E6C4-943B-480B-B1AE-6ECA9FA13FA3}" destId="{31315F9F-D8DA-4CF7-91E8-2AE150A6D086}" srcOrd="2" destOrd="0" parTransId="{FE8E1C30-163B-430E-B92E-4382C5DDDDDA}" sibTransId="{FF8AB285-72EE-4D03-814A-7B9FB1D86A26}"/>
    <dgm:cxn modelId="{1F2915FA-094F-4638-86CB-B3DB2BABF1AE}" srcId="{3748E6C4-943B-480B-B1AE-6ECA9FA13FA3}" destId="{63BA8B35-AE02-4F27-B9F0-B036CF1C12BE}" srcOrd="0" destOrd="0" parTransId="{1FC09014-7C5E-4DBF-885A-1CFBFB89569D}" sibTransId="{A6C5CFE4-3637-4B59-BE17-23F60CF674C6}"/>
    <dgm:cxn modelId="{6D5CE5FC-EB9A-4798-A346-7F3545A67014}" type="presOf" srcId="{31315F9F-D8DA-4CF7-91E8-2AE150A6D086}" destId="{42183452-F869-452D-BAFE-AEF835096FB4}" srcOrd="0" destOrd="2" presId="urn:microsoft.com/office/officeart/2005/8/layout/vList2"/>
    <dgm:cxn modelId="{504BA146-714D-44E9-844B-BAE742BCF298}" type="presParOf" srcId="{AD96ECF4-6F52-486D-9F3B-978BBC045956}" destId="{9D1C1FDF-34C8-45B4-AC36-F3CCC6A50A7F}" srcOrd="0" destOrd="0" presId="urn:microsoft.com/office/officeart/2005/8/layout/vList2"/>
    <dgm:cxn modelId="{0C540D67-E132-4965-9705-506C69B979CA}" type="presParOf" srcId="{AD96ECF4-6F52-486D-9F3B-978BBC045956}" destId="{3149EB1D-20A5-434F-9F89-E7B1815EDEE1}" srcOrd="1" destOrd="0" presId="urn:microsoft.com/office/officeart/2005/8/layout/vList2"/>
    <dgm:cxn modelId="{535E9B69-2F6C-4DEB-AC5A-6632C811266E}" type="presParOf" srcId="{AD96ECF4-6F52-486D-9F3B-978BBC045956}" destId="{6B544D56-A741-420F-A507-460EF7C27EBC}" srcOrd="2" destOrd="0" presId="urn:microsoft.com/office/officeart/2005/8/layout/vList2"/>
    <dgm:cxn modelId="{ECEB711B-93D8-4A6E-B64E-9F6B0498C3E2}" type="presParOf" srcId="{AD96ECF4-6F52-486D-9F3B-978BBC045956}" destId="{42183452-F869-452D-BAFE-AEF835096FB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0E13D42-59AE-4F8F-8253-9D2536FC0F87}"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7BC36920-675E-4B51-9436-2A3D9555E6B3}">
      <dgm:prSet/>
      <dgm:spPr/>
      <dgm:t>
        <a:bodyPr/>
        <a:lstStyle/>
        <a:p>
          <a:r>
            <a:rPr lang="en-US" b="0">
              <a:solidFill>
                <a:srgbClr val="002060"/>
              </a:solidFill>
            </a:rPr>
            <a:t>List of Appeals Rights</a:t>
          </a:r>
          <a:endParaRPr lang="en-US">
            <a:solidFill>
              <a:srgbClr val="002060"/>
            </a:solidFill>
          </a:endParaRPr>
        </a:p>
      </dgm:t>
    </dgm:pt>
    <dgm:pt modelId="{B2A9C810-6227-4498-AA21-99AC735170D7}" type="parTrans" cxnId="{302953CE-7A2C-425B-B3E9-46A6F55199A7}">
      <dgm:prSet/>
      <dgm:spPr/>
      <dgm:t>
        <a:bodyPr/>
        <a:lstStyle/>
        <a:p>
          <a:endParaRPr lang="en-US"/>
        </a:p>
      </dgm:t>
    </dgm:pt>
    <dgm:pt modelId="{F61D46DF-7CF5-44D3-BC46-51F60CE8472D}" type="sibTrans" cxnId="{302953CE-7A2C-425B-B3E9-46A6F55199A7}">
      <dgm:prSet/>
      <dgm:spPr/>
      <dgm:t>
        <a:bodyPr/>
        <a:lstStyle/>
        <a:p>
          <a:endParaRPr lang="en-US"/>
        </a:p>
      </dgm:t>
    </dgm:pt>
    <dgm:pt modelId="{97FBB5DC-A702-4937-86F7-F9D4C1675578}">
      <dgm:prSet/>
      <dgm:spPr/>
      <dgm:t>
        <a:bodyPr/>
        <a:lstStyle/>
        <a:p>
          <a:r>
            <a:rPr lang="en-US" b="0">
              <a:solidFill>
                <a:srgbClr val="002060"/>
              </a:solidFill>
            </a:rPr>
            <a:t> Request for ASAP Review</a:t>
          </a:r>
          <a:endParaRPr lang="en-US">
            <a:solidFill>
              <a:srgbClr val="002060"/>
            </a:solidFill>
          </a:endParaRPr>
        </a:p>
      </dgm:t>
    </dgm:pt>
    <dgm:pt modelId="{C117E6FF-772E-4906-AF13-A2A8A0641144}" type="parTrans" cxnId="{E3AF7083-1BFC-4998-B727-938FFDA1E4CA}">
      <dgm:prSet/>
      <dgm:spPr/>
      <dgm:t>
        <a:bodyPr/>
        <a:lstStyle/>
        <a:p>
          <a:endParaRPr lang="en-US"/>
        </a:p>
      </dgm:t>
    </dgm:pt>
    <dgm:pt modelId="{8383800B-5CE8-435D-87A9-22AC42A1FAFE}" type="sibTrans" cxnId="{E3AF7083-1BFC-4998-B727-938FFDA1E4CA}">
      <dgm:prSet/>
      <dgm:spPr/>
      <dgm:t>
        <a:bodyPr/>
        <a:lstStyle/>
        <a:p>
          <a:endParaRPr lang="en-US"/>
        </a:p>
      </dgm:t>
    </dgm:pt>
    <dgm:pt modelId="{347E5E2F-9EB2-4D2C-A7D4-FDEB9C89B85B}">
      <dgm:prSet/>
      <dgm:spPr/>
      <dgm:t>
        <a:bodyPr/>
        <a:lstStyle/>
        <a:p>
          <a:r>
            <a:rPr lang="en-US"/>
            <a:t>Explains the consumer/applicant rights for a review of the decision</a:t>
          </a:r>
        </a:p>
      </dgm:t>
    </dgm:pt>
    <dgm:pt modelId="{2DC06F9B-2F78-4E84-ABB3-1E9FDF7C9811}" type="parTrans" cxnId="{01CD1FF5-D32E-4E33-958D-5D8E3CEC792C}">
      <dgm:prSet/>
      <dgm:spPr/>
      <dgm:t>
        <a:bodyPr/>
        <a:lstStyle/>
        <a:p>
          <a:endParaRPr lang="en-US"/>
        </a:p>
      </dgm:t>
    </dgm:pt>
    <dgm:pt modelId="{5ED198E8-1F33-4BED-A2C6-36C9E4C60453}" type="sibTrans" cxnId="{01CD1FF5-D32E-4E33-958D-5D8E3CEC792C}">
      <dgm:prSet/>
      <dgm:spPr/>
      <dgm:t>
        <a:bodyPr/>
        <a:lstStyle/>
        <a:p>
          <a:endParaRPr lang="en-US"/>
        </a:p>
      </dgm:t>
    </dgm:pt>
    <dgm:pt modelId="{252C5FD5-5A96-4EAD-A59E-C812297AF75E}">
      <dgm:prSet/>
      <dgm:spPr/>
      <dgm:t>
        <a:bodyPr/>
        <a:lstStyle/>
        <a:p>
          <a:r>
            <a:rPr lang="en-US"/>
            <a:t>Explains how the consumer/applicant can appeal the decision</a:t>
          </a:r>
        </a:p>
      </dgm:t>
    </dgm:pt>
    <dgm:pt modelId="{43238C7E-06CA-4C75-AFBD-9627959C4F98}" type="parTrans" cxnId="{41739239-4861-4121-A32C-82EB058FEF71}">
      <dgm:prSet/>
      <dgm:spPr/>
      <dgm:t>
        <a:bodyPr/>
        <a:lstStyle/>
        <a:p>
          <a:endParaRPr lang="en-US"/>
        </a:p>
      </dgm:t>
    </dgm:pt>
    <dgm:pt modelId="{0E31C934-D0D5-49E3-B1B1-58D010E2E869}" type="sibTrans" cxnId="{41739239-4861-4121-A32C-82EB058FEF71}">
      <dgm:prSet/>
      <dgm:spPr/>
      <dgm:t>
        <a:bodyPr/>
        <a:lstStyle/>
        <a:p>
          <a:endParaRPr lang="en-US"/>
        </a:p>
      </dgm:t>
    </dgm:pt>
    <dgm:pt modelId="{CF91B167-7C61-4349-93EA-585C73857B47}">
      <dgm:prSet/>
      <dgm:spPr/>
      <dgm:t>
        <a:bodyPr/>
        <a:lstStyle/>
        <a:p>
          <a:r>
            <a:rPr lang="en-US"/>
            <a:t>Form to be completed by the consumer/applicant and sent back to the ASAP</a:t>
          </a:r>
        </a:p>
      </dgm:t>
    </dgm:pt>
    <dgm:pt modelId="{8D5CE0C1-8D2B-4D20-A0B4-CBDBC66C1B16}" type="parTrans" cxnId="{DFFC794F-16D1-4885-84A8-9736431FB71C}">
      <dgm:prSet/>
      <dgm:spPr/>
      <dgm:t>
        <a:bodyPr/>
        <a:lstStyle/>
        <a:p>
          <a:endParaRPr lang="en-US"/>
        </a:p>
      </dgm:t>
    </dgm:pt>
    <dgm:pt modelId="{2684A9AC-625B-4A44-9F21-A6B12637FEF1}" type="sibTrans" cxnId="{DFFC794F-16D1-4885-84A8-9736431FB71C}">
      <dgm:prSet/>
      <dgm:spPr/>
      <dgm:t>
        <a:bodyPr/>
        <a:lstStyle/>
        <a:p>
          <a:endParaRPr lang="en-US"/>
        </a:p>
      </dgm:t>
    </dgm:pt>
    <dgm:pt modelId="{D6DE1C23-7613-42E8-AED2-8D85716C616D}">
      <dgm:prSet/>
      <dgm:spPr/>
      <dgm:t>
        <a:bodyPr/>
        <a:lstStyle/>
        <a:p>
          <a:r>
            <a:rPr lang="en-US"/>
            <a:t> Outlines the reason for the review, location of review meeting, and who to contact to discuss the ASAP review</a:t>
          </a:r>
        </a:p>
      </dgm:t>
    </dgm:pt>
    <dgm:pt modelId="{16B5899E-04F7-4072-A510-BD9E0C58DEDC}" type="parTrans" cxnId="{F9516196-E6D9-4369-9E10-09F6347F49B9}">
      <dgm:prSet/>
      <dgm:spPr/>
      <dgm:t>
        <a:bodyPr/>
        <a:lstStyle/>
        <a:p>
          <a:endParaRPr lang="en-US"/>
        </a:p>
      </dgm:t>
    </dgm:pt>
    <dgm:pt modelId="{328B5970-F680-48D9-A108-3113A615D092}" type="sibTrans" cxnId="{F9516196-E6D9-4369-9E10-09F6347F49B9}">
      <dgm:prSet/>
      <dgm:spPr/>
      <dgm:t>
        <a:bodyPr/>
        <a:lstStyle/>
        <a:p>
          <a:endParaRPr lang="en-US"/>
        </a:p>
      </dgm:t>
    </dgm:pt>
    <dgm:pt modelId="{4CEF2446-BC12-4BF5-A85E-5893D5492C24}" type="pres">
      <dgm:prSet presAssocID="{40E13D42-59AE-4F8F-8253-9D2536FC0F87}" presName="Name0" presStyleCnt="0">
        <dgm:presLayoutVars>
          <dgm:dir/>
          <dgm:animLvl val="lvl"/>
          <dgm:resizeHandles/>
        </dgm:presLayoutVars>
      </dgm:prSet>
      <dgm:spPr/>
    </dgm:pt>
    <dgm:pt modelId="{A111DF22-E927-4441-BB78-1A781A769709}" type="pres">
      <dgm:prSet presAssocID="{7BC36920-675E-4B51-9436-2A3D9555E6B3}" presName="linNode" presStyleCnt="0"/>
      <dgm:spPr/>
    </dgm:pt>
    <dgm:pt modelId="{020C0852-D4F9-4328-B68C-12EA9E626873}" type="pres">
      <dgm:prSet presAssocID="{7BC36920-675E-4B51-9436-2A3D9555E6B3}" presName="parentShp" presStyleLbl="node1" presStyleIdx="0" presStyleCnt="2">
        <dgm:presLayoutVars>
          <dgm:bulletEnabled val="1"/>
        </dgm:presLayoutVars>
      </dgm:prSet>
      <dgm:spPr/>
    </dgm:pt>
    <dgm:pt modelId="{562EF031-5C37-4299-BB85-95BDC207240E}" type="pres">
      <dgm:prSet presAssocID="{7BC36920-675E-4B51-9436-2A3D9555E6B3}" presName="childShp" presStyleLbl="bgAccFollowNode1" presStyleIdx="0" presStyleCnt="2">
        <dgm:presLayoutVars>
          <dgm:bulletEnabled val="1"/>
        </dgm:presLayoutVars>
      </dgm:prSet>
      <dgm:spPr/>
    </dgm:pt>
    <dgm:pt modelId="{52E7DFBD-73E1-4636-9CD2-05A757F2D33A}" type="pres">
      <dgm:prSet presAssocID="{F61D46DF-7CF5-44D3-BC46-51F60CE8472D}" presName="spacing" presStyleCnt="0"/>
      <dgm:spPr/>
    </dgm:pt>
    <dgm:pt modelId="{BFD41166-F5EF-4584-A886-C36B08156731}" type="pres">
      <dgm:prSet presAssocID="{97FBB5DC-A702-4937-86F7-F9D4C1675578}" presName="linNode" presStyleCnt="0"/>
      <dgm:spPr/>
    </dgm:pt>
    <dgm:pt modelId="{C04CB759-67F1-4B73-94D3-BFBBF2307A63}" type="pres">
      <dgm:prSet presAssocID="{97FBB5DC-A702-4937-86F7-F9D4C1675578}" presName="parentShp" presStyleLbl="node1" presStyleIdx="1" presStyleCnt="2">
        <dgm:presLayoutVars>
          <dgm:bulletEnabled val="1"/>
        </dgm:presLayoutVars>
      </dgm:prSet>
      <dgm:spPr/>
    </dgm:pt>
    <dgm:pt modelId="{C40354D9-EA2B-432C-8DA5-6F6E4AA26EDA}" type="pres">
      <dgm:prSet presAssocID="{97FBB5DC-A702-4937-86F7-F9D4C1675578}" presName="childShp" presStyleLbl="bgAccFollowNode1" presStyleIdx="1" presStyleCnt="2">
        <dgm:presLayoutVars>
          <dgm:bulletEnabled val="1"/>
        </dgm:presLayoutVars>
      </dgm:prSet>
      <dgm:spPr/>
    </dgm:pt>
  </dgm:ptLst>
  <dgm:cxnLst>
    <dgm:cxn modelId="{09F8AB14-D453-46C8-901A-4CA7A582A7A7}" type="presOf" srcId="{347E5E2F-9EB2-4D2C-A7D4-FDEB9C89B85B}" destId="{562EF031-5C37-4299-BB85-95BDC207240E}" srcOrd="0" destOrd="0" presId="urn:microsoft.com/office/officeart/2005/8/layout/vList6"/>
    <dgm:cxn modelId="{41739239-4861-4121-A32C-82EB058FEF71}" srcId="{7BC36920-675E-4B51-9436-2A3D9555E6B3}" destId="{252C5FD5-5A96-4EAD-A59E-C812297AF75E}" srcOrd="1" destOrd="0" parTransId="{43238C7E-06CA-4C75-AFBD-9627959C4F98}" sibTransId="{0E31C934-D0D5-49E3-B1B1-58D010E2E869}"/>
    <dgm:cxn modelId="{57154567-79A9-4609-8B24-7BE077DC09C4}" type="presOf" srcId="{252C5FD5-5A96-4EAD-A59E-C812297AF75E}" destId="{562EF031-5C37-4299-BB85-95BDC207240E}" srcOrd="0" destOrd="1" presId="urn:microsoft.com/office/officeart/2005/8/layout/vList6"/>
    <dgm:cxn modelId="{DFFC794F-16D1-4885-84A8-9736431FB71C}" srcId="{97FBB5DC-A702-4937-86F7-F9D4C1675578}" destId="{CF91B167-7C61-4349-93EA-585C73857B47}" srcOrd="0" destOrd="0" parTransId="{8D5CE0C1-8D2B-4D20-A0B4-CBDBC66C1B16}" sibTransId="{2684A9AC-625B-4A44-9F21-A6B12637FEF1}"/>
    <dgm:cxn modelId="{E3AF7083-1BFC-4998-B727-938FFDA1E4CA}" srcId="{40E13D42-59AE-4F8F-8253-9D2536FC0F87}" destId="{97FBB5DC-A702-4937-86F7-F9D4C1675578}" srcOrd="1" destOrd="0" parTransId="{C117E6FF-772E-4906-AF13-A2A8A0641144}" sibTransId="{8383800B-5CE8-435D-87A9-22AC42A1FAFE}"/>
    <dgm:cxn modelId="{C385E084-4491-4C83-B81E-A086B3495369}" type="presOf" srcId="{7BC36920-675E-4B51-9436-2A3D9555E6B3}" destId="{020C0852-D4F9-4328-B68C-12EA9E626873}" srcOrd="0" destOrd="0" presId="urn:microsoft.com/office/officeart/2005/8/layout/vList6"/>
    <dgm:cxn modelId="{862B078F-0820-4848-A86B-70BB4D27F910}" type="presOf" srcId="{CF91B167-7C61-4349-93EA-585C73857B47}" destId="{C40354D9-EA2B-432C-8DA5-6F6E4AA26EDA}" srcOrd="0" destOrd="0" presId="urn:microsoft.com/office/officeart/2005/8/layout/vList6"/>
    <dgm:cxn modelId="{F9516196-E6D9-4369-9E10-09F6347F49B9}" srcId="{97FBB5DC-A702-4937-86F7-F9D4C1675578}" destId="{D6DE1C23-7613-42E8-AED2-8D85716C616D}" srcOrd="1" destOrd="0" parTransId="{16B5899E-04F7-4072-A510-BD9E0C58DEDC}" sibTransId="{328B5970-F680-48D9-A108-3113A615D092}"/>
    <dgm:cxn modelId="{711470B2-CFF4-4D6B-B3AB-C2EF648CEADA}" type="presOf" srcId="{97FBB5DC-A702-4937-86F7-F9D4C1675578}" destId="{C04CB759-67F1-4B73-94D3-BFBBF2307A63}" srcOrd="0" destOrd="0" presId="urn:microsoft.com/office/officeart/2005/8/layout/vList6"/>
    <dgm:cxn modelId="{302953CE-7A2C-425B-B3E9-46A6F55199A7}" srcId="{40E13D42-59AE-4F8F-8253-9D2536FC0F87}" destId="{7BC36920-675E-4B51-9436-2A3D9555E6B3}" srcOrd="0" destOrd="0" parTransId="{B2A9C810-6227-4498-AA21-99AC735170D7}" sibTransId="{F61D46DF-7CF5-44D3-BC46-51F60CE8472D}"/>
    <dgm:cxn modelId="{3FAE24E9-DA4F-4D49-AA69-D11191704307}" type="presOf" srcId="{D6DE1C23-7613-42E8-AED2-8D85716C616D}" destId="{C40354D9-EA2B-432C-8DA5-6F6E4AA26EDA}" srcOrd="0" destOrd="1" presId="urn:microsoft.com/office/officeart/2005/8/layout/vList6"/>
    <dgm:cxn modelId="{01CD1FF5-D32E-4E33-958D-5D8E3CEC792C}" srcId="{7BC36920-675E-4B51-9436-2A3D9555E6B3}" destId="{347E5E2F-9EB2-4D2C-A7D4-FDEB9C89B85B}" srcOrd="0" destOrd="0" parTransId="{2DC06F9B-2F78-4E84-ABB3-1E9FDF7C9811}" sibTransId="{5ED198E8-1F33-4BED-A2C6-36C9E4C60453}"/>
    <dgm:cxn modelId="{4BACE5F9-86EC-4765-BF94-AD0C510114D1}" type="presOf" srcId="{40E13D42-59AE-4F8F-8253-9D2536FC0F87}" destId="{4CEF2446-BC12-4BF5-A85E-5893D5492C24}" srcOrd="0" destOrd="0" presId="urn:microsoft.com/office/officeart/2005/8/layout/vList6"/>
    <dgm:cxn modelId="{A3E370A3-B787-4937-B3B6-4FAD90A26DB9}" type="presParOf" srcId="{4CEF2446-BC12-4BF5-A85E-5893D5492C24}" destId="{A111DF22-E927-4441-BB78-1A781A769709}" srcOrd="0" destOrd="0" presId="urn:microsoft.com/office/officeart/2005/8/layout/vList6"/>
    <dgm:cxn modelId="{1852AC67-1396-41D3-B885-9C4F02E22243}" type="presParOf" srcId="{A111DF22-E927-4441-BB78-1A781A769709}" destId="{020C0852-D4F9-4328-B68C-12EA9E626873}" srcOrd="0" destOrd="0" presId="urn:microsoft.com/office/officeart/2005/8/layout/vList6"/>
    <dgm:cxn modelId="{F8F24BEF-594A-41F7-937B-C0A37DF544A5}" type="presParOf" srcId="{A111DF22-E927-4441-BB78-1A781A769709}" destId="{562EF031-5C37-4299-BB85-95BDC207240E}" srcOrd="1" destOrd="0" presId="urn:microsoft.com/office/officeart/2005/8/layout/vList6"/>
    <dgm:cxn modelId="{E7897D08-41C7-4CB0-8B87-FF60B2497D31}" type="presParOf" srcId="{4CEF2446-BC12-4BF5-A85E-5893D5492C24}" destId="{52E7DFBD-73E1-4636-9CD2-05A757F2D33A}" srcOrd="1" destOrd="0" presId="urn:microsoft.com/office/officeart/2005/8/layout/vList6"/>
    <dgm:cxn modelId="{7126DBB3-84EC-4C16-87EF-813E457DDC39}" type="presParOf" srcId="{4CEF2446-BC12-4BF5-A85E-5893D5492C24}" destId="{BFD41166-F5EF-4584-A886-C36B08156731}" srcOrd="2" destOrd="0" presId="urn:microsoft.com/office/officeart/2005/8/layout/vList6"/>
    <dgm:cxn modelId="{C3BBCF2A-3C47-4917-A379-EAEE140FE010}" type="presParOf" srcId="{BFD41166-F5EF-4584-A886-C36B08156731}" destId="{C04CB759-67F1-4B73-94D3-BFBBF2307A63}" srcOrd="0" destOrd="0" presId="urn:microsoft.com/office/officeart/2005/8/layout/vList6"/>
    <dgm:cxn modelId="{7A575CCA-BF25-425E-9559-E7D949BF8055}" type="presParOf" srcId="{BFD41166-F5EF-4584-A886-C36B08156731}" destId="{C40354D9-EA2B-432C-8DA5-6F6E4AA26ED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D5AE5EC-96B8-43DE-8EAB-7C7067495FF4}" type="doc">
      <dgm:prSet loTypeId="urn:microsoft.com/office/officeart/2005/8/layout/pyramid2" loCatId="list" qsTypeId="urn:microsoft.com/office/officeart/2005/8/quickstyle/simple1" qsCatId="simple" csTypeId="urn:microsoft.com/office/officeart/2005/8/colors/accent3_2" csCatId="accent3" phldr="1"/>
      <dgm:spPr/>
      <dgm:t>
        <a:bodyPr/>
        <a:lstStyle/>
        <a:p>
          <a:endParaRPr lang="en-US"/>
        </a:p>
      </dgm:t>
    </dgm:pt>
    <dgm:pt modelId="{5576BE0A-AEA5-4999-ADA8-6B7F22263DA9}">
      <dgm:prSet phldrT="[Text]"/>
      <dgm:spPr/>
      <dgm:t>
        <a:bodyPr/>
        <a:lstStyle/>
        <a:p>
          <a:r>
            <a:rPr lang="en-US">
              <a:solidFill>
                <a:schemeClr val="accent3"/>
              </a:solidFill>
            </a:rPr>
            <a:t>Consumer/applicant rights</a:t>
          </a:r>
        </a:p>
      </dgm:t>
    </dgm:pt>
    <dgm:pt modelId="{AAB7D556-D632-47B5-A024-67BA5FFCF592}" type="parTrans" cxnId="{2A70C45A-94EA-4BC4-A62B-AFF559C163BD}">
      <dgm:prSet/>
      <dgm:spPr/>
      <dgm:t>
        <a:bodyPr/>
        <a:lstStyle/>
        <a:p>
          <a:endParaRPr lang="en-US"/>
        </a:p>
      </dgm:t>
    </dgm:pt>
    <dgm:pt modelId="{7EC83D8A-331E-4513-88B8-2612D242BFEB}" type="sibTrans" cxnId="{2A70C45A-94EA-4BC4-A62B-AFF559C163BD}">
      <dgm:prSet/>
      <dgm:spPr/>
      <dgm:t>
        <a:bodyPr/>
        <a:lstStyle/>
        <a:p>
          <a:endParaRPr lang="en-US"/>
        </a:p>
      </dgm:t>
    </dgm:pt>
    <dgm:pt modelId="{DB080986-1489-4808-A085-0D71CE55F090}">
      <dgm:prSet/>
      <dgm:spPr/>
      <dgm:t>
        <a:bodyPr/>
        <a:lstStyle/>
        <a:p>
          <a:r>
            <a:rPr lang="en-US">
              <a:solidFill>
                <a:schemeClr val="accent3"/>
              </a:solidFill>
            </a:rPr>
            <a:t>How the appeal the decision</a:t>
          </a:r>
        </a:p>
      </dgm:t>
    </dgm:pt>
    <dgm:pt modelId="{C6261E66-C37D-4EE0-A58A-2904510B82B8}" type="parTrans" cxnId="{B1E393E6-DBB8-4C58-BEBE-07251015EDCF}">
      <dgm:prSet/>
      <dgm:spPr/>
      <dgm:t>
        <a:bodyPr/>
        <a:lstStyle/>
        <a:p>
          <a:endParaRPr lang="en-US"/>
        </a:p>
      </dgm:t>
    </dgm:pt>
    <dgm:pt modelId="{6067CDA0-26DD-4EE0-9A24-4E05C15609C3}" type="sibTrans" cxnId="{B1E393E6-DBB8-4C58-BEBE-07251015EDCF}">
      <dgm:prSet/>
      <dgm:spPr/>
      <dgm:t>
        <a:bodyPr/>
        <a:lstStyle/>
        <a:p>
          <a:endParaRPr lang="en-US"/>
        </a:p>
      </dgm:t>
    </dgm:pt>
    <dgm:pt modelId="{A4FAA5EE-3D17-4CDE-9D27-261EB431CC6B}" type="pres">
      <dgm:prSet presAssocID="{BD5AE5EC-96B8-43DE-8EAB-7C7067495FF4}" presName="compositeShape" presStyleCnt="0">
        <dgm:presLayoutVars>
          <dgm:dir/>
          <dgm:resizeHandles/>
        </dgm:presLayoutVars>
      </dgm:prSet>
      <dgm:spPr/>
    </dgm:pt>
    <dgm:pt modelId="{49081519-3357-46D4-B83C-A7F8F8ECA7B4}" type="pres">
      <dgm:prSet presAssocID="{BD5AE5EC-96B8-43DE-8EAB-7C7067495FF4}" presName="pyramid" presStyleLbl="node1" presStyleIdx="0" presStyleCnt="1" custLinFactNeighborX="-15592" custLinFactNeighborY="-3388"/>
      <dgm:spPr/>
    </dgm:pt>
    <dgm:pt modelId="{8D6C4C5C-C4EF-4E33-9BBF-416D9782D888}" type="pres">
      <dgm:prSet presAssocID="{BD5AE5EC-96B8-43DE-8EAB-7C7067495FF4}" presName="theList" presStyleCnt="0"/>
      <dgm:spPr/>
    </dgm:pt>
    <dgm:pt modelId="{E353DF77-46D2-43D8-83E0-4461B81A5D8D}" type="pres">
      <dgm:prSet presAssocID="{5576BE0A-AEA5-4999-ADA8-6B7F22263DA9}" presName="aNode" presStyleLbl="fgAcc1" presStyleIdx="0" presStyleCnt="2">
        <dgm:presLayoutVars>
          <dgm:bulletEnabled val="1"/>
        </dgm:presLayoutVars>
      </dgm:prSet>
      <dgm:spPr/>
    </dgm:pt>
    <dgm:pt modelId="{0BE5E736-7832-4B0A-8640-4AE8FD770498}" type="pres">
      <dgm:prSet presAssocID="{5576BE0A-AEA5-4999-ADA8-6B7F22263DA9}" presName="aSpace" presStyleCnt="0"/>
      <dgm:spPr/>
    </dgm:pt>
    <dgm:pt modelId="{BF501581-4B69-427B-8C49-6495EFD01C97}" type="pres">
      <dgm:prSet presAssocID="{DB080986-1489-4808-A085-0D71CE55F090}" presName="aNode" presStyleLbl="fgAcc1" presStyleIdx="1" presStyleCnt="2">
        <dgm:presLayoutVars>
          <dgm:bulletEnabled val="1"/>
        </dgm:presLayoutVars>
      </dgm:prSet>
      <dgm:spPr/>
    </dgm:pt>
    <dgm:pt modelId="{FD2D3E37-5251-46F0-8F0C-5ADF4C816CFD}" type="pres">
      <dgm:prSet presAssocID="{DB080986-1489-4808-A085-0D71CE55F090}" presName="aSpace" presStyleCnt="0"/>
      <dgm:spPr/>
    </dgm:pt>
  </dgm:ptLst>
  <dgm:cxnLst>
    <dgm:cxn modelId="{D8E07306-7066-4120-B27A-6A809AB5573F}" type="presOf" srcId="{BD5AE5EC-96B8-43DE-8EAB-7C7067495FF4}" destId="{A4FAA5EE-3D17-4CDE-9D27-261EB431CC6B}" srcOrd="0" destOrd="0" presId="urn:microsoft.com/office/officeart/2005/8/layout/pyramid2"/>
    <dgm:cxn modelId="{3620AD53-41A0-4DCC-BFBE-D90757A625E2}" type="presOf" srcId="{5576BE0A-AEA5-4999-ADA8-6B7F22263DA9}" destId="{E353DF77-46D2-43D8-83E0-4461B81A5D8D}" srcOrd="0" destOrd="0" presId="urn:microsoft.com/office/officeart/2005/8/layout/pyramid2"/>
    <dgm:cxn modelId="{2A70C45A-94EA-4BC4-A62B-AFF559C163BD}" srcId="{BD5AE5EC-96B8-43DE-8EAB-7C7067495FF4}" destId="{5576BE0A-AEA5-4999-ADA8-6B7F22263DA9}" srcOrd="0" destOrd="0" parTransId="{AAB7D556-D632-47B5-A024-67BA5FFCF592}" sibTransId="{7EC83D8A-331E-4513-88B8-2612D242BFEB}"/>
    <dgm:cxn modelId="{B1E393E6-DBB8-4C58-BEBE-07251015EDCF}" srcId="{BD5AE5EC-96B8-43DE-8EAB-7C7067495FF4}" destId="{DB080986-1489-4808-A085-0D71CE55F090}" srcOrd="1" destOrd="0" parTransId="{C6261E66-C37D-4EE0-A58A-2904510B82B8}" sibTransId="{6067CDA0-26DD-4EE0-9A24-4E05C15609C3}"/>
    <dgm:cxn modelId="{A08AECFE-74D4-4783-B52B-F3254C709074}" type="presOf" srcId="{DB080986-1489-4808-A085-0D71CE55F090}" destId="{BF501581-4B69-427B-8C49-6495EFD01C97}" srcOrd="0" destOrd="0" presId="urn:microsoft.com/office/officeart/2005/8/layout/pyramid2"/>
    <dgm:cxn modelId="{2D8AD3DE-580B-4D08-81E9-41EEFB7D4C89}" type="presParOf" srcId="{A4FAA5EE-3D17-4CDE-9D27-261EB431CC6B}" destId="{49081519-3357-46D4-B83C-A7F8F8ECA7B4}" srcOrd="0" destOrd="0" presId="urn:microsoft.com/office/officeart/2005/8/layout/pyramid2"/>
    <dgm:cxn modelId="{6A3B4E30-99EA-41DA-B39F-8227E4A30FC3}" type="presParOf" srcId="{A4FAA5EE-3D17-4CDE-9D27-261EB431CC6B}" destId="{8D6C4C5C-C4EF-4E33-9BBF-416D9782D888}" srcOrd="1" destOrd="0" presId="urn:microsoft.com/office/officeart/2005/8/layout/pyramid2"/>
    <dgm:cxn modelId="{74F93B84-D493-441B-B255-13C9DE66DBD4}" type="presParOf" srcId="{8D6C4C5C-C4EF-4E33-9BBF-416D9782D888}" destId="{E353DF77-46D2-43D8-83E0-4461B81A5D8D}" srcOrd="0" destOrd="0" presId="urn:microsoft.com/office/officeart/2005/8/layout/pyramid2"/>
    <dgm:cxn modelId="{13307BF2-8D01-47EE-8DF1-BC3624D85A10}" type="presParOf" srcId="{8D6C4C5C-C4EF-4E33-9BBF-416D9782D888}" destId="{0BE5E736-7832-4B0A-8640-4AE8FD770498}" srcOrd="1" destOrd="0" presId="urn:microsoft.com/office/officeart/2005/8/layout/pyramid2"/>
    <dgm:cxn modelId="{6979F768-B864-45A9-BD6F-410D2EA2DE0F}" type="presParOf" srcId="{8D6C4C5C-C4EF-4E33-9BBF-416D9782D888}" destId="{BF501581-4B69-427B-8C49-6495EFD01C97}" srcOrd="2" destOrd="0" presId="urn:microsoft.com/office/officeart/2005/8/layout/pyramid2"/>
    <dgm:cxn modelId="{BCCDC942-56D9-47D3-8D94-42BEC7A65BCD}" type="presParOf" srcId="{8D6C4C5C-C4EF-4E33-9BBF-416D9782D888}" destId="{FD2D3E37-5251-46F0-8F0C-5ADF4C816CFD}"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1D9CACD-B52E-4B26-8692-5170117B201D}"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B0193B5C-9D1F-49F2-B7FF-79D614B43BDF}">
      <dgm:prSet phldrT="[Text]"/>
      <dgm:spPr/>
      <dgm:t>
        <a:bodyPr/>
        <a:lstStyle/>
        <a:p>
          <a:r>
            <a:rPr lang="en-US"/>
            <a:t>Completed by consumer/applicant sent back to the ASAP</a:t>
          </a:r>
        </a:p>
      </dgm:t>
    </dgm:pt>
    <dgm:pt modelId="{FCB6EC79-EBF3-4F7B-A8E6-40689C9769FE}" type="parTrans" cxnId="{6766D59B-1655-4328-A77C-2896AED8C3B4}">
      <dgm:prSet/>
      <dgm:spPr/>
      <dgm:t>
        <a:bodyPr/>
        <a:lstStyle/>
        <a:p>
          <a:endParaRPr lang="en-US">
            <a:solidFill>
              <a:schemeClr val="bg1"/>
            </a:solidFill>
          </a:endParaRPr>
        </a:p>
      </dgm:t>
    </dgm:pt>
    <dgm:pt modelId="{8325E934-00E6-4236-9CEC-C864B9A6F651}" type="sibTrans" cxnId="{6766D59B-1655-4328-A77C-2896AED8C3B4}">
      <dgm:prSet/>
      <dgm:spPr/>
      <dgm:t>
        <a:bodyPr/>
        <a:lstStyle/>
        <a:p>
          <a:endParaRPr lang="en-US">
            <a:solidFill>
              <a:schemeClr val="bg1"/>
            </a:solidFill>
          </a:endParaRPr>
        </a:p>
      </dgm:t>
    </dgm:pt>
    <dgm:pt modelId="{F2F09457-CE4F-4B65-AF85-DEF99CBB342C}">
      <dgm:prSet/>
      <dgm:spPr/>
      <dgm:t>
        <a:bodyPr/>
        <a:lstStyle/>
        <a:p>
          <a:r>
            <a:rPr lang="en-US"/>
            <a:t>Explains reason for the review</a:t>
          </a:r>
        </a:p>
      </dgm:t>
    </dgm:pt>
    <dgm:pt modelId="{CC894BB1-6A44-4C99-A175-66CD97A2BD26}" type="parTrans" cxnId="{DFBD7AD4-F1A8-4718-B422-84BCFB5B2977}">
      <dgm:prSet/>
      <dgm:spPr/>
      <dgm:t>
        <a:bodyPr/>
        <a:lstStyle/>
        <a:p>
          <a:endParaRPr lang="en-US">
            <a:solidFill>
              <a:schemeClr val="bg1"/>
            </a:solidFill>
          </a:endParaRPr>
        </a:p>
      </dgm:t>
    </dgm:pt>
    <dgm:pt modelId="{ED40530E-C9F6-4BE4-A670-B6CD4A6DA553}" type="sibTrans" cxnId="{DFBD7AD4-F1A8-4718-B422-84BCFB5B2977}">
      <dgm:prSet/>
      <dgm:spPr/>
      <dgm:t>
        <a:bodyPr/>
        <a:lstStyle/>
        <a:p>
          <a:endParaRPr lang="en-US">
            <a:solidFill>
              <a:schemeClr val="bg1"/>
            </a:solidFill>
          </a:endParaRPr>
        </a:p>
      </dgm:t>
    </dgm:pt>
    <dgm:pt modelId="{619B21E3-332B-447C-B4E7-DB2DF5DDC1E2}">
      <dgm:prSet phldrT="[Text]"/>
      <dgm:spPr/>
      <dgm:t>
        <a:bodyPr/>
        <a:lstStyle/>
        <a:p>
          <a:r>
            <a:rPr lang="en-US"/>
            <a:t>Returned to ASAP</a:t>
          </a:r>
        </a:p>
      </dgm:t>
    </dgm:pt>
    <dgm:pt modelId="{4BFA6F64-39DE-40FD-AFEC-E620479E3A0A}" type="parTrans" cxnId="{AEB720EE-D860-4228-B1E0-BF24D3C2DEFF}">
      <dgm:prSet/>
      <dgm:spPr/>
      <dgm:t>
        <a:bodyPr/>
        <a:lstStyle/>
        <a:p>
          <a:endParaRPr lang="en-US">
            <a:solidFill>
              <a:schemeClr val="bg1"/>
            </a:solidFill>
          </a:endParaRPr>
        </a:p>
      </dgm:t>
    </dgm:pt>
    <dgm:pt modelId="{979C0D09-7FC8-4ECE-B9EB-444F1FF46F36}" type="sibTrans" cxnId="{AEB720EE-D860-4228-B1E0-BF24D3C2DEFF}">
      <dgm:prSet/>
      <dgm:spPr/>
      <dgm:t>
        <a:bodyPr/>
        <a:lstStyle/>
        <a:p>
          <a:endParaRPr lang="en-US">
            <a:solidFill>
              <a:schemeClr val="bg1"/>
            </a:solidFill>
          </a:endParaRPr>
        </a:p>
      </dgm:t>
    </dgm:pt>
    <dgm:pt modelId="{8FD57773-C35D-42E8-97F4-C2E979328028}">
      <dgm:prSet/>
      <dgm:spPr/>
      <dgm:t>
        <a:bodyPr/>
        <a:lstStyle/>
        <a:p>
          <a:r>
            <a:rPr lang="en-US"/>
            <a:t>Location of review meeting</a:t>
          </a:r>
        </a:p>
      </dgm:t>
    </dgm:pt>
    <dgm:pt modelId="{747367CB-817C-4346-8AC4-212D19340D80}" type="parTrans" cxnId="{30B11865-9E7A-43DA-BF66-792B3437A90B}">
      <dgm:prSet/>
      <dgm:spPr/>
      <dgm:t>
        <a:bodyPr/>
        <a:lstStyle/>
        <a:p>
          <a:endParaRPr lang="en-US">
            <a:solidFill>
              <a:schemeClr val="bg1"/>
            </a:solidFill>
          </a:endParaRPr>
        </a:p>
      </dgm:t>
    </dgm:pt>
    <dgm:pt modelId="{47F910B2-EEC7-4F4B-AAD7-39ECC9047538}" type="sibTrans" cxnId="{30B11865-9E7A-43DA-BF66-792B3437A90B}">
      <dgm:prSet/>
      <dgm:spPr/>
      <dgm:t>
        <a:bodyPr/>
        <a:lstStyle/>
        <a:p>
          <a:endParaRPr lang="en-US">
            <a:solidFill>
              <a:schemeClr val="bg1"/>
            </a:solidFill>
          </a:endParaRPr>
        </a:p>
      </dgm:t>
    </dgm:pt>
    <dgm:pt modelId="{973B5ABF-4344-4D72-902A-60B731F74286}">
      <dgm:prSet/>
      <dgm:spPr/>
      <dgm:t>
        <a:bodyPr/>
        <a:lstStyle/>
        <a:p>
          <a:r>
            <a:rPr lang="en-US"/>
            <a:t>Consumer/representative to contact to discuss the ASAP review</a:t>
          </a:r>
        </a:p>
      </dgm:t>
    </dgm:pt>
    <dgm:pt modelId="{3B095FCF-41CE-46D6-B8D1-9DD1CD1C6CE1}" type="parTrans" cxnId="{DEA6E541-944A-4301-BFCB-411EA7602163}">
      <dgm:prSet/>
      <dgm:spPr/>
      <dgm:t>
        <a:bodyPr/>
        <a:lstStyle/>
        <a:p>
          <a:endParaRPr lang="en-US">
            <a:solidFill>
              <a:schemeClr val="bg1"/>
            </a:solidFill>
          </a:endParaRPr>
        </a:p>
      </dgm:t>
    </dgm:pt>
    <dgm:pt modelId="{86913E72-9F20-4A82-BA9C-795067332834}" type="sibTrans" cxnId="{DEA6E541-944A-4301-BFCB-411EA7602163}">
      <dgm:prSet/>
      <dgm:spPr/>
      <dgm:t>
        <a:bodyPr/>
        <a:lstStyle/>
        <a:p>
          <a:endParaRPr lang="en-US">
            <a:solidFill>
              <a:schemeClr val="bg1"/>
            </a:solidFill>
          </a:endParaRPr>
        </a:p>
      </dgm:t>
    </dgm:pt>
    <dgm:pt modelId="{BF396743-2AAB-4FB5-A9D0-DA40767F170D}" type="pres">
      <dgm:prSet presAssocID="{81D9CACD-B52E-4B26-8692-5170117B201D}" presName="Name0" presStyleCnt="0">
        <dgm:presLayoutVars>
          <dgm:dir/>
          <dgm:animLvl val="lvl"/>
          <dgm:resizeHandles val="exact"/>
        </dgm:presLayoutVars>
      </dgm:prSet>
      <dgm:spPr/>
    </dgm:pt>
    <dgm:pt modelId="{71649433-18B8-45F9-8E9D-505F9B50B57C}" type="pres">
      <dgm:prSet presAssocID="{B0193B5C-9D1F-49F2-B7FF-79D614B43BDF}" presName="linNode" presStyleCnt="0"/>
      <dgm:spPr/>
    </dgm:pt>
    <dgm:pt modelId="{23DEF410-6DC1-497F-AEE5-B3683823D4E5}" type="pres">
      <dgm:prSet presAssocID="{B0193B5C-9D1F-49F2-B7FF-79D614B43BDF}" presName="parentText" presStyleLbl="node1" presStyleIdx="0" presStyleCnt="5">
        <dgm:presLayoutVars>
          <dgm:chMax val="1"/>
          <dgm:bulletEnabled val="1"/>
        </dgm:presLayoutVars>
      </dgm:prSet>
      <dgm:spPr/>
    </dgm:pt>
    <dgm:pt modelId="{94BB392A-A6AD-44AD-B413-51A83B8C38E5}" type="pres">
      <dgm:prSet presAssocID="{8325E934-00E6-4236-9CEC-C864B9A6F651}" presName="sp" presStyleCnt="0"/>
      <dgm:spPr/>
    </dgm:pt>
    <dgm:pt modelId="{9F6D92F7-53F0-4D75-B560-416950C0CA94}" type="pres">
      <dgm:prSet presAssocID="{619B21E3-332B-447C-B4E7-DB2DF5DDC1E2}" presName="linNode" presStyleCnt="0"/>
      <dgm:spPr/>
    </dgm:pt>
    <dgm:pt modelId="{3675842B-C9EF-4C66-9F62-9A4ED58D4CF0}" type="pres">
      <dgm:prSet presAssocID="{619B21E3-332B-447C-B4E7-DB2DF5DDC1E2}" presName="parentText" presStyleLbl="node1" presStyleIdx="1" presStyleCnt="5">
        <dgm:presLayoutVars>
          <dgm:chMax val="1"/>
          <dgm:bulletEnabled val="1"/>
        </dgm:presLayoutVars>
      </dgm:prSet>
      <dgm:spPr/>
    </dgm:pt>
    <dgm:pt modelId="{5EE672B2-7C7B-466B-99AC-3D83BC079536}" type="pres">
      <dgm:prSet presAssocID="{979C0D09-7FC8-4ECE-B9EB-444F1FF46F36}" presName="sp" presStyleCnt="0"/>
      <dgm:spPr/>
    </dgm:pt>
    <dgm:pt modelId="{28F750CB-A650-48FF-9EC4-F2EBD19C0FA1}" type="pres">
      <dgm:prSet presAssocID="{F2F09457-CE4F-4B65-AF85-DEF99CBB342C}" presName="linNode" presStyleCnt="0"/>
      <dgm:spPr/>
    </dgm:pt>
    <dgm:pt modelId="{14F3CD27-896A-4300-8769-13B49ADF1C50}" type="pres">
      <dgm:prSet presAssocID="{F2F09457-CE4F-4B65-AF85-DEF99CBB342C}" presName="parentText" presStyleLbl="node1" presStyleIdx="2" presStyleCnt="5">
        <dgm:presLayoutVars>
          <dgm:chMax val="1"/>
          <dgm:bulletEnabled val="1"/>
        </dgm:presLayoutVars>
      </dgm:prSet>
      <dgm:spPr/>
    </dgm:pt>
    <dgm:pt modelId="{1077BA5D-F981-4EDB-8787-BB379C18130C}" type="pres">
      <dgm:prSet presAssocID="{ED40530E-C9F6-4BE4-A670-B6CD4A6DA553}" presName="sp" presStyleCnt="0"/>
      <dgm:spPr/>
    </dgm:pt>
    <dgm:pt modelId="{2FF01347-54EC-4ADA-A4E2-76E7089BC7F9}" type="pres">
      <dgm:prSet presAssocID="{8FD57773-C35D-42E8-97F4-C2E979328028}" presName="linNode" presStyleCnt="0"/>
      <dgm:spPr/>
    </dgm:pt>
    <dgm:pt modelId="{C91CE9D7-5E25-4A72-8A2C-C76CB634B511}" type="pres">
      <dgm:prSet presAssocID="{8FD57773-C35D-42E8-97F4-C2E979328028}" presName="parentText" presStyleLbl="node1" presStyleIdx="3" presStyleCnt="5">
        <dgm:presLayoutVars>
          <dgm:chMax val="1"/>
          <dgm:bulletEnabled val="1"/>
        </dgm:presLayoutVars>
      </dgm:prSet>
      <dgm:spPr/>
    </dgm:pt>
    <dgm:pt modelId="{1247DD6B-C442-4CF1-B37D-7BE1CD827076}" type="pres">
      <dgm:prSet presAssocID="{47F910B2-EEC7-4F4B-AAD7-39ECC9047538}" presName="sp" presStyleCnt="0"/>
      <dgm:spPr/>
    </dgm:pt>
    <dgm:pt modelId="{F6BE1DBA-E085-4D07-A64D-A342082EF7C8}" type="pres">
      <dgm:prSet presAssocID="{973B5ABF-4344-4D72-902A-60B731F74286}" presName="linNode" presStyleCnt="0"/>
      <dgm:spPr/>
    </dgm:pt>
    <dgm:pt modelId="{D22730F6-9301-49E0-BC15-A9CF7D7F8961}" type="pres">
      <dgm:prSet presAssocID="{973B5ABF-4344-4D72-902A-60B731F74286}" presName="parentText" presStyleLbl="node1" presStyleIdx="4" presStyleCnt="5">
        <dgm:presLayoutVars>
          <dgm:chMax val="1"/>
          <dgm:bulletEnabled val="1"/>
        </dgm:presLayoutVars>
      </dgm:prSet>
      <dgm:spPr/>
    </dgm:pt>
  </dgm:ptLst>
  <dgm:cxnLst>
    <dgm:cxn modelId="{584EE614-7CF7-405C-9F31-FCCA0DC08BA9}" type="presOf" srcId="{B0193B5C-9D1F-49F2-B7FF-79D614B43BDF}" destId="{23DEF410-6DC1-497F-AEE5-B3683823D4E5}" srcOrd="0" destOrd="0" presId="urn:microsoft.com/office/officeart/2005/8/layout/vList5"/>
    <dgm:cxn modelId="{2ACEDE23-C893-4AAB-8AFA-F82FD8A7C694}" type="presOf" srcId="{81D9CACD-B52E-4B26-8692-5170117B201D}" destId="{BF396743-2AAB-4FB5-A9D0-DA40767F170D}" srcOrd="0" destOrd="0" presId="urn:microsoft.com/office/officeart/2005/8/layout/vList5"/>
    <dgm:cxn modelId="{A85E532F-8768-457C-A30A-6816D659B131}" type="presOf" srcId="{619B21E3-332B-447C-B4E7-DB2DF5DDC1E2}" destId="{3675842B-C9EF-4C66-9F62-9A4ED58D4CF0}" srcOrd="0" destOrd="0" presId="urn:microsoft.com/office/officeart/2005/8/layout/vList5"/>
    <dgm:cxn modelId="{DEA6E541-944A-4301-BFCB-411EA7602163}" srcId="{81D9CACD-B52E-4B26-8692-5170117B201D}" destId="{973B5ABF-4344-4D72-902A-60B731F74286}" srcOrd="4" destOrd="0" parTransId="{3B095FCF-41CE-46D6-B8D1-9DD1CD1C6CE1}" sibTransId="{86913E72-9F20-4A82-BA9C-795067332834}"/>
    <dgm:cxn modelId="{30B11865-9E7A-43DA-BF66-792B3437A90B}" srcId="{81D9CACD-B52E-4B26-8692-5170117B201D}" destId="{8FD57773-C35D-42E8-97F4-C2E979328028}" srcOrd="3" destOrd="0" parTransId="{747367CB-817C-4346-8AC4-212D19340D80}" sibTransId="{47F910B2-EEC7-4F4B-AAD7-39ECC9047538}"/>
    <dgm:cxn modelId="{E1611C47-18C4-4FBD-B064-D07E135285FF}" type="presOf" srcId="{8FD57773-C35D-42E8-97F4-C2E979328028}" destId="{C91CE9D7-5E25-4A72-8A2C-C76CB634B511}" srcOrd="0" destOrd="0" presId="urn:microsoft.com/office/officeart/2005/8/layout/vList5"/>
    <dgm:cxn modelId="{C066396C-F93C-4863-B169-8A895829F0E1}" type="presOf" srcId="{973B5ABF-4344-4D72-902A-60B731F74286}" destId="{D22730F6-9301-49E0-BC15-A9CF7D7F8961}" srcOrd="0" destOrd="0" presId="urn:microsoft.com/office/officeart/2005/8/layout/vList5"/>
    <dgm:cxn modelId="{4C647673-E524-48BC-920F-6DAB5465C5A0}" type="presOf" srcId="{F2F09457-CE4F-4B65-AF85-DEF99CBB342C}" destId="{14F3CD27-896A-4300-8769-13B49ADF1C50}" srcOrd="0" destOrd="0" presId="urn:microsoft.com/office/officeart/2005/8/layout/vList5"/>
    <dgm:cxn modelId="{6766D59B-1655-4328-A77C-2896AED8C3B4}" srcId="{81D9CACD-B52E-4B26-8692-5170117B201D}" destId="{B0193B5C-9D1F-49F2-B7FF-79D614B43BDF}" srcOrd="0" destOrd="0" parTransId="{FCB6EC79-EBF3-4F7B-A8E6-40689C9769FE}" sibTransId="{8325E934-00E6-4236-9CEC-C864B9A6F651}"/>
    <dgm:cxn modelId="{DFBD7AD4-F1A8-4718-B422-84BCFB5B2977}" srcId="{81D9CACD-B52E-4B26-8692-5170117B201D}" destId="{F2F09457-CE4F-4B65-AF85-DEF99CBB342C}" srcOrd="2" destOrd="0" parTransId="{CC894BB1-6A44-4C99-A175-66CD97A2BD26}" sibTransId="{ED40530E-C9F6-4BE4-A670-B6CD4A6DA553}"/>
    <dgm:cxn modelId="{AEB720EE-D860-4228-B1E0-BF24D3C2DEFF}" srcId="{81D9CACD-B52E-4B26-8692-5170117B201D}" destId="{619B21E3-332B-447C-B4E7-DB2DF5DDC1E2}" srcOrd="1" destOrd="0" parTransId="{4BFA6F64-39DE-40FD-AFEC-E620479E3A0A}" sibTransId="{979C0D09-7FC8-4ECE-B9EB-444F1FF46F36}"/>
    <dgm:cxn modelId="{AB0607D7-273B-4341-AC67-3F5DDB32B15D}" type="presParOf" srcId="{BF396743-2AAB-4FB5-A9D0-DA40767F170D}" destId="{71649433-18B8-45F9-8E9D-505F9B50B57C}" srcOrd="0" destOrd="0" presId="urn:microsoft.com/office/officeart/2005/8/layout/vList5"/>
    <dgm:cxn modelId="{C7308CD0-D7A7-4FFD-81F1-10757CE70D31}" type="presParOf" srcId="{71649433-18B8-45F9-8E9D-505F9B50B57C}" destId="{23DEF410-6DC1-497F-AEE5-B3683823D4E5}" srcOrd="0" destOrd="0" presId="urn:microsoft.com/office/officeart/2005/8/layout/vList5"/>
    <dgm:cxn modelId="{C89D0CC5-E0E9-4532-9D30-86DC6F30AD31}" type="presParOf" srcId="{BF396743-2AAB-4FB5-A9D0-DA40767F170D}" destId="{94BB392A-A6AD-44AD-B413-51A83B8C38E5}" srcOrd="1" destOrd="0" presId="urn:microsoft.com/office/officeart/2005/8/layout/vList5"/>
    <dgm:cxn modelId="{CD9CA331-522D-4A93-BB0C-3C8B015F12B8}" type="presParOf" srcId="{BF396743-2AAB-4FB5-A9D0-DA40767F170D}" destId="{9F6D92F7-53F0-4D75-B560-416950C0CA94}" srcOrd="2" destOrd="0" presId="urn:microsoft.com/office/officeart/2005/8/layout/vList5"/>
    <dgm:cxn modelId="{BEBA9689-0D13-45FA-A279-32DA743E2F9B}" type="presParOf" srcId="{9F6D92F7-53F0-4D75-B560-416950C0CA94}" destId="{3675842B-C9EF-4C66-9F62-9A4ED58D4CF0}" srcOrd="0" destOrd="0" presId="urn:microsoft.com/office/officeart/2005/8/layout/vList5"/>
    <dgm:cxn modelId="{431B2937-1498-4FC7-A487-58A9F5A9BAED}" type="presParOf" srcId="{BF396743-2AAB-4FB5-A9D0-DA40767F170D}" destId="{5EE672B2-7C7B-466B-99AC-3D83BC079536}" srcOrd="3" destOrd="0" presId="urn:microsoft.com/office/officeart/2005/8/layout/vList5"/>
    <dgm:cxn modelId="{7211F478-0DA9-4A17-9C57-12725E2547AE}" type="presParOf" srcId="{BF396743-2AAB-4FB5-A9D0-DA40767F170D}" destId="{28F750CB-A650-48FF-9EC4-F2EBD19C0FA1}" srcOrd="4" destOrd="0" presId="urn:microsoft.com/office/officeart/2005/8/layout/vList5"/>
    <dgm:cxn modelId="{BDCA1D81-E715-45CE-BCD6-F91B977955CF}" type="presParOf" srcId="{28F750CB-A650-48FF-9EC4-F2EBD19C0FA1}" destId="{14F3CD27-896A-4300-8769-13B49ADF1C50}" srcOrd="0" destOrd="0" presId="urn:microsoft.com/office/officeart/2005/8/layout/vList5"/>
    <dgm:cxn modelId="{32CFC349-57FA-4E24-9284-0477EACA7ED0}" type="presParOf" srcId="{BF396743-2AAB-4FB5-A9D0-DA40767F170D}" destId="{1077BA5D-F981-4EDB-8787-BB379C18130C}" srcOrd="5" destOrd="0" presId="urn:microsoft.com/office/officeart/2005/8/layout/vList5"/>
    <dgm:cxn modelId="{6B1AAB49-E37F-4C8B-B230-881710C56882}" type="presParOf" srcId="{BF396743-2AAB-4FB5-A9D0-DA40767F170D}" destId="{2FF01347-54EC-4ADA-A4E2-76E7089BC7F9}" srcOrd="6" destOrd="0" presId="urn:microsoft.com/office/officeart/2005/8/layout/vList5"/>
    <dgm:cxn modelId="{23E75470-1762-4093-A260-0F77680CE1D6}" type="presParOf" srcId="{2FF01347-54EC-4ADA-A4E2-76E7089BC7F9}" destId="{C91CE9D7-5E25-4A72-8A2C-C76CB634B511}" srcOrd="0" destOrd="0" presId="urn:microsoft.com/office/officeart/2005/8/layout/vList5"/>
    <dgm:cxn modelId="{EB46044B-6B2A-44E6-9B27-5A622E487B4F}" type="presParOf" srcId="{BF396743-2AAB-4FB5-A9D0-DA40767F170D}" destId="{1247DD6B-C442-4CF1-B37D-7BE1CD827076}" srcOrd="7" destOrd="0" presId="urn:microsoft.com/office/officeart/2005/8/layout/vList5"/>
    <dgm:cxn modelId="{FF04C57D-3627-446C-AF76-F6EFFA3D79CD}" type="presParOf" srcId="{BF396743-2AAB-4FB5-A9D0-DA40767F170D}" destId="{F6BE1DBA-E085-4D07-A64D-A342082EF7C8}" srcOrd="8" destOrd="0" presId="urn:microsoft.com/office/officeart/2005/8/layout/vList5"/>
    <dgm:cxn modelId="{26366696-4181-46CD-96C0-CE517D533435}" type="presParOf" srcId="{F6BE1DBA-E085-4D07-A64D-A342082EF7C8}" destId="{D22730F6-9301-49E0-BC15-A9CF7D7F8961}"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E8637CE-8DDB-4916-BD23-7BEAEB694DCD}"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8A9A76CF-8372-41C5-BA3C-B6601A67DF4C}">
      <dgm:prSet phldrT="[Text]"/>
      <dgm:spPr/>
      <dgm:t>
        <a:bodyPr/>
        <a:lstStyle/>
        <a:p>
          <a:pPr>
            <a:buFont typeface="Arial" charset="0"/>
            <a:buChar char="•"/>
          </a:pPr>
          <a:r>
            <a:rPr lang="en-US" altLang="en-US"/>
            <a:t>Once the consumer/applicant returns the </a:t>
          </a:r>
          <a:r>
            <a:rPr lang="en-US" altLang="en-US" b="1"/>
            <a:t>Request for ASAP Review</a:t>
          </a:r>
          <a:r>
            <a:rPr lang="en-US" altLang="en-US"/>
            <a:t> to the ASAP, the ASAP has </a:t>
          </a:r>
          <a:r>
            <a:rPr lang="en-US" altLang="en-US" b="1">
              <a:solidFill>
                <a:srgbClr val="141D45"/>
              </a:solidFill>
            </a:rPr>
            <a:t>7 calendar days </a:t>
          </a:r>
          <a:r>
            <a:rPr lang="en-US" altLang="en-US"/>
            <a:t>to schedule a review and notify the consumer of the date and time of hearing. </a:t>
          </a:r>
        </a:p>
        <a:p>
          <a:pPr>
            <a:buFont typeface="Arial" charset="0"/>
            <a:buChar char="•"/>
          </a:pPr>
          <a:r>
            <a:rPr lang="en-US" altLang="en-US"/>
            <a:t>Utilizing the </a:t>
          </a:r>
          <a:r>
            <a:rPr lang="en-US" altLang="en-US" b="1"/>
            <a:t>Notice of ASAP Review Date</a:t>
          </a:r>
          <a:r>
            <a:rPr lang="en-US" altLang="en-US"/>
            <a:t>, which is mailed to the consumer/applicant</a:t>
          </a:r>
          <a:endParaRPr lang="en-US"/>
        </a:p>
      </dgm:t>
    </dgm:pt>
    <dgm:pt modelId="{7950CA4B-4FAA-4AFB-A4AC-18307BD9B630}" type="parTrans" cxnId="{FCBA93E0-22F4-4474-9EBF-85D52995FE9B}">
      <dgm:prSet/>
      <dgm:spPr/>
      <dgm:t>
        <a:bodyPr/>
        <a:lstStyle/>
        <a:p>
          <a:endParaRPr lang="en-US"/>
        </a:p>
      </dgm:t>
    </dgm:pt>
    <dgm:pt modelId="{658AFADC-141E-410D-B2F9-F686D19046D1}" type="sibTrans" cxnId="{FCBA93E0-22F4-4474-9EBF-85D52995FE9B}">
      <dgm:prSet/>
      <dgm:spPr/>
      <dgm:t>
        <a:bodyPr/>
        <a:lstStyle/>
        <a:p>
          <a:endParaRPr lang="en-US"/>
        </a:p>
      </dgm:t>
    </dgm:pt>
    <dgm:pt modelId="{302CF2AF-A3C8-419E-BED6-C3DD8EC4D9C8}">
      <dgm:prSet phldrT="[Text]"/>
      <dgm:spPr/>
      <dgm:t>
        <a:bodyPr/>
        <a:lstStyle/>
        <a:p>
          <a:pPr>
            <a:buFont typeface="Arial" charset="0"/>
            <a:buChar char="•"/>
          </a:pPr>
          <a:r>
            <a:rPr lang="en-US">
              <a:solidFill>
                <a:schemeClr val="bg1"/>
              </a:solidFill>
            </a:rPr>
            <a:t>The ASAP has </a:t>
          </a:r>
          <a:r>
            <a:rPr lang="en-US" b="1">
              <a:solidFill>
                <a:srgbClr val="141D45"/>
              </a:solidFill>
            </a:rPr>
            <a:t>21 calendar days </a:t>
          </a:r>
          <a:r>
            <a:rPr lang="en-US">
              <a:solidFill>
                <a:schemeClr val="bg1"/>
              </a:solidFill>
            </a:rPr>
            <a:t>to respond to the consumer/applicant</a:t>
          </a:r>
        </a:p>
      </dgm:t>
    </dgm:pt>
    <dgm:pt modelId="{DFE1D933-9E14-4A33-A5C0-74A377DE3C9D}" type="parTrans" cxnId="{363F3793-8062-4FDF-BBD9-E8BCDCFDEBEC}">
      <dgm:prSet/>
      <dgm:spPr/>
      <dgm:t>
        <a:bodyPr/>
        <a:lstStyle/>
        <a:p>
          <a:endParaRPr lang="en-US"/>
        </a:p>
      </dgm:t>
    </dgm:pt>
    <dgm:pt modelId="{676D7D24-A9CE-4DFA-A844-5ADCB38F0CD6}" type="sibTrans" cxnId="{363F3793-8062-4FDF-BBD9-E8BCDCFDEBEC}">
      <dgm:prSet/>
      <dgm:spPr/>
      <dgm:t>
        <a:bodyPr/>
        <a:lstStyle/>
        <a:p>
          <a:endParaRPr lang="en-US"/>
        </a:p>
      </dgm:t>
    </dgm:pt>
    <dgm:pt modelId="{A91241F2-FA91-46DE-A147-5FE5C130D45D}" type="pres">
      <dgm:prSet presAssocID="{7E8637CE-8DDB-4916-BD23-7BEAEB694DCD}" presName="linear" presStyleCnt="0">
        <dgm:presLayoutVars>
          <dgm:dir/>
          <dgm:resizeHandles val="exact"/>
        </dgm:presLayoutVars>
      </dgm:prSet>
      <dgm:spPr/>
    </dgm:pt>
    <dgm:pt modelId="{F2525D8F-92E1-4F8E-96CD-19A4745D4C8D}" type="pres">
      <dgm:prSet presAssocID="{8A9A76CF-8372-41C5-BA3C-B6601A67DF4C}" presName="comp" presStyleCnt="0"/>
      <dgm:spPr/>
    </dgm:pt>
    <dgm:pt modelId="{03C4D3B4-5304-45FD-AD53-8EA12F21D126}" type="pres">
      <dgm:prSet presAssocID="{8A9A76CF-8372-41C5-BA3C-B6601A67DF4C}" presName="box" presStyleLbl="node1" presStyleIdx="0" presStyleCnt="2"/>
      <dgm:spPr/>
    </dgm:pt>
    <dgm:pt modelId="{BF42247D-E859-4F5B-9623-86348F79E0FE}" type="pres">
      <dgm:prSet presAssocID="{8A9A76CF-8372-41C5-BA3C-B6601A67DF4C}" presName="img" presStyleLbl="fgImgPlace1" presStyleIdx="0" presStyleCnt="2"/>
      <dgm:spPr>
        <a:blipFill>
          <a:blip xmlns:r="http://schemas.openxmlformats.org/officeDocument/2006/relationships" r:embed="rId1"/>
          <a:srcRect/>
          <a:stretch>
            <a:fillRect l="-45000" r="-45000"/>
          </a:stretch>
        </a:blipFill>
      </dgm:spPr>
      <dgm:extLst>
        <a:ext uri="{E40237B7-FDA0-4F09-8148-C483321AD2D9}">
          <dgm14:cNvPr xmlns:dgm14="http://schemas.microsoft.com/office/drawing/2010/diagram" id="0" name="" descr="Thumbtack on a calendar date"/>
        </a:ext>
      </dgm:extLst>
    </dgm:pt>
    <dgm:pt modelId="{ED8D0A9B-E757-48DB-B50F-BF1ED4753DF0}" type="pres">
      <dgm:prSet presAssocID="{8A9A76CF-8372-41C5-BA3C-B6601A67DF4C}" presName="text" presStyleLbl="node1" presStyleIdx="0" presStyleCnt="2">
        <dgm:presLayoutVars>
          <dgm:bulletEnabled val="1"/>
        </dgm:presLayoutVars>
      </dgm:prSet>
      <dgm:spPr/>
    </dgm:pt>
    <dgm:pt modelId="{EAC0EBE2-4F52-45CA-8267-DEE97F36A247}" type="pres">
      <dgm:prSet presAssocID="{658AFADC-141E-410D-B2F9-F686D19046D1}" presName="spacer" presStyleCnt="0"/>
      <dgm:spPr/>
    </dgm:pt>
    <dgm:pt modelId="{BDEDB66E-FB84-40D3-A456-A4448C99E248}" type="pres">
      <dgm:prSet presAssocID="{302CF2AF-A3C8-419E-BED6-C3DD8EC4D9C8}" presName="comp" presStyleCnt="0"/>
      <dgm:spPr/>
    </dgm:pt>
    <dgm:pt modelId="{A62B3BE2-472F-4824-8DE7-2E72244D30B4}" type="pres">
      <dgm:prSet presAssocID="{302CF2AF-A3C8-419E-BED6-C3DD8EC4D9C8}" presName="box" presStyleLbl="node1" presStyleIdx="1" presStyleCnt="2"/>
      <dgm:spPr/>
    </dgm:pt>
    <dgm:pt modelId="{776CF7F4-6AC9-4F91-AA56-28C1924FE563}" type="pres">
      <dgm:prSet presAssocID="{302CF2AF-A3C8-419E-BED6-C3DD8EC4D9C8}" presName="img" presStyleLbl="fgImgPlace1" presStyleIdx="1" presStyleCnt="2"/>
      <dgm:spPr>
        <a:blipFill>
          <a:blip xmlns:r="http://schemas.openxmlformats.org/officeDocument/2006/relationships" r:embed="rId2"/>
          <a:srcRect/>
          <a:stretch>
            <a:fillRect t="-35000" b="-35000"/>
          </a:stretch>
        </a:blipFill>
      </dgm:spPr>
      <dgm:extLst>
        <a:ext uri="{E40237B7-FDA0-4F09-8148-C483321AD2D9}">
          <dgm14:cNvPr xmlns:dgm14="http://schemas.microsoft.com/office/drawing/2010/diagram" id="0" name="" descr="Calendar"/>
        </a:ext>
      </dgm:extLst>
    </dgm:pt>
    <dgm:pt modelId="{D69F8965-2B6E-4D52-8628-DD0AB9C3766F}" type="pres">
      <dgm:prSet presAssocID="{302CF2AF-A3C8-419E-BED6-C3DD8EC4D9C8}" presName="text" presStyleLbl="node1" presStyleIdx="1" presStyleCnt="2">
        <dgm:presLayoutVars>
          <dgm:bulletEnabled val="1"/>
        </dgm:presLayoutVars>
      </dgm:prSet>
      <dgm:spPr/>
    </dgm:pt>
  </dgm:ptLst>
  <dgm:cxnLst>
    <dgm:cxn modelId="{A7A2212C-ECD6-4199-8BE8-9F376B5B84F1}" type="presOf" srcId="{8A9A76CF-8372-41C5-BA3C-B6601A67DF4C}" destId="{03C4D3B4-5304-45FD-AD53-8EA12F21D126}" srcOrd="0" destOrd="0" presId="urn:microsoft.com/office/officeart/2005/8/layout/vList4"/>
    <dgm:cxn modelId="{E9BA4B3D-BCA4-4354-8055-35699A2E2F4B}" type="presOf" srcId="{302CF2AF-A3C8-419E-BED6-C3DD8EC4D9C8}" destId="{D69F8965-2B6E-4D52-8628-DD0AB9C3766F}" srcOrd="1" destOrd="0" presId="urn:microsoft.com/office/officeart/2005/8/layout/vList4"/>
    <dgm:cxn modelId="{FA2CD250-463A-42BE-91D4-E5BA7D9F1D3D}" type="presOf" srcId="{7E8637CE-8DDB-4916-BD23-7BEAEB694DCD}" destId="{A91241F2-FA91-46DE-A147-5FE5C130D45D}" srcOrd="0" destOrd="0" presId="urn:microsoft.com/office/officeart/2005/8/layout/vList4"/>
    <dgm:cxn modelId="{363F3793-8062-4FDF-BBD9-E8BCDCFDEBEC}" srcId="{7E8637CE-8DDB-4916-BD23-7BEAEB694DCD}" destId="{302CF2AF-A3C8-419E-BED6-C3DD8EC4D9C8}" srcOrd="1" destOrd="0" parTransId="{DFE1D933-9E14-4A33-A5C0-74A377DE3C9D}" sibTransId="{676D7D24-A9CE-4DFA-A844-5ADCB38F0CD6}"/>
    <dgm:cxn modelId="{45BA6FD5-29FA-4719-9D89-DC331E9E3159}" type="presOf" srcId="{302CF2AF-A3C8-419E-BED6-C3DD8EC4D9C8}" destId="{A62B3BE2-472F-4824-8DE7-2E72244D30B4}" srcOrd="0" destOrd="0" presId="urn:microsoft.com/office/officeart/2005/8/layout/vList4"/>
    <dgm:cxn modelId="{FCBA93E0-22F4-4474-9EBF-85D52995FE9B}" srcId="{7E8637CE-8DDB-4916-BD23-7BEAEB694DCD}" destId="{8A9A76CF-8372-41C5-BA3C-B6601A67DF4C}" srcOrd="0" destOrd="0" parTransId="{7950CA4B-4FAA-4AFB-A4AC-18307BD9B630}" sibTransId="{658AFADC-141E-410D-B2F9-F686D19046D1}"/>
    <dgm:cxn modelId="{BB28CCE4-E876-44CB-A6C1-03296E5081B7}" type="presOf" srcId="{8A9A76CF-8372-41C5-BA3C-B6601A67DF4C}" destId="{ED8D0A9B-E757-48DB-B50F-BF1ED4753DF0}" srcOrd="1" destOrd="0" presId="urn:microsoft.com/office/officeart/2005/8/layout/vList4"/>
    <dgm:cxn modelId="{658A0284-E3F3-4937-8039-2B1647B81A9D}" type="presParOf" srcId="{A91241F2-FA91-46DE-A147-5FE5C130D45D}" destId="{F2525D8F-92E1-4F8E-96CD-19A4745D4C8D}" srcOrd="0" destOrd="0" presId="urn:microsoft.com/office/officeart/2005/8/layout/vList4"/>
    <dgm:cxn modelId="{52789509-0F29-47F3-9877-48012B45B9C4}" type="presParOf" srcId="{F2525D8F-92E1-4F8E-96CD-19A4745D4C8D}" destId="{03C4D3B4-5304-45FD-AD53-8EA12F21D126}" srcOrd="0" destOrd="0" presId="urn:microsoft.com/office/officeart/2005/8/layout/vList4"/>
    <dgm:cxn modelId="{F0CADDA9-2175-4C66-8522-A015483FD016}" type="presParOf" srcId="{F2525D8F-92E1-4F8E-96CD-19A4745D4C8D}" destId="{BF42247D-E859-4F5B-9623-86348F79E0FE}" srcOrd="1" destOrd="0" presId="urn:microsoft.com/office/officeart/2005/8/layout/vList4"/>
    <dgm:cxn modelId="{BFDC4E1D-C17D-46B1-9E66-DB53D389799D}" type="presParOf" srcId="{F2525D8F-92E1-4F8E-96CD-19A4745D4C8D}" destId="{ED8D0A9B-E757-48DB-B50F-BF1ED4753DF0}" srcOrd="2" destOrd="0" presId="urn:microsoft.com/office/officeart/2005/8/layout/vList4"/>
    <dgm:cxn modelId="{B48F1416-100A-49F2-A43D-9209EE260B35}" type="presParOf" srcId="{A91241F2-FA91-46DE-A147-5FE5C130D45D}" destId="{EAC0EBE2-4F52-45CA-8267-DEE97F36A247}" srcOrd="1" destOrd="0" presId="urn:microsoft.com/office/officeart/2005/8/layout/vList4"/>
    <dgm:cxn modelId="{CA0687D4-C656-413A-8C14-9E1F027B48B4}" type="presParOf" srcId="{A91241F2-FA91-46DE-A147-5FE5C130D45D}" destId="{BDEDB66E-FB84-40D3-A456-A4448C99E248}" srcOrd="2" destOrd="0" presId="urn:microsoft.com/office/officeart/2005/8/layout/vList4"/>
    <dgm:cxn modelId="{59B65750-21E5-4825-9D65-18242A7C7C9A}" type="presParOf" srcId="{BDEDB66E-FB84-40D3-A456-A4448C99E248}" destId="{A62B3BE2-472F-4824-8DE7-2E72244D30B4}" srcOrd="0" destOrd="0" presId="urn:microsoft.com/office/officeart/2005/8/layout/vList4"/>
    <dgm:cxn modelId="{07093690-DBB9-4D1D-AA21-C6649A07E91E}" type="presParOf" srcId="{BDEDB66E-FB84-40D3-A456-A4448C99E248}" destId="{776CF7F4-6AC9-4F91-AA56-28C1924FE563}" srcOrd="1" destOrd="0" presId="urn:microsoft.com/office/officeart/2005/8/layout/vList4"/>
    <dgm:cxn modelId="{85CC9DEA-F7D2-4E34-A424-4CB6F536AC65}" type="presParOf" srcId="{BDEDB66E-FB84-40D3-A456-A4448C99E248}" destId="{D69F8965-2B6E-4D52-8628-DD0AB9C3766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864F44B-E0B5-44A5-9744-299D9C8B49B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6760D2B-6BAB-4892-B66A-041F1A5B6AE9}">
      <dgm:prSet phldrT="[Text]" phldr="0" custT="1"/>
      <dgm:spPr/>
      <dgm:t>
        <a:bodyPr/>
        <a:lstStyle/>
        <a:p>
          <a:pPr algn="ctr"/>
          <a:r>
            <a:rPr lang="en-US" sz="2400"/>
            <a:t>Notice of ASAP Review Date Form</a:t>
          </a:r>
        </a:p>
      </dgm:t>
    </dgm:pt>
    <dgm:pt modelId="{CEFB8A1E-E260-418D-8E24-2583E5BBBEB9}" type="parTrans" cxnId="{48F73410-D83C-4879-A093-9BC3C11D1CA4}">
      <dgm:prSet/>
      <dgm:spPr/>
      <dgm:t>
        <a:bodyPr/>
        <a:lstStyle/>
        <a:p>
          <a:endParaRPr lang="en-US"/>
        </a:p>
      </dgm:t>
    </dgm:pt>
    <dgm:pt modelId="{E6A5AA9F-FF27-4462-BA3B-D5F057B38EF8}" type="sibTrans" cxnId="{48F73410-D83C-4879-A093-9BC3C11D1CA4}">
      <dgm:prSet/>
      <dgm:spPr/>
      <dgm:t>
        <a:bodyPr/>
        <a:lstStyle/>
        <a:p>
          <a:endParaRPr lang="en-US"/>
        </a:p>
      </dgm:t>
    </dgm:pt>
    <dgm:pt modelId="{CBD18416-C52A-4029-97A1-D4E03F955944}">
      <dgm:prSet phldrT="[Text]" phldr="0" custT="1"/>
      <dgm:spPr/>
      <dgm:t>
        <a:bodyPr/>
        <a:lstStyle/>
        <a:p>
          <a:r>
            <a:rPr lang="en-US" sz="2000">
              <a:solidFill>
                <a:schemeClr val="accent3"/>
              </a:solidFill>
            </a:rPr>
            <a:t>Required to be sent to consumer/applicant within 7 days of receiving the request for ASAP Review form </a:t>
          </a:r>
        </a:p>
      </dgm:t>
    </dgm:pt>
    <dgm:pt modelId="{202FB79C-F404-45CC-A56C-3D3A843F2D36}" type="parTrans" cxnId="{426CFE12-B6DD-4B2A-A094-79DA1EAE9C0F}">
      <dgm:prSet/>
      <dgm:spPr/>
      <dgm:t>
        <a:bodyPr/>
        <a:lstStyle/>
        <a:p>
          <a:endParaRPr lang="en-US"/>
        </a:p>
      </dgm:t>
    </dgm:pt>
    <dgm:pt modelId="{A0237905-D1E4-43FA-BAC3-351969822826}" type="sibTrans" cxnId="{426CFE12-B6DD-4B2A-A094-79DA1EAE9C0F}">
      <dgm:prSet/>
      <dgm:spPr/>
      <dgm:t>
        <a:bodyPr/>
        <a:lstStyle/>
        <a:p>
          <a:endParaRPr lang="en-US"/>
        </a:p>
      </dgm:t>
    </dgm:pt>
    <dgm:pt modelId="{03F6C374-9753-43AD-96B6-508CD4C1FE45}">
      <dgm:prSet phldrT="[Text]" phldr="0" custT="1"/>
      <dgm:spPr/>
      <dgm:t>
        <a:bodyPr/>
        <a:lstStyle/>
        <a:p>
          <a:r>
            <a:rPr lang="en-US" sz="2000">
              <a:solidFill>
                <a:schemeClr val="accent3"/>
              </a:solidFill>
            </a:rPr>
            <a:t>Communicates Date, Time and Location of the Meeting</a:t>
          </a:r>
        </a:p>
      </dgm:t>
    </dgm:pt>
    <dgm:pt modelId="{A9E0F7DC-0CBA-4271-A06A-6EC356F1418D}" type="parTrans" cxnId="{AD1F1AA4-6FE2-42CE-8494-BB95CDF01DE7}">
      <dgm:prSet/>
      <dgm:spPr/>
      <dgm:t>
        <a:bodyPr/>
        <a:lstStyle/>
        <a:p>
          <a:endParaRPr lang="en-US"/>
        </a:p>
      </dgm:t>
    </dgm:pt>
    <dgm:pt modelId="{1A29DB9E-523E-4DA6-9410-4E4B039C37E4}" type="sibTrans" cxnId="{AD1F1AA4-6FE2-42CE-8494-BB95CDF01DE7}">
      <dgm:prSet/>
      <dgm:spPr/>
      <dgm:t>
        <a:bodyPr/>
        <a:lstStyle/>
        <a:p>
          <a:endParaRPr lang="en-US"/>
        </a:p>
      </dgm:t>
    </dgm:pt>
    <dgm:pt modelId="{C7499219-9A32-4420-8133-2AAF7F146FAC}">
      <dgm:prSet phldrT="[Text]" phldr="0" custT="1"/>
      <dgm:spPr/>
      <dgm:t>
        <a:bodyPr/>
        <a:lstStyle/>
        <a:p>
          <a:r>
            <a:rPr lang="en-US" sz="2000">
              <a:solidFill>
                <a:schemeClr val="accent3"/>
              </a:solidFill>
            </a:rPr>
            <a:t>Description of what materials to bring to the ASAP review meeting</a:t>
          </a:r>
        </a:p>
      </dgm:t>
    </dgm:pt>
    <dgm:pt modelId="{3ADE5E4E-1895-4DFD-A53E-CA60D0DDB5FC}" type="parTrans" cxnId="{5AE1CB0C-3D4C-4FA8-8CCB-172055869E1F}">
      <dgm:prSet/>
      <dgm:spPr/>
      <dgm:t>
        <a:bodyPr/>
        <a:lstStyle/>
        <a:p>
          <a:endParaRPr lang="en-US"/>
        </a:p>
      </dgm:t>
    </dgm:pt>
    <dgm:pt modelId="{9B4D8F14-1E1E-4B84-AB99-40036E4D909F}" type="sibTrans" cxnId="{5AE1CB0C-3D4C-4FA8-8CCB-172055869E1F}">
      <dgm:prSet/>
      <dgm:spPr/>
      <dgm:t>
        <a:bodyPr/>
        <a:lstStyle/>
        <a:p>
          <a:endParaRPr lang="en-US"/>
        </a:p>
      </dgm:t>
    </dgm:pt>
    <dgm:pt modelId="{87A88EE7-0CEB-440E-A4C4-717009AACF36}" type="pres">
      <dgm:prSet presAssocID="{A864F44B-E0B5-44A5-9744-299D9C8B49B3}" presName="linear" presStyleCnt="0">
        <dgm:presLayoutVars>
          <dgm:dir/>
          <dgm:animLvl val="lvl"/>
          <dgm:resizeHandles val="exact"/>
        </dgm:presLayoutVars>
      </dgm:prSet>
      <dgm:spPr/>
    </dgm:pt>
    <dgm:pt modelId="{F38E8E0F-B533-4AE9-B345-25626AC818F7}" type="pres">
      <dgm:prSet presAssocID="{66760D2B-6BAB-4892-B66A-041F1A5B6AE9}" presName="parentLin" presStyleCnt="0"/>
      <dgm:spPr/>
    </dgm:pt>
    <dgm:pt modelId="{5E9342C1-946D-447B-972A-60B6582E2D5A}" type="pres">
      <dgm:prSet presAssocID="{66760D2B-6BAB-4892-B66A-041F1A5B6AE9}" presName="parentLeftMargin" presStyleLbl="node1" presStyleIdx="0" presStyleCnt="1"/>
      <dgm:spPr/>
    </dgm:pt>
    <dgm:pt modelId="{466AFB06-8030-414B-9C17-1C1E505BEA7E}" type="pres">
      <dgm:prSet presAssocID="{66760D2B-6BAB-4892-B66A-041F1A5B6AE9}" presName="parentText" presStyleLbl="node1" presStyleIdx="0" presStyleCnt="1">
        <dgm:presLayoutVars>
          <dgm:chMax val="0"/>
          <dgm:bulletEnabled val="1"/>
        </dgm:presLayoutVars>
      </dgm:prSet>
      <dgm:spPr/>
    </dgm:pt>
    <dgm:pt modelId="{2DFF30BB-AD5B-4CFA-9B99-6CE70E452C66}" type="pres">
      <dgm:prSet presAssocID="{66760D2B-6BAB-4892-B66A-041F1A5B6AE9}" presName="negativeSpace" presStyleCnt="0"/>
      <dgm:spPr/>
    </dgm:pt>
    <dgm:pt modelId="{779A9B05-3FFF-4CF0-976C-D1B238AD9465}" type="pres">
      <dgm:prSet presAssocID="{66760D2B-6BAB-4892-B66A-041F1A5B6AE9}" presName="childText" presStyleLbl="conFgAcc1" presStyleIdx="0" presStyleCnt="1">
        <dgm:presLayoutVars>
          <dgm:bulletEnabled val="1"/>
        </dgm:presLayoutVars>
      </dgm:prSet>
      <dgm:spPr/>
    </dgm:pt>
  </dgm:ptLst>
  <dgm:cxnLst>
    <dgm:cxn modelId="{5AE1CB0C-3D4C-4FA8-8CCB-172055869E1F}" srcId="{66760D2B-6BAB-4892-B66A-041F1A5B6AE9}" destId="{C7499219-9A32-4420-8133-2AAF7F146FAC}" srcOrd="2" destOrd="0" parTransId="{3ADE5E4E-1895-4DFD-A53E-CA60D0DDB5FC}" sibTransId="{9B4D8F14-1E1E-4B84-AB99-40036E4D909F}"/>
    <dgm:cxn modelId="{7F23E00D-2856-46FA-AD55-82DDE63CDF44}" type="presOf" srcId="{CBD18416-C52A-4029-97A1-D4E03F955944}" destId="{779A9B05-3FFF-4CF0-976C-D1B238AD9465}" srcOrd="0" destOrd="0" presId="urn:microsoft.com/office/officeart/2005/8/layout/list1"/>
    <dgm:cxn modelId="{48F73410-D83C-4879-A093-9BC3C11D1CA4}" srcId="{A864F44B-E0B5-44A5-9744-299D9C8B49B3}" destId="{66760D2B-6BAB-4892-B66A-041F1A5B6AE9}" srcOrd="0" destOrd="0" parTransId="{CEFB8A1E-E260-418D-8E24-2583E5BBBEB9}" sibTransId="{E6A5AA9F-FF27-4462-BA3B-D5F057B38EF8}"/>
    <dgm:cxn modelId="{426CFE12-B6DD-4B2A-A094-79DA1EAE9C0F}" srcId="{66760D2B-6BAB-4892-B66A-041F1A5B6AE9}" destId="{CBD18416-C52A-4029-97A1-D4E03F955944}" srcOrd="0" destOrd="0" parTransId="{202FB79C-F404-45CC-A56C-3D3A843F2D36}" sibTransId="{A0237905-D1E4-43FA-BAC3-351969822826}"/>
    <dgm:cxn modelId="{81DE272F-A3DF-4367-90CD-02808232EAA6}" type="presOf" srcId="{66760D2B-6BAB-4892-B66A-041F1A5B6AE9}" destId="{5E9342C1-946D-447B-972A-60B6582E2D5A}" srcOrd="0" destOrd="0" presId="urn:microsoft.com/office/officeart/2005/8/layout/list1"/>
    <dgm:cxn modelId="{8EE01B55-8885-48CF-BADF-57B0EFEDA176}" type="presOf" srcId="{A864F44B-E0B5-44A5-9744-299D9C8B49B3}" destId="{87A88EE7-0CEB-440E-A4C4-717009AACF36}" srcOrd="0" destOrd="0" presId="urn:microsoft.com/office/officeart/2005/8/layout/list1"/>
    <dgm:cxn modelId="{AD1F1AA4-6FE2-42CE-8494-BB95CDF01DE7}" srcId="{66760D2B-6BAB-4892-B66A-041F1A5B6AE9}" destId="{03F6C374-9753-43AD-96B6-508CD4C1FE45}" srcOrd="1" destOrd="0" parTransId="{A9E0F7DC-0CBA-4271-A06A-6EC356F1418D}" sibTransId="{1A29DB9E-523E-4DA6-9410-4E4B039C37E4}"/>
    <dgm:cxn modelId="{304F55B8-EB1F-4E3C-A985-893C7375CBA8}" type="presOf" srcId="{03F6C374-9753-43AD-96B6-508CD4C1FE45}" destId="{779A9B05-3FFF-4CF0-976C-D1B238AD9465}" srcOrd="0" destOrd="1" presId="urn:microsoft.com/office/officeart/2005/8/layout/list1"/>
    <dgm:cxn modelId="{992E3BC0-9E41-436F-A75C-212F128A797E}" type="presOf" srcId="{C7499219-9A32-4420-8133-2AAF7F146FAC}" destId="{779A9B05-3FFF-4CF0-976C-D1B238AD9465}" srcOrd="0" destOrd="2" presId="urn:microsoft.com/office/officeart/2005/8/layout/list1"/>
    <dgm:cxn modelId="{96CF24E4-4DB8-407C-9AAE-557DFFCABC66}" type="presOf" srcId="{66760D2B-6BAB-4892-B66A-041F1A5B6AE9}" destId="{466AFB06-8030-414B-9C17-1C1E505BEA7E}" srcOrd="1" destOrd="0" presId="urn:microsoft.com/office/officeart/2005/8/layout/list1"/>
    <dgm:cxn modelId="{45CFB9B0-6A5B-4693-AE1C-92F1B44F79F5}" type="presParOf" srcId="{87A88EE7-0CEB-440E-A4C4-717009AACF36}" destId="{F38E8E0F-B533-4AE9-B345-25626AC818F7}" srcOrd="0" destOrd="0" presId="urn:microsoft.com/office/officeart/2005/8/layout/list1"/>
    <dgm:cxn modelId="{BAE5E138-A721-4AC3-851F-50C662AC8ACB}" type="presParOf" srcId="{F38E8E0F-B533-4AE9-B345-25626AC818F7}" destId="{5E9342C1-946D-447B-972A-60B6582E2D5A}" srcOrd="0" destOrd="0" presId="urn:microsoft.com/office/officeart/2005/8/layout/list1"/>
    <dgm:cxn modelId="{A33FDE23-EC92-41A5-8D6A-4E4FC8D6C444}" type="presParOf" srcId="{F38E8E0F-B533-4AE9-B345-25626AC818F7}" destId="{466AFB06-8030-414B-9C17-1C1E505BEA7E}" srcOrd="1" destOrd="0" presId="urn:microsoft.com/office/officeart/2005/8/layout/list1"/>
    <dgm:cxn modelId="{0A1A5C5C-740B-43C6-95F9-A968119711DD}" type="presParOf" srcId="{87A88EE7-0CEB-440E-A4C4-717009AACF36}" destId="{2DFF30BB-AD5B-4CFA-9B99-6CE70E452C66}" srcOrd="1" destOrd="0" presId="urn:microsoft.com/office/officeart/2005/8/layout/list1"/>
    <dgm:cxn modelId="{3EE4A698-37A9-4653-95ED-4E5C4A7FBC4F}" type="presParOf" srcId="{87A88EE7-0CEB-440E-A4C4-717009AACF36}" destId="{779A9B05-3FFF-4CF0-976C-D1B238AD94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6884F06-F397-4ADD-ACDE-8788B7E36FA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CA7E0B6-8F94-4CF9-9844-0193001BC643}">
      <dgm:prSet/>
      <dgm:spPr/>
      <dgm:t>
        <a:bodyPr/>
        <a:lstStyle/>
        <a:p>
          <a:r>
            <a:rPr lang="en-US"/>
            <a:t>The ASAP has 7 days after the meeting to render a decision based on the ASAP Review meeting</a:t>
          </a:r>
        </a:p>
      </dgm:t>
    </dgm:pt>
    <dgm:pt modelId="{311149D5-813D-4D55-8150-52AEC7E52B94}" type="parTrans" cxnId="{DA503296-B27C-45C8-892D-A6ADBB6EB2D2}">
      <dgm:prSet/>
      <dgm:spPr/>
      <dgm:t>
        <a:bodyPr/>
        <a:lstStyle/>
        <a:p>
          <a:endParaRPr lang="en-US"/>
        </a:p>
      </dgm:t>
    </dgm:pt>
    <dgm:pt modelId="{F892A9F9-9760-44B1-8754-C5F8FDD3661F}" type="sibTrans" cxnId="{DA503296-B27C-45C8-892D-A6ADBB6EB2D2}">
      <dgm:prSet/>
      <dgm:spPr/>
      <dgm:t>
        <a:bodyPr/>
        <a:lstStyle/>
        <a:p>
          <a:endParaRPr lang="en-US"/>
        </a:p>
      </dgm:t>
    </dgm:pt>
    <dgm:pt modelId="{3C53B71E-21A3-4A05-A2D4-1D4EABFF65F8}">
      <dgm:prSet/>
      <dgm:spPr/>
      <dgm:t>
        <a:bodyPr/>
        <a:lstStyle/>
        <a:p>
          <a:r>
            <a:rPr lang="en-US"/>
            <a:t>The ASAP has 21 calendar days to respond to the consumer/applicant</a:t>
          </a:r>
        </a:p>
      </dgm:t>
    </dgm:pt>
    <dgm:pt modelId="{5757D798-C5B1-4182-8B8E-ED67196D19E8}" type="parTrans" cxnId="{0531D455-801B-46FB-8960-3090719B4BF6}">
      <dgm:prSet/>
      <dgm:spPr/>
      <dgm:t>
        <a:bodyPr/>
        <a:lstStyle/>
        <a:p>
          <a:endParaRPr lang="en-US"/>
        </a:p>
      </dgm:t>
    </dgm:pt>
    <dgm:pt modelId="{E7105D2A-9247-4A3B-A46D-39248C21E8AE}" type="sibTrans" cxnId="{0531D455-801B-46FB-8960-3090719B4BF6}">
      <dgm:prSet/>
      <dgm:spPr/>
      <dgm:t>
        <a:bodyPr/>
        <a:lstStyle/>
        <a:p>
          <a:endParaRPr lang="en-US"/>
        </a:p>
      </dgm:t>
    </dgm:pt>
    <dgm:pt modelId="{128C23F4-5871-452E-B468-4D4C767D8485}">
      <dgm:prSet/>
      <dgm:spPr/>
      <dgm:t>
        <a:bodyPr/>
        <a:lstStyle/>
        <a:p>
          <a:r>
            <a:rPr lang="en-US"/>
            <a:t>Once the ASAP Review has concluded,  a determination is made the ASAP shall send a </a:t>
          </a:r>
          <a:r>
            <a:rPr lang="en-US" b="1"/>
            <a:t>Notice of ASAP Review Decision </a:t>
          </a:r>
          <a:r>
            <a:rPr lang="en-US"/>
            <a:t>to the consumer. Two forms must accompany this ASAP decision:</a:t>
          </a:r>
        </a:p>
      </dgm:t>
    </dgm:pt>
    <dgm:pt modelId="{3D4E7B04-F08F-40B1-B33D-A96394465FFB}" type="parTrans" cxnId="{14AFA700-E88D-4CE6-B53A-56AF50132C27}">
      <dgm:prSet/>
      <dgm:spPr/>
      <dgm:t>
        <a:bodyPr/>
        <a:lstStyle/>
        <a:p>
          <a:endParaRPr lang="en-US"/>
        </a:p>
      </dgm:t>
    </dgm:pt>
    <dgm:pt modelId="{96AF0B75-49CC-474D-AB28-E75F8EC0B288}" type="sibTrans" cxnId="{14AFA700-E88D-4CE6-B53A-56AF50132C27}">
      <dgm:prSet/>
      <dgm:spPr/>
      <dgm:t>
        <a:bodyPr/>
        <a:lstStyle/>
        <a:p>
          <a:endParaRPr lang="en-US"/>
        </a:p>
      </dgm:t>
    </dgm:pt>
    <dgm:pt modelId="{ED087312-6A9E-4833-B350-D871376FCD18}">
      <dgm:prSet/>
      <dgm:spPr/>
      <dgm:t>
        <a:bodyPr/>
        <a:lstStyle/>
        <a:p>
          <a:r>
            <a:rPr lang="en-US" b="0">
              <a:solidFill>
                <a:schemeClr val="accent3"/>
              </a:solidFill>
            </a:rPr>
            <a:t>Appeal Rights to AGE (Elder Affairs)</a:t>
          </a:r>
        </a:p>
      </dgm:t>
    </dgm:pt>
    <dgm:pt modelId="{8C072D5B-3225-4FB6-A57E-AD239EDC5D9F}" type="parTrans" cxnId="{604F1708-8F5E-4C43-8E57-D67E2EEF86F7}">
      <dgm:prSet/>
      <dgm:spPr/>
      <dgm:t>
        <a:bodyPr/>
        <a:lstStyle/>
        <a:p>
          <a:endParaRPr lang="en-US"/>
        </a:p>
      </dgm:t>
    </dgm:pt>
    <dgm:pt modelId="{3705A300-549A-4FE3-AE1D-C17BF1E1DA0D}" type="sibTrans" cxnId="{604F1708-8F5E-4C43-8E57-D67E2EEF86F7}">
      <dgm:prSet/>
      <dgm:spPr/>
      <dgm:t>
        <a:bodyPr/>
        <a:lstStyle/>
        <a:p>
          <a:endParaRPr lang="en-US"/>
        </a:p>
      </dgm:t>
    </dgm:pt>
    <dgm:pt modelId="{9C079057-7D8E-4DDD-9853-95C7C902E455}">
      <dgm:prSet/>
      <dgm:spPr/>
      <dgm:t>
        <a:bodyPr/>
        <a:lstStyle/>
        <a:p>
          <a:r>
            <a:rPr lang="en-US" b="0">
              <a:solidFill>
                <a:schemeClr val="accent3"/>
              </a:solidFill>
            </a:rPr>
            <a:t>Request to Appeal ASAP’s Review Decision</a:t>
          </a:r>
        </a:p>
      </dgm:t>
    </dgm:pt>
    <dgm:pt modelId="{84CF0A23-355E-4486-A63C-B8AE022F9D18}" type="parTrans" cxnId="{90018D9B-1D15-4CB9-BCDC-2DE480913323}">
      <dgm:prSet/>
      <dgm:spPr/>
      <dgm:t>
        <a:bodyPr/>
        <a:lstStyle/>
        <a:p>
          <a:endParaRPr lang="en-US"/>
        </a:p>
      </dgm:t>
    </dgm:pt>
    <dgm:pt modelId="{9AF893C6-871D-4AC1-AE2A-15F060041740}" type="sibTrans" cxnId="{90018D9B-1D15-4CB9-BCDC-2DE480913323}">
      <dgm:prSet/>
      <dgm:spPr/>
      <dgm:t>
        <a:bodyPr/>
        <a:lstStyle/>
        <a:p>
          <a:endParaRPr lang="en-US"/>
        </a:p>
      </dgm:t>
    </dgm:pt>
    <dgm:pt modelId="{C4BE8DB1-C200-45A1-A3F1-CFB8106AA852}">
      <dgm:prSet/>
      <dgm:spPr/>
      <dgm:t>
        <a:bodyPr/>
        <a:lstStyle/>
        <a:p>
          <a:r>
            <a:rPr lang="en-US"/>
            <a:t>The consumer/applicant then has the option to Appeal to an AGE Hearing Officer within 14 days, (30 days for Waiver consumers) of receiving the </a:t>
          </a:r>
          <a:r>
            <a:rPr lang="en-US" b="1"/>
            <a:t>Notice of ASAP Review Decision</a:t>
          </a:r>
          <a:endParaRPr lang="en-US"/>
        </a:p>
      </dgm:t>
    </dgm:pt>
    <dgm:pt modelId="{2EF91DD6-FF34-474F-AD3A-E46719FFB28B}" type="parTrans" cxnId="{96157A82-005C-497D-AD5E-B35E7194E1F6}">
      <dgm:prSet/>
      <dgm:spPr/>
      <dgm:t>
        <a:bodyPr/>
        <a:lstStyle/>
        <a:p>
          <a:endParaRPr lang="en-US"/>
        </a:p>
      </dgm:t>
    </dgm:pt>
    <dgm:pt modelId="{5DB44319-D69C-43E6-892D-46ACCE2BCB55}" type="sibTrans" cxnId="{96157A82-005C-497D-AD5E-B35E7194E1F6}">
      <dgm:prSet/>
      <dgm:spPr/>
      <dgm:t>
        <a:bodyPr/>
        <a:lstStyle/>
        <a:p>
          <a:endParaRPr lang="en-US"/>
        </a:p>
      </dgm:t>
    </dgm:pt>
    <dgm:pt modelId="{E5FB64AC-9945-490C-9BB9-57C37FA1A9A0}" type="pres">
      <dgm:prSet presAssocID="{26884F06-F397-4ADD-ACDE-8788B7E36FA2}" presName="linear" presStyleCnt="0">
        <dgm:presLayoutVars>
          <dgm:animLvl val="lvl"/>
          <dgm:resizeHandles val="exact"/>
        </dgm:presLayoutVars>
      </dgm:prSet>
      <dgm:spPr/>
    </dgm:pt>
    <dgm:pt modelId="{9EE73699-7FF3-464D-B293-D37FA0C20670}" type="pres">
      <dgm:prSet presAssocID="{DCA7E0B6-8F94-4CF9-9844-0193001BC643}" presName="parentText" presStyleLbl="node1" presStyleIdx="0" presStyleCnt="4">
        <dgm:presLayoutVars>
          <dgm:chMax val="0"/>
          <dgm:bulletEnabled val="1"/>
        </dgm:presLayoutVars>
      </dgm:prSet>
      <dgm:spPr/>
    </dgm:pt>
    <dgm:pt modelId="{4188F219-39C5-469A-9E94-5D39BC5F1901}" type="pres">
      <dgm:prSet presAssocID="{F892A9F9-9760-44B1-8754-C5F8FDD3661F}" presName="spacer" presStyleCnt="0"/>
      <dgm:spPr/>
    </dgm:pt>
    <dgm:pt modelId="{611D4FD4-40B7-4179-9B7C-6F22978E93E8}" type="pres">
      <dgm:prSet presAssocID="{3C53B71E-21A3-4A05-A2D4-1D4EABFF65F8}" presName="parentText" presStyleLbl="node1" presStyleIdx="1" presStyleCnt="4">
        <dgm:presLayoutVars>
          <dgm:chMax val="0"/>
          <dgm:bulletEnabled val="1"/>
        </dgm:presLayoutVars>
      </dgm:prSet>
      <dgm:spPr/>
    </dgm:pt>
    <dgm:pt modelId="{5B5946B7-4DB0-4F66-837E-7F85DDFAB882}" type="pres">
      <dgm:prSet presAssocID="{E7105D2A-9247-4A3B-A46D-39248C21E8AE}" presName="spacer" presStyleCnt="0"/>
      <dgm:spPr/>
    </dgm:pt>
    <dgm:pt modelId="{B7DB391E-B38F-46E1-AA7D-65A2B2B50802}" type="pres">
      <dgm:prSet presAssocID="{128C23F4-5871-452E-B468-4D4C767D8485}" presName="parentText" presStyleLbl="node1" presStyleIdx="2" presStyleCnt="4">
        <dgm:presLayoutVars>
          <dgm:chMax val="0"/>
          <dgm:bulletEnabled val="1"/>
        </dgm:presLayoutVars>
      </dgm:prSet>
      <dgm:spPr/>
    </dgm:pt>
    <dgm:pt modelId="{312D3CCC-A0EA-425B-84CC-F00ADA928EAE}" type="pres">
      <dgm:prSet presAssocID="{128C23F4-5871-452E-B468-4D4C767D8485}" presName="childText" presStyleLbl="revTx" presStyleIdx="0" presStyleCnt="1">
        <dgm:presLayoutVars>
          <dgm:bulletEnabled val="1"/>
        </dgm:presLayoutVars>
      </dgm:prSet>
      <dgm:spPr/>
    </dgm:pt>
    <dgm:pt modelId="{A648B256-48B7-4350-8745-B555F48924A3}" type="pres">
      <dgm:prSet presAssocID="{C4BE8DB1-C200-45A1-A3F1-CFB8106AA852}" presName="parentText" presStyleLbl="node1" presStyleIdx="3" presStyleCnt="4">
        <dgm:presLayoutVars>
          <dgm:chMax val="0"/>
          <dgm:bulletEnabled val="1"/>
        </dgm:presLayoutVars>
      </dgm:prSet>
      <dgm:spPr/>
    </dgm:pt>
  </dgm:ptLst>
  <dgm:cxnLst>
    <dgm:cxn modelId="{14AFA700-E88D-4CE6-B53A-56AF50132C27}" srcId="{26884F06-F397-4ADD-ACDE-8788B7E36FA2}" destId="{128C23F4-5871-452E-B468-4D4C767D8485}" srcOrd="2" destOrd="0" parTransId="{3D4E7B04-F08F-40B1-B33D-A96394465FFB}" sibTransId="{96AF0B75-49CC-474D-AB28-E75F8EC0B288}"/>
    <dgm:cxn modelId="{604F1708-8F5E-4C43-8E57-D67E2EEF86F7}" srcId="{128C23F4-5871-452E-B468-4D4C767D8485}" destId="{ED087312-6A9E-4833-B350-D871376FCD18}" srcOrd="0" destOrd="0" parTransId="{8C072D5B-3225-4FB6-A57E-AD239EDC5D9F}" sibTransId="{3705A300-549A-4FE3-AE1D-C17BF1E1DA0D}"/>
    <dgm:cxn modelId="{0AD71F46-6B09-4CB8-BBFE-5F86131FC1CB}" type="presOf" srcId="{3C53B71E-21A3-4A05-A2D4-1D4EABFF65F8}" destId="{611D4FD4-40B7-4179-9B7C-6F22978E93E8}" srcOrd="0" destOrd="0" presId="urn:microsoft.com/office/officeart/2005/8/layout/vList2"/>
    <dgm:cxn modelId="{0531D455-801B-46FB-8960-3090719B4BF6}" srcId="{26884F06-F397-4ADD-ACDE-8788B7E36FA2}" destId="{3C53B71E-21A3-4A05-A2D4-1D4EABFF65F8}" srcOrd="1" destOrd="0" parTransId="{5757D798-C5B1-4182-8B8E-ED67196D19E8}" sibTransId="{E7105D2A-9247-4A3B-A46D-39248C21E8AE}"/>
    <dgm:cxn modelId="{4E720C5A-E6D0-4773-BBA0-4188BC2149EA}" type="presOf" srcId="{128C23F4-5871-452E-B468-4D4C767D8485}" destId="{B7DB391E-B38F-46E1-AA7D-65A2B2B50802}" srcOrd="0" destOrd="0" presId="urn:microsoft.com/office/officeart/2005/8/layout/vList2"/>
    <dgm:cxn modelId="{A2A5307F-4D32-4847-801D-3925D355D0F6}" type="presOf" srcId="{9C079057-7D8E-4DDD-9853-95C7C902E455}" destId="{312D3CCC-A0EA-425B-84CC-F00ADA928EAE}" srcOrd="0" destOrd="1" presId="urn:microsoft.com/office/officeart/2005/8/layout/vList2"/>
    <dgm:cxn modelId="{96157A82-005C-497D-AD5E-B35E7194E1F6}" srcId="{26884F06-F397-4ADD-ACDE-8788B7E36FA2}" destId="{C4BE8DB1-C200-45A1-A3F1-CFB8106AA852}" srcOrd="3" destOrd="0" parTransId="{2EF91DD6-FF34-474F-AD3A-E46719FFB28B}" sibTransId="{5DB44319-D69C-43E6-892D-46ACCE2BCB55}"/>
    <dgm:cxn modelId="{DA503296-B27C-45C8-892D-A6ADBB6EB2D2}" srcId="{26884F06-F397-4ADD-ACDE-8788B7E36FA2}" destId="{DCA7E0B6-8F94-4CF9-9844-0193001BC643}" srcOrd="0" destOrd="0" parTransId="{311149D5-813D-4D55-8150-52AEC7E52B94}" sibTransId="{F892A9F9-9760-44B1-8754-C5F8FDD3661F}"/>
    <dgm:cxn modelId="{90018D9B-1D15-4CB9-BCDC-2DE480913323}" srcId="{128C23F4-5871-452E-B468-4D4C767D8485}" destId="{9C079057-7D8E-4DDD-9853-95C7C902E455}" srcOrd="1" destOrd="0" parTransId="{84CF0A23-355E-4486-A63C-B8AE022F9D18}" sibTransId="{9AF893C6-871D-4AC1-AE2A-15F060041740}"/>
    <dgm:cxn modelId="{AC636F9E-FA11-4A1E-B31B-495475800DED}" type="presOf" srcId="{ED087312-6A9E-4833-B350-D871376FCD18}" destId="{312D3CCC-A0EA-425B-84CC-F00ADA928EAE}" srcOrd="0" destOrd="0" presId="urn:microsoft.com/office/officeart/2005/8/layout/vList2"/>
    <dgm:cxn modelId="{8BA0BEDC-021B-46C8-8BD8-1C6CF327DD23}" type="presOf" srcId="{26884F06-F397-4ADD-ACDE-8788B7E36FA2}" destId="{E5FB64AC-9945-490C-9BB9-57C37FA1A9A0}" srcOrd="0" destOrd="0" presId="urn:microsoft.com/office/officeart/2005/8/layout/vList2"/>
    <dgm:cxn modelId="{7BFB4DF0-4A0A-4084-89D0-11AF04E588C5}" type="presOf" srcId="{DCA7E0B6-8F94-4CF9-9844-0193001BC643}" destId="{9EE73699-7FF3-464D-B293-D37FA0C20670}" srcOrd="0" destOrd="0" presId="urn:microsoft.com/office/officeart/2005/8/layout/vList2"/>
    <dgm:cxn modelId="{4247E9FB-74D3-4D1D-A2FE-BD5DAE9DDAEB}" type="presOf" srcId="{C4BE8DB1-C200-45A1-A3F1-CFB8106AA852}" destId="{A648B256-48B7-4350-8745-B555F48924A3}" srcOrd="0" destOrd="0" presId="urn:microsoft.com/office/officeart/2005/8/layout/vList2"/>
    <dgm:cxn modelId="{5E4F9AA8-9345-4287-9DA3-2FB7E52FFEC4}" type="presParOf" srcId="{E5FB64AC-9945-490C-9BB9-57C37FA1A9A0}" destId="{9EE73699-7FF3-464D-B293-D37FA0C20670}" srcOrd="0" destOrd="0" presId="urn:microsoft.com/office/officeart/2005/8/layout/vList2"/>
    <dgm:cxn modelId="{1FAD0B1B-8BAB-4780-9C77-CF7551058B35}" type="presParOf" srcId="{E5FB64AC-9945-490C-9BB9-57C37FA1A9A0}" destId="{4188F219-39C5-469A-9E94-5D39BC5F1901}" srcOrd="1" destOrd="0" presId="urn:microsoft.com/office/officeart/2005/8/layout/vList2"/>
    <dgm:cxn modelId="{B2321F09-E9A4-47D5-9EE7-8AB7AFA74B1B}" type="presParOf" srcId="{E5FB64AC-9945-490C-9BB9-57C37FA1A9A0}" destId="{611D4FD4-40B7-4179-9B7C-6F22978E93E8}" srcOrd="2" destOrd="0" presId="urn:microsoft.com/office/officeart/2005/8/layout/vList2"/>
    <dgm:cxn modelId="{67C9B0DC-86FE-4D2F-933B-62438699FD9F}" type="presParOf" srcId="{E5FB64AC-9945-490C-9BB9-57C37FA1A9A0}" destId="{5B5946B7-4DB0-4F66-837E-7F85DDFAB882}" srcOrd="3" destOrd="0" presId="urn:microsoft.com/office/officeart/2005/8/layout/vList2"/>
    <dgm:cxn modelId="{02586E94-C33F-411B-A034-3BBBCDEC5F4E}" type="presParOf" srcId="{E5FB64AC-9945-490C-9BB9-57C37FA1A9A0}" destId="{B7DB391E-B38F-46E1-AA7D-65A2B2B50802}" srcOrd="4" destOrd="0" presId="urn:microsoft.com/office/officeart/2005/8/layout/vList2"/>
    <dgm:cxn modelId="{FBD0EA61-9C49-4BFC-B788-8B774836ED72}" type="presParOf" srcId="{E5FB64AC-9945-490C-9BB9-57C37FA1A9A0}" destId="{312D3CCC-A0EA-425B-84CC-F00ADA928EAE}" srcOrd="5" destOrd="0" presId="urn:microsoft.com/office/officeart/2005/8/layout/vList2"/>
    <dgm:cxn modelId="{C83EFC5E-E4F3-4752-B646-F1C16FCB04EE}" type="presParOf" srcId="{E5FB64AC-9945-490C-9BB9-57C37FA1A9A0}" destId="{A648B256-48B7-4350-8745-B555F48924A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A336A35-83CF-4AEE-810E-D9F4C2C7DBB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E9CC343-AE92-44B1-B7C3-EC25CFB7F25A}">
      <dgm:prSet phldrT="[Text]" phldr="0"/>
      <dgm:spPr/>
      <dgm:t>
        <a:bodyPr/>
        <a:lstStyle/>
        <a:p>
          <a:r>
            <a:rPr lang="en-US"/>
            <a:t>Completed by ASAP staff</a:t>
          </a:r>
        </a:p>
      </dgm:t>
    </dgm:pt>
    <dgm:pt modelId="{299AFBAB-31CD-4C13-89F7-E19B438D4B03}" type="parTrans" cxnId="{1DB143E4-2819-4099-AF85-80CF9930C294}">
      <dgm:prSet/>
      <dgm:spPr/>
      <dgm:t>
        <a:bodyPr/>
        <a:lstStyle/>
        <a:p>
          <a:endParaRPr lang="en-US"/>
        </a:p>
      </dgm:t>
    </dgm:pt>
    <dgm:pt modelId="{095A9023-217B-4BDD-9A9B-B0928AB28446}" type="sibTrans" cxnId="{1DB143E4-2819-4099-AF85-80CF9930C294}">
      <dgm:prSet/>
      <dgm:spPr/>
      <dgm:t>
        <a:bodyPr/>
        <a:lstStyle/>
        <a:p>
          <a:endParaRPr lang="en-US"/>
        </a:p>
      </dgm:t>
    </dgm:pt>
    <dgm:pt modelId="{D9C1BA56-D21D-4725-9088-D95614880650}">
      <dgm:prSet phldrT="[Text]" phldr="0"/>
      <dgm:spPr/>
      <dgm:t>
        <a:bodyPr/>
        <a:lstStyle/>
        <a:p>
          <a:r>
            <a:rPr lang="en-US"/>
            <a:t>Mailed to consumer/applicant</a:t>
          </a:r>
        </a:p>
      </dgm:t>
    </dgm:pt>
    <dgm:pt modelId="{7FDDA8A1-DE46-4FE0-BB12-4A7E05F4320F}" type="parTrans" cxnId="{8CBA1D95-8918-48A2-999A-9EE5E7AB5368}">
      <dgm:prSet/>
      <dgm:spPr/>
      <dgm:t>
        <a:bodyPr/>
        <a:lstStyle/>
        <a:p>
          <a:endParaRPr lang="en-US"/>
        </a:p>
      </dgm:t>
    </dgm:pt>
    <dgm:pt modelId="{0981FB60-6094-4934-A4A6-770FC34374E4}" type="sibTrans" cxnId="{8CBA1D95-8918-48A2-999A-9EE5E7AB5368}">
      <dgm:prSet/>
      <dgm:spPr/>
      <dgm:t>
        <a:bodyPr/>
        <a:lstStyle/>
        <a:p>
          <a:endParaRPr lang="en-US"/>
        </a:p>
      </dgm:t>
    </dgm:pt>
    <dgm:pt modelId="{1402DE08-8B14-4CDD-8CCB-85E5D7490FC9}">
      <dgm:prSet phldrT="[Text]" phldr="0"/>
      <dgm:spPr/>
      <dgm:t>
        <a:bodyPr/>
        <a:lstStyle/>
        <a:p>
          <a:r>
            <a:rPr lang="en-US"/>
            <a:t>File attachment in A&amp;D Record</a:t>
          </a:r>
        </a:p>
      </dgm:t>
    </dgm:pt>
    <dgm:pt modelId="{C5F2A06F-A156-4B8A-B2AB-734B3F2115B7}" type="parTrans" cxnId="{C69C29EA-0A6F-4525-970C-2888C4F2BAED}">
      <dgm:prSet/>
      <dgm:spPr/>
      <dgm:t>
        <a:bodyPr/>
        <a:lstStyle/>
        <a:p>
          <a:endParaRPr lang="en-US"/>
        </a:p>
      </dgm:t>
    </dgm:pt>
    <dgm:pt modelId="{0C69F79C-4A32-459C-8471-9E89C37B8073}" type="sibTrans" cxnId="{C69C29EA-0A6F-4525-970C-2888C4F2BAED}">
      <dgm:prSet/>
      <dgm:spPr/>
      <dgm:t>
        <a:bodyPr/>
        <a:lstStyle/>
        <a:p>
          <a:endParaRPr lang="en-US"/>
        </a:p>
      </dgm:t>
    </dgm:pt>
    <dgm:pt modelId="{9369AB11-EE5D-40C0-8AB1-4B7949A1ACEE}">
      <dgm:prSet phldrT="[Text]" phldr="0"/>
      <dgm:spPr/>
      <dgm:t>
        <a:bodyPr/>
        <a:lstStyle/>
        <a:p>
          <a:r>
            <a:rPr lang="en-US"/>
            <a:t>Explains ASAP decision</a:t>
          </a:r>
        </a:p>
      </dgm:t>
    </dgm:pt>
    <dgm:pt modelId="{5D37B764-B2DD-4282-BF1C-E64ED27EED92}" type="parTrans" cxnId="{DFB2C7B8-15EA-445F-9D61-E41BB8ADE24A}">
      <dgm:prSet/>
      <dgm:spPr/>
      <dgm:t>
        <a:bodyPr/>
        <a:lstStyle/>
        <a:p>
          <a:endParaRPr lang="en-US"/>
        </a:p>
      </dgm:t>
    </dgm:pt>
    <dgm:pt modelId="{48BDBBF4-426B-4D1A-9BA6-9229AAA36226}" type="sibTrans" cxnId="{DFB2C7B8-15EA-445F-9D61-E41BB8ADE24A}">
      <dgm:prSet/>
      <dgm:spPr/>
      <dgm:t>
        <a:bodyPr/>
        <a:lstStyle/>
        <a:p>
          <a:endParaRPr lang="en-US"/>
        </a:p>
      </dgm:t>
    </dgm:pt>
    <dgm:pt modelId="{48D46F06-ED5C-462B-B21E-5DB04FD41F99}" type="pres">
      <dgm:prSet presAssocID="{CA336A35-83CF-4AEE-810E-D9F4C2C7DBBA}" presName="linear" presStyleCnt="0">
        <dgm:presLayoutVars>
          <dgm:dir/>
          <dgm:animLvl val="lvl"/>
          <dgm:resizeHandles val="exact"/>
        </dgm:presLayoutVars>
      </dgm:prSet>
      <dgm:spPr/>
    </dgm:pt>
    <dgm:pt modelId="{887AF0CC-B8E3-4A2C-85AB-80B205FE762A}" type="pres">
      <dgm:prSet presAssocID="{0E9CC343-AE92-44B1-B7C3-EC25CFB7F25A}" presName="parentLin" presStyleCnt="0"/>
      <dgm:spPr/>
    </dgm:pt>
    <dgm:pt modelId="{F92DA6BF-4D7E-42C2-8D01-8C2239F38611}" type="pres">
      <dgm:prSet presAssocID="{0E9CC343-AE92-44B1-B7C3-EC25CFB7F25A}" presName="parentLeftMargin" presStyleLbl="node1" presStyleIdx="0" presStyleCnt="4"/>
      <dgm:spPr/>
    </dgm:pt>
    <dgm:pt modelId="{EABA9725-FB94-407C-872D-EA1564E6772F}" type="pres">
      <dgm:prSet presAssocID="{0E9CC343-AE92-44B1-B7C3-EC25CFB7F25A}" presName="parentText" presStyleLbl="node1" presStyleIdx="0" presStyleCnt="4">
        <dgm:presLayoutVars>
          <dgm:chMax val="0"/>
          <dgm:bulletEnabled val="1"/>
        </dgm:presLayoutVars>
      </dgm:prSet>
      <dgm:spPr/>
    </dgm:pt>
    <dgm:pt modelId="{71B2022C-EB4C-42CD-883D-882E3828508D}" type="pres">
      <dgm:prSet presAssocID="{0E9CC343-AE92-44B1-B7C3-EC25CFB7F25A}" presName="negativeSpace" presStyleCnt="0"/>
      <dgm:spPr/>
    </dgm:pt>
    <dgm:pt modelId="{23838759-4E85-4E67-906F-35453BA0C476}" type="pres">
      <dgm:prSet presAssocID="{0E9CC343-AE92-44B1-B7C3-EC25CFB7F25A}" presName="childText" presStyleLbl="conFgAcc1" presStyleIdx="0" presStyleCnt="4">
        <dgm:presLayoutVars>
          <dgm:bulletEnabled val="1"/>
        </dgm:presLayoutVars>
      </dgm:prSet>
      <dgm:spPr/>
    </dgm:pt>
    <dgm:pt modelId="{40F3993B-CB0A-4178-BAFE-277D2DB6438C}" type="pres">
      <dgm:prSet presAssocID="{095A9023-217B-4BDD-9A9B-B0928AB28446}" presName="spaceBetweenRectangles" presStyleCnt="0"/>
      <dgm:spPr/>
    </dgm:pt>
    <dgm:pt modelId="{FDFB7113-F0FC-4156-AEC0-EF72BF662B6B}" type="pres">
      <dgm:prSet presAssocID="{9369AB11-EE5D-40C0-8AB1-4B7949A1ACEE}" presName="parentLin" presStyleCnt="0"/>
      <dgm:spPr/>
    </dgm:pt>
    <dgm:pt modelId="{89E96E3B-303D-48BB-BEC7-675250515E7E}" type="pres">
      <dgm:prSet presAssocID="{9369AB11-EE5D-40C0-8AB1-4B7949A1ACEE}" presName="parentLeftMargin" presStyleLbl="node1" presStyleIdx="0" presStyleCnt="4"/>
      <dgm:spPr/>
    </dgm:pt>
    <dgm:pt modelId="{D3B5B759-B4B5-4894-820D-7870B2E5BCAE}" type="pres">
      <dgm:prSet presAssocID="{9369AB11-EE5D-40C0-8AB1-4B7949A1ACEE}" presName="parentText" presStyleLbl="node1" presStyleIdx="1" presStyleCnt="4">
        <dgm:presLayoutVars>
          <dgm:chMax val="0"/>
          <dgm:bulletEnabled val="1"/>
        </dgm:presLayoutVars>
      </dgm:prSet>
      <dgm:spPr/>
    </dgm:pt>
    <dgm:pt modelId="{D7C97532-0AE5-473B-B216-C46E1FC7698E}" type="pres">
      <dgm:prSet presAssocID="{9369AB11-EE5D-40C0-8AB1-4B7949A1ACEE}" presName="negativeSpace" presStyleCnt="0"/>
      <dgm:spPr/>
    </dgm:pt>
    <dgm:pt modelId="{C4516888-CDEA-491A-BA6B-5E6FF0C91E2B}" type="pres">
      <dgm:prSet presAssocID="{9369AB11-EE5D-40C0-8AB1-4B7949A1ACEE}" presName="childText" presStyleLbl="conFgAcc1" presStyleIdx="1" presStyleCnt="4">
        <dgm:presLayoutVars>
          <dgm:bulletEnabled val="1"/>
        </dgm:presLayoutVars>
      </dgm:prSet>
      <dgm:spPr/>
    </dgm:pt>
    <dgm:pt modelId="{6F761D76-8B9F-479D-AF5C-823F73088C49}" type="pres">
      <dgm:prSet presAssocID="{48BDBBF4-426B-4D1A-9BA6-9229AAA36226}" presName="spaceBetweenRectangles" presStyleCnt="0"/>
      <dgm:spPr/>
    </dgm:pt>
    <dgm:pt modelId="{3135D2B8-AE6E-4F56-9634-62C98BA39E40}" type="pres">
      <dgm:prSet presAssocID="{D9C1BA56-D21D-4725-9088-D95614880650}" presName="parentLin" presStyleCnt="0"/>
      <dgm:spPr/>
    </dgm:pt>
    <dgm:pt modelId="{110D2217-7AA8-4C6F-A95E-CA0C224773EA}" type="pres">
      <dgm:prSet presAssocID="{D9C1BA56-D21D-4725-9088-D95614880650}" presName="parentLeftMargin" presStyleLbl="node1" presStyleIdx="1" presStyleCnt="4"/>
      <dgm:spPr/>
    </dgm:pt>
    <dgm:pt modelId="{9858CFFD-AC31-49D7-BB3D-093BA4F224EB}" type="pres">
      <dgm:prSet presAssocID="{D9C1BA56-D21D-4725-9088-D95614880650}" presName="parentText" presStyleLbl="node1" presStyleIdx="2" presStyleCnt="4">
        <dgm:presLayoutVars>
          <dgm:chMax val="0"/>
          <dgm:bulletEnabled val="1"/>
        </dgm:presLayoutVars>
      </dgm:prSet>
      <dgm:spPr/>
    </dgm:pt>
    <dgm:pt modelId="{5BEDE1D1-0F3C-466A-940B-AEAF5BBFC121}" type="pres">
      <dgm:prSet presAssocID="{D9C1BA56-D21D-4725-9088-D95614880650}" presName="negativeSpace" presStyleCnt="0"/>
      <dgm:spPr/>
    </dgm:pt>
    <dgm:pt modelId="{79681733-3112-4193-BBAD-D1839B4B4911}" type="pres">
      <dgm:prSet presAssocID="{D9C1BA56-D21D-4725-9088-D95614880650}" presName="childText" presStyleLbl="conFgAcc1" presStyleIdx="2" presStyleCnt="4">
        <dgm:presLayoutVars>
          <dgm:bulletEnabled val="1"/>
        </dgm:presLayoutVars>
      </dgm:prSet>
      <dgm:spPr/>
    </dgm:pt>
    <dgm:pt modelId="{FD3EB00D-DB30-4104-8A9B-B3FDD5D3F1CC}" type="pres">
      <dgm:prSet presAssocID="{0981FB60-6094-4934-A4A6-770FC34374E4}" presName="spaceBetweenRectangles" presStyleCnt="0"/>
      <dgm:spPr/>
    </dgm:pt>
    <dgm:pt modelId="{94DC1E8D-184C-4EB9-ADCE-7427810D55B1}" type="pres">
      <dgm:prSet presAssocID="{1402DE08-8B14-4CDD-8CCB-85E5D7490FC9}" presName="parentLin" presStyleCnt="0"/>
      <dgm:spPr/>
    </dgm:pt>
    <dgm:pt modelId="{327BFE76-1B0F-4BB6-831E-480F3B3B7559}" type="pres">
      <dgm:prSet presAssocID="{1402DE08-8B14-4CDD-8CCB-85E5D7490FC9}" presName="parentLeftMargin" presStyleLbl="node1" presStyleIdx="2" presStyleCnt="4"/>
      <dgm:spPr/>
    </dgm:pt>
    <dgm:pt modelId="{578E3DBE-E43C-4FB9-9ECB-7B04A7D13227}" type="pres">
      <dgm:prSet presAssocID="{1402DE08-8B14-4CDD-8CCB-85E5D7490FC9}" presName="parentText" presStyleLbl="node1" presStyleIdx="3" presStyleCnt="4">
        <dgm:presLayoutVars>
          <dgm:chMax val="0"/>
          <dgm:bulletEnabled val="1"/>
        </dgm:presLayoutVars>
      </dgm:prSet>
      <dgm:spPr/>
    </dgm:pt>
    <dgm:pt modelId="{0FC5AEC6-1159-4DAA-9E64-42AF6C92FDC4}" type="pres">
      <dgm:prSet presAssocID="{1402DE08-8B14-4CDD-8CCB-85E5D7490FC9}" presName="negativeSpace" presStyleCnt="0"/>
      <dgm:spPr/>
    </dgm:pt>
    <dgm:pt modelId="{B12EAB91-9863-441F-A2D2-58348F8076C9}" type="pres">
      <dgm:prSet presAssocID="{1402DE08-8B14-4CDD-8CCB-85E5D7490FC9}" presName="childText" presStyleLbl="conFgAcc1" presStyleIdx="3" presStyleCnt="4">
        <dgm:presLayoutVars>
          <dgm:bulletEnabled val="1"/>
        </dgm:presLayoutVars>
      </dgm:prSet>
      <dgm:spPr/>
    </dgm:pt>
  </dgm:ptLst>
  <dgm:cxnLst>
    <dgm:cxn modelId="{390B6311-C785-43A7-B851-36733AF46C60}" type="presOf" srcId="{CA336A35-83CF-4AEE-810E-D9F4C2C7DBBA}" destId="{48D46F06-ED5C-462B-B21E-5DB04FD41F99}" srcOrd="0" destOrd="0" presId="urn:microsoft.com/office/officeart/2005/8/layout/list1"/>
    <dgm:cxn modelId="{B2A68666-062B-4FC8-935A-42B0E43F383C}" type="presOf" srcId="{9369AB11-EE5D-40C0-8AB1-4B7949A1ACEE}" destId="{89E96E3B-303D-48BB-BEC7-675250515E7E}" srcOrd="0" destOrd="0" presId="urn:microsoft.com/office/officeart/2005/8/layout/list1"/>
    <dgm:cxn modelId="{A5934F4C-F2C3-4780-B563-6A01FB7D75BE}" type="presOf" srcId="{D9C1BA56-D21D-4725-9088-D95614880650}" destId="{110D2217-7AA8-4C6F-A95E-CA0C224773EA}" srcOrd="0" destOrd="0" presId="urn:microsoft.com/office/officeart/2005/8/layout/list1"/>
    <dgm:cxn modelId="{8CBA1D95-8918-48A2-999A-9EE5E7AB5368}" srcId="{CA336A35-83CF-4AEE-810E-D9F4C2C7DBBA}" destId="{D9C1BA56-D21D-4725-9088-D95614880650}" srcOrd="2" destOrd="0" parTransId="{7FDDA8A1-DE46-4FE0-BB12-4A7E05F4320F}" sibTransId="{0981FB60-6094-4934-A4A6-770FC34374E4}"/>
    <dgm:cxn modelId="{7120C09A-78C4-4EF7-B4D4-232910FC3938}" type="presOf" srcId="{1402DE08-8B14-4CDD-8CCB-85E5D7490FC9}" destId="{578E3DBE-E43C-4FB9-9ECB-7B04A7D13227}" srcOrd="1" destOrd="0" presId="urn:microsoft.com/office/officeart/2005/8/layout/list1"/>
    <dgm:cxn modelId="{C1135C9B-5EAF-4F52-A1E7-462DC739E183}" type="presOf" srcId="{D9C1BA56-D21D-4725-9088-D95614880650}" destId="{9858CFFD-AC31-49D7-BB3D-093BA4F224EB}" srcOrd="1" destOrd="0" presId="urn:microsoft.com/office/officeart/2005/8/layout/list1"/>
    <dgm:cxn modelId="{BC02DDB2-D98F-44A9-A328-5A1FA114F584}" type="presOf" srcId="{0E9CC343-AE92-44B1-B7C3-EC25CFB7F25A}" destId="{F92DA6BF-4D7E-42C2-8D01-8C2239F38611}" srcOrd="0" destOrd="0" presId="urn:microsoft.com/office/officeart/2005/8/layout/list1"/>
    <dgm:cxn modelId="{DFB2C7B8-15EA-445F-9D61-E41BB8ADE24A}" srcId="{CA336A35-83CF-4AEE-810E-D9F4C2C7DBBA}" destId="{9369AB11-EE5D-40C0-8AB1-4B7949A1ACEE}" srcOrd="1" destOrd="0" parTransId="{5D37B764-B2DD-4282-BF1C-E64ED27EED92}" sibTransId="{48BDBBF4-426B-4D1A-9BA6-9229AAA36226}"/>
    <dgm:cxn modelId="{A99590BC-1AAE-4366-A00B-F1541A29EAF1}" type="presOf" srcId="{9369AB11-EE5D-40C0-8AB1-4B7949A1ACEE}" destId="{D3B5B759-B4B5-4894-820D-7870B2E5BCAE}" srcOrd="1" destOrd="0" presId="urn:microsoft.com/office/officeart/2005/8/layout/list1"/>
    <dgm:cxn modelId="{78DDE3E0-6727-4121-9D17-796F15221F18}" type="presOf" srcId="{1402DE08-8B14-4CDD-8CCB-85E5D7490FC9}" destId="{327BFE76-1B0F-4BB6-831E-480F3B3B7559}" srcOrd="0" destOrd="0" presId="urn:microsoft.com/office/officeart/2005/8/layout/list1"/>
    <dgm:cxn modelId="{1DB143E4-2819-4099-AF85-80CF9930C294}" srcId="{CA336A35-83CF-4AEE-810E-D9F4C2C7DBBA}" destId="{0E9CC343-AE92-44B1-B7C3-EC25CFB7F25A}" srcOrd="0" destOrd="0" parTransId="{299AFBAB-31CD-4C13-89F7-E19B438D4B03}" sibTransId="{095A9023-217B-4BDD-9A9B-B0928AB28446}"/>
    <dgm:cxn modelId="{14E022E9-454A-4F51-B574-C8E55D035D6B}" type="presOf" srcId="{0E9CC343-AE92-44B1-B7C3-EC25CFB7F25A}" destId="{EABA9725-FB94-407C-872D-EA1564E6772F}" srcOrd="1" destOrd="0" presId="urn:microsoft.com/office/officeart/2005/8/layout/list1"/>
    <dgm:cxn modelId="{C69C29EA-0A6F-4525-970C-2888C4F2BAED}" srcId="{CA336A35-83CF-4AEE-810E-D9F4C2C7DBBA}" destId="{1402DE08-8B14-4CDD-8CCB-85E5D7490FC9}" srcOrd="3" destOrd="0" parTransId="{C5F2A06F-A156-4B8A-B2AB-734B3F2115B7}" sibTransId="{0C69F79C-4A32-459C-8471-9E89C37B8073}"/>
    <dgm:cxn modelId="{6F8610A0-729D-46E6-BC5D-43A4C68507A6}" type="presParOf" srcId="{48D46F06-ED5C-462B-B21E-5DB04FD41F99}" destId="{887AF0CC-B8E3-4A2C-85AB-80B205FE762A}" srcOrd="0" destOrd="0" presId="urn:microsoft.com/office/officeart/2005/8/layout/list1"/>
    <dgm:cxn modelId="{E4EED516-3BE3-4E39-994C-9906E3230424}" type="presParOf" srcId="{887AF0CC-B8E3-4A2C-85AB-80B205FE762A}" destId="{F92DA6BF-4D7E-42C2-8D01-8C2239F38611}" srcOrd="0" destOrd="0" presId="urn:microsoft.com/office/officeart/2005/8/layout/list1"/>
    <dgm:cxn modelId="{C9C5B5A6-36F2-40BB-83B1-32513FE86E98}" type="presParOf" srcId="{887AF0CC-B8E3-4A2C-85AB-80B205FE762A}" destId="{EABA9725-FB94-407C-872D-EA1564E6772F}" srcOrd="1" destOrd="0" presId="urn:microsoft.com/office/officeart/2005/8/layout/list1"/>
    <dgm:cxn modelId="{F6BE75D1-CF1F-4AF8-BD62-C95D48F05D5C}" type="presParOf" srcId="{48D46F06-ED5C-462B-B21E-5DB04FD41F99}" destId="{71B2022C-EB4C-42CD-883D-882E3828508D}" srcOrd="1" destOrd="0" presId="urn:microsoft.com/office/officeart/2005/8/layout/list1"/>
    <dgm:cxn modelId="{597A236C-58EA-4B96-B073-AA6A3D123DC4}" type="presParOf" srcId="{48D46F06-ED5C-462B-B21E-5DB04FD41F99}" destId="{23838759-4E85-4E67-906F-35453BA0C476}" srcOrd="2" destOrd="0" presId="urn:microsoft.com/office/officeart/2005/8/layout/list1"/>
    <dgm:cxn modelId="{9E9D1190-1B11-45E5-A78C-BF7A05399FDB}" type="presParOf" srcId="{48D46F06-ED5C-462B-B21E-5DB04FD41F99}" destId="{40F3993B-CB0A-4178-BAFE-277D2DB6438C}" srcOrd="3" destOrd="0" presId="urn:microsoft.com/office/officeart/2005/8/layout/list1"/>
    <dgm:cxn modelId="{B6674D3C-DC1F-4B47-A3F6-AC42A91FAC9A}" type="presParOf" srcId="{48D46F06-ED5C-462B-B21E-5DB04FD41F99}" destId="{FDFB7113-F0FC-4156-AEC0-EF72BF662B6B}" srcOrd="4" destOrd="0" presId="urn:microsoft.com/office/officeart/2005/8/layout/list1"/>
    <dgm:cxn modelId="{FFC262B6-F05B-420B-80BF-F73956FC9AFE}" type="presParOf" srcId="{FDFB7113-F0FC-4156-AEC0-EF72BF662B6B}" destId="{89E96E3B-303D-48BB-BEC7-675250515E7E}" srcOrd="0" destOrd="0" presId="urn:microsoft.com/office/officeart/2005/8/layout/list1"/>
    <dgm:cxn modelId="{F34CB524-8A1D-49F6-A712-8FF18DC58DA4}" type="presParOf" srcId="{FDFB7113-F0FC-4156-AEC0-EF72BF662B6B}" destId="{D3B5B759-B4B5-4894-820D-7870B2E5BCAE}" srcOrd="1" destOrd="0" presId="urn:microsoft.com/office/officeart/2005/8/layout/list1"/>
    <dgm:cxn modelId="{2F357422-9AD4-42CB-ABEE-3C5AB3FC5F77}" type="presParOf" srcId="{48D46F06-ED5C-462B-B21E-5DB04FD41F99}" destId="{D7C97532-0AE5-473B-B216-C46E1FC7698E}" srcOrd="5" destOrd="0" presId="urn:microsoft.com/office/officeart/2005/8/layout/list1"/>
    <dgm:cxn modelId="{F5D92987-88B8-4BBB-8CC7-0161577DBD9C}" type="presParOf" srcId="{48D46F06-ED5C-462B-B21E-5DB04FD41F99}" destId="{C4516888-CDEA-491A-BA6B-5E6FF0C91E2B}" srcOrd="6" destOrd="0" presId="urn:microsoft.com/office/officeart/2005/8/layout/list1"/>
    <dgm:cxn modelId="{AE597A64-9DC8-49FF-B7B9-1098FF82AE96}" type="presParOf" srcId="{48D46F06-ED5C-462B-B21E-5DB04FD41F99}" destId="{6F761D76-8B9F-479D-AF5C-823F73088C49}" srcOrd="7" destOrd="0" presId="urn:microsoft.com/office/officeart/2005/8/layout/list1"/>
    <dgm:cxn modelId="{9E00F0DE-50F6-413F-85DB-24C3C662A7F7}" type="presParOf" srcId="{48D46F06-ED5C-462B-B21E-5DB04FD41F99}" destId="{3135D2B8-AE6E-4F56-9634-62C98BA39E40}" srcOrd="8" destOrd="0" presId="urn:microsoft.com/office/officeart/2005/8/layout/list1"/>
    <dgm:cxn modelId="{D6FDF55D-0CDE-4BD2-9811-8B9DC75EA118}" type="presParOf" srcId="{3135D2B8-AE6E-4F56-9634-62C98BA39E40}" destId="{110D2217-7AA8-4C6F-A95E-CA0C224773EA}" srcOrd="0" destOrd="0" presId="urn:microsoft.com/office/officeart/2005/8/layout/list1"/>
    <dgm:cxn modelId="{DF84E3F5-E756-4DCF-91E7-D375A2885F93}" type="presParOf" srcId="{3135D2B8-AE6E-4F56-9634-62C98BA39E40}" destId="{9858CFFD-AC31-49D7-BB3D-093BA4F224EB}" srcOrd="1" destOrd="0" presId="urn:microsoft.com/office/officeart/2005/8/layout/list1"/>
    <dgm:cxn modelId="{AE6F1F2E-ADC3-45E3-8F21-4A7154056AA7}" type="presParOf" srcId="{48D46F06-ED5C-462B-B21E-5DB04FD41F99}" destId="{5BEDE1D1-0F3C-466A-940B-AEAF5BBFC121}" srcOrd="9" destOrd="0" presId="urn:microsoft.com/office/officeart/2005/8/layout/list1"/>
    <dgm:cxn modelId="{B330490B-7758-4B5A-B23B-406263478ABA}" type="presParOf" srcId="{48D46F06-ED5C-462B-B21E-5DB04FD41F99}" destId="{79681733-3112-4193-BBAD-D1839B4B4911}" srcOrd="10" destOrd="0" presId="urn:microsoft.com/office/officeart/2005/8/layout/list1"/>
    <dgm:cxn modelId="{6A5357D1-D563-43E2-94AA-7CA36811E5E6}" type="presParOf" srcId="{48D46F06-ED5C-462B-B21E-5DB04FD41F99}" destId="{FD3EB00D-DB30-4104-8A9B-B3FDD5D3F1CC}" srcOrd="11" destOrd="0" presId="urn:microsoft.com/office/officeart/2005/8/layout/list1"/>
    <dgm:cxn modelId="{2BDEC0A8-4D29-474B-B478-A940321D6C9B}" type="presParOf" srcId="{48D46F06-ED5C-462B-B21E-5DB04FD41F99}" destId="{94DC1E8D-184C-4EB9-ADCE-7427810D55B1}" srcOrd="12" destOrd="0" presId="urn:microsoft.com/office/officeart/2005/8/layout/list1"/>
    <dgm:cxn modelId="{E7C1F2A9-5DF9-41EF-A14B-66A3484FBF1D}" type="presParOf" srcId="{94DC1E8D-184C-4EB9-ADCE-7427810D55B1}" destId="{327BFE76-1B0F-4BB6-831E-480F3B3B7559}" srcOrd="0" destOrd="0" presId="urn:microsoft.com/office/officeart/2005/8/layout/list1"/>
    <dgm:cxn modelId="{9E7B356F-13B5-46D4-9371-62006F48F4CA}" type="presParOf" srcId="{94DC1E8D-184C-4EB9-ADCE-7427810D55B1}" destId="{578E3DBE-E43C-4FB9-9ECB-7B04A7D13227}" srcOrd="1" destOrd="0" presId="urn:microsoft.com/office/officeart/2005/8/layout/list1"/>
    <dgm:cxn modelId="{5121D495-BBDB-4E33-BC66-6BF1C5DCA126}" type="presParOf" srcId="{48D46F06-ED5C-462B-B21E-5DB04FD41F99}" destId="{0FC5AEC6-1159-4DAA-9E64-42AF6C92FDC4}" srcOrd="13" destOrd="0" presId="urn:microsoft.com/office/officeart/2005/8/layout/list1"/>
    <dgm:cxn modelId="{6B2FBB23-5A1F-49EC-B3EF-E848D6DAECC8}" type="presParOf" srcId="{48D46F06-ED5C-462B-B21E-5DB04FD41F99}" destId="{B12EAB91-9863-441F-A2D2-58348F8076C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D5AE5EC-96B8-43DE-8EAB-7C7067495FF4}" type="doc">
      <dgm:prSet loTypeId="urn:microsoft.com/office/officeart/2005/8/layout/pyramid2" loCatId="list" qsTypeId="urn:microsoft.com/office/officeart/2005/8/quickstyle/simple1" qsCatId="simple" csTypeId="urn:microsoft.com/office/officeart/2005/8/colors/accent3_2" csCatId="accent3" phldr="1"/>
      <dgm:spPr/>
      <dgm:t>
        <a:bodyPr/>
        <a:lstStyle/>
        <a:p>
          <a:endParaRPr lang="en-US"/>
        </a:p>
      </dgm:t>
    </dgm:pt>
    <dgm:pt modelId="{5576BE0A-AEA5-4999-ADA8-6B7F22263DA9}">
      <dgm:prSet phldrT="[Text]"/>
      <dgm:spPr/>
      <dgm:t>
        <a:bodyPr/>
        <a:lstStyle/>
        <a:p>
          <a:r>
            <a:rPr lang="en-US">
              <a:solidFill>
                <a:schemeClr val="accent3"/>
              </a:solidFill>
            </a:rPr>
            <a:t>Consumer/applicant rights</a:t>
          </a:r>
        </a:p>
      </dgm:t>
    </dgm:pt>
    <dgm:pt modelId="{AAB7D556-D632-47B5-A024-67BA5FFCF592}" type="parTrans" cxnId="{2A70C45A-94EA-4BC4-A62B-AFF559C163BD}">
      <dgm:prSet/>
      <dgm:spPr/>
      <dgm:t>
        <a:bodyPr/>
        <a:lstStyle/>
        <a:p>
          <a:endParaRPr lang="en-US"/>
        </a:p>
      </dgm:t>
    </dgm:pt>
    <dgm:pt modelId="{7EC83D8A-331E-4513-88B8-2612D242BFEB}" type="sibTrans" cxnId="{2A70C45A-94EA-4BC4-A62B-AFF559C163BD}">
      <dgm:prSet/>
      <dgm:spPr/>
      <dgm:t>
        <a:bodyPr/>
        <a:lstStyle/>
        <a:p>
          <a:endParaRPr lang="en-US"/>
        </a:p>
      </dgm:t>
    </dgm:pt>
    <dgm:pt modelId="{DB080986-1489-4808-A085-0D71CE55F090}">
      <dgm:prSet/>
      <dgm:spPr/>
      <dgm:t>
        <a:bodyPr/>
        <a:lstStyle/>
        <a:p>
          <a:r>
            <a:rPr lang="en-US">
              <a:solidFill>
                <a:schemeClr val="accent3"/>
              </a:solidFill>
            </a:rPr>
            <a:t>How to appeal the ASAP decision to AGE</a:t>
          </a:r>
        </a:p>
      </dgm:t>
    </dgm:pt>
    <dgm:pt modelId="{C6261E66-C37D-4EE0-A58A-2904510B82B8}" type="parTrans" cxnId="{B1E393E6-DBB8-4C58-BEBE-07251015EDCF}">
      <dgm:prSet/>
      <dgm:spPr/>
      <dgm:t>
        <a:bodyPr/>
        <a:lstStyle/>
        <a:p>
          <a:endParaRPr lang="en-US"/>
        </a:p>
      </dgm:t>
    </dgm:pt>
    <dgm:pt modelId="{6067CDA0-26DD-4EE0-9A24-4E05C15609C3}" type="sibTrans" cxnId="{B1E393E6-DBB8-4C58-BEBE-07251015EDCF}">
      <dgm:prSet/>
      <dgm:spPr/>
      <dgm:t>
        <a:bodyPr/>
        <a:lstStyle/>
        <a:p>
          <a:endParaRPr lang="en-US"/>
        </a:p>
      </dgm:t>
    </dgm:pt>
    <dgm:pt modelId="{5A6227CA-01F1-43FF-8118-C7F7590BD836}">
      <dgm:prSet/>
      <dgm:spPr/>
      <dgm:t>
        <a:bodyPr/>
        <a:lstStyle/>
        <a:p>
          <a:r>
            <a:rPr lang="en-US">
              <a:solidFill>
                <a:schemeClr val="accent3"/>
              </a:solidFill>
            </a:rPr>
            <a:t>Regulatory Requirements</a:t>
          </a:r>
        </a:p>
      </dgm:t>
    </dgm:pt>
    <dgm:pt modelId="{F014E864-038D-4EB8-9FCF-DADA58CE4947}" type="parTrans" cxnId="{30D9FBB0-1D73-46BF-A449-D7A45DADDB62}">
      <dgm:prSet/>
      <dgm:spPr/>
      <dgm:t>
        <a:bodyPr/>
        <a:lstStyle/>
        <a:p>
          <a:endParaRPr lang="en-US"/>
        </a:p>
      </dgm:t>
    </dgm:pt>
    <dgm:pt modelId="{74ABA8F0-4B79-42C0-AF74-BB5FAD6310BB}" type="sibTrans" cxnId="{30D9FBB0-1D73-46BF-A449-D7A45DADDB62}">
      <dgm:prSet/>
      <dgm:spPr/>
      <dgm:t>
        <a:bodyPr/>
        <a:lstStyle/>
        <a:p>
          <a:endParaRPr lang="en-US"/>
        </a:p>
      </dgm:t>
    </dgm:pt>
    <dgm:pt modelId="{A4FAA5EE-3D17-4CDE-9D27-261EB431CC6B}" type="pres">
      <dgm:prSet presAssocID="{BD5AE5EC-96B8-43DE-8EAB-7C7067495FF4}" presName="compositeShape" presStyleCnt="0">
        <dgm:presLayoutVars>
          <dgm:dir/>
          <dgm:resizeHandles/>
        </dgm:presLayoutVars>
      </dgm:prSet>
      <dgm:spPr/>
    </dgm:pt>
    <dgm:pt modelId="{49081519-3357-46D4-B83C-A7F8F8ECA7B4}" type="pres">
      <dgm:prSet presAssocID="{BD5AE5EC-96B8-43DE-8EAB-7C7067495FF4}" presName="pyramid" presStyleLbl="node1" presStyleIdx="0" presStyleCnt="1" custLinFactNeighborX="-15592" custLinFactNeighborY="-3388"/>
      <dgm:spPr/>
    </dgm:pt>
    <dgm:pt modelId="{8D6C4C5C-C4EF-4E33-9BBF-416D9782D888}" type="pres">
      <dgm:prSet presAssocID="{BD5AE5EC-96B8-43DE-8EAB-7C7067495FF4}" presName="theList" presStyleCnt="0"/>
      <dgm:spPr/>
    </dgm:pt>
    <dgm:pt modelId="{E353DF77-46D2-43D8-83E0-4461B81A5D8D}" type="pres">
      <dgm:prSet presAssocID="{5576BE0A-AEA5-4999-ADA8-6B7F22263DA9}" presName="aNode" presStyleLbl="fgAcc1" presStyleIdx="0" presStyleCnt="3">
        <dgm:presLayoutVars>
          <dgm:bulletEnabled val="1"/>
        </dgm:presLayoutVars>
      </dgm:prSet>
      <dgm:spPr/>
    </dgm:pt>
    <dgm:pt modelId="{0BE5E736-7832-4B0A-8640-4AE8FD770498}" type="pres">
      <dgm:prSet presAssocID="{5576BE0A-AEA5-4999-ADA8-6B7F22263DA9}" presName="aSpace" presStyleCnt="0"/>
      <dgm:spPr/>
    </dgm:pt>
    <dgm:pt modelId="{BF501581-4B69-427B-8C49-6495EFD01C97}" type="pres">
      <dgm:prSet presAssocID="{DB080986-1489-4808-A085-0D71CE55F090}" presName="aNode" presStyleLbl="fgAcc1" presStyleIdx="1" presStyleCnt="3">
        <dgm:presLayoutVars>
          <dgm:bulletEnabled val="1"/>
        </dgm:presLayoutVars>
      </dgm:prSet>
      <dgm:spPr/>
    </dgm:pt>
    <dgm:pt modelId="{FD2D3E37-5251-46F0-8F0C-5ADF4C816CFD}" type="pres">
      <dgm:prSet presAssocID="{DB080986-1489-4808-A085-0D71CE55F090}" presName="aSpace" presStyleCnt="0"/>
      <dgm:spPr/>
    </dgm:pt>
    <dgm:pt modelId="{AEC95B78-51B1-478E-88E5-360D51072DF6}" type="pres">
      <dgm:prSet presAssocID="{5A6227CA-01F1-43FF-8118-C7F7590BD836}" presName="aNode" presStyleLbl="fgAcc1" presStyleIdx="2" presStyleCnt="3">
        <dgm:presLayoutVars>
          <dgm:bulletEnabled val="1"/>
        </dgm:presLayoutVars>
      </dgm:prSet>
      <dgm:spPr/>
    </dgm:pt>
    <dgm:pt modelId="{2ECEDFEF-8890-443C-BDE2-B813D6E93CEB}" type="pres">
      <dgm:prSet presAssocID="{5A6227CA-01F1-43FF-8118-C7F7590BD836}" presName="aSpace" presStyleCnt="0"/>
      <dgm:spPr/>
    </dgm:pt>
  </dgm:ptLst>
  <dgm:cxnLst>
    <dgm:cxn modelId="{D8E07306-7066-4120-B27A-6A809AB5573F}" type="presOf" srcId="{BD5AE5EC-96B8-43DE-8EAB-7C7067495FF4}" destId="{A4FAA5EE-3D17-4CDE-9D27-261EB431CC6B}" srcOrd="0" destOrd="0" presId="urn:microsoft.com/office/officeart/2005/8/layout/pyramid2"/>
    <dgm:cxn modelId="{3620AD53-41A0-4DCC-BFBE-D90757A625E2}" type="presOf" srcId="{5576BE0A-AEA5-4999-ADA8-6B7F22263DA9}" destId="{E353DF77-46D2-43D8-83E0-4461B81A5D8D}" srcOrd="0" destOrd="0" presId="urn:microsoft.com/office/officeart/2005/8/layout/pyramid2"/>
    <dgm:cxn modelId="{2A70C45A-94EA-4BC4-A62B-AFF559C163BD}" srcId="{BD5AE5EC-96B8-43DE-8EAB-7C7067495FF4}" destId="{5576BE0A-AEA5-4999-ADA8-6B7F22263DA9}" srcOrd="0" destOrd="0" parTransId="{AAB7D556-D632-47B5-A024-67BA5FFCF592}" sibTransId="{7EC83D8A-331E-4513-88B8-2612D242BFEB}"/>
    <dgm:cxn modelId="{7D8659AA-FFB6-4A05-BDE4-27CA94C2AB4C}" type="presOf" srcId="{5A6227CA-01F1-43FF-8118-C7F7590BD836}" destId="{AEC95B78-51B1-478E-88E5-360D51072DF6}" srcOrd="0" destOrd="0" presId="urn:microsoft.com/office/officeart/2005/8/layout/pyramid2"/>
    <dgm:cxn modelId="{30D9FBB0-1D73-46BF-A449-D7A45DADDB62}" srcId="{BD5AE5EC-96B8-43DE-8EAB-7C7067495FF4}" destId="{5A6227CA-01F1-43FF-8118-C7F7590BD836}" srcOrd="2" destOrd="0" parTransId="{F014E864-038D-4EB8-9FCF-DADA58CE4947}" sibTransId="{74ABA8F0-4B79-42C0-AF74-BB5FAD6310BB}"/>
    <dgm:cxn modelId="{B1E393E6-DBB8-4C58-BEBE-07251015EDCF}" srcId="{BD5AE5EC-96B8-43DE-8EAB-7C7067495FF4}" destId="{DB080986-1489-4808-A085-0D71CE55F090}" srcOrd="1" destOrd="0" parTransId="{C6261E66-C37D-4EE0-A58A-2904510B82B8}" sibTransId="{6067CDA0-26DD-4EE0-9A24-4E05C15609C3}"/>
    <dgm:cxn modelId="{A08AECFE-74D4-4783-B52B-F3254C709074}" type="presOf" srcId="{DB080986-1489-4808-A085-0D71CE55F090}" destId="{BF501581-4B69-427B-8C49-6495EFD01C97}" srcOrd="0" destOrd="0" presId="urn:microsoft.com/office/officeart/2005/8/layout/pyramid2"/>
    <dgm:cxn modelId="{2D8AD3DE-580B-4D08-81E9-41EEFB7D4C89}" type="presParOf" srcId="{A4FAA5EE-3D17-4CDE-9D27-261EB431CC6B}" destId="{49081519-3357-46D4-B83C-A7F8F8ECA7B4}" srcOrd="0" destOrd="0" presId="urn:microsoft.com/office/officeart/2005/8/layout/pyramid2"/>
    <dgm:cxn modelId="{6A3B4E30-99EA-41DA-B39F-8227E4A30FC3}" type="presParOf" srcId="{A4FAA5EE-3D17-4CDE-9D27-261EB431CC6B}" destId="{8D6C4C5C-C4EF-4E33-9BBF-416D9782D888}" srcOrd="1" destOrd="0" presId="urn:microsoft.com/office/officeart/2005/8/layout/pyramid2"/>
    <dgm:cxn modelId="{74F93B84-D493-441B-B255-13C9DE66DBD4}" type="presParOf" srcId="{8D6C4C5C-C4EF-4E33-9BBF-416D9782D888}" destId="{E353DF77-46D2-43D8-83E0-4461B81A5D8D}" srcOrd="0" destOrd="0" presId="urn:microsoft.com/office/officeart/2005/8/layout/pyramid2"/>
    <dgm:cxn modelId="{13307BF2-8D01-47EE-8DF1-BC3624D85A10}" type="presParOf" srcId="{8D6C4C5C-C4EF-4E33-9BBF-416D9782D888}" destId="{0BE5E736-7832-4B0A-8640-4AE8FD770498}" srcOrd="1" destOrd="0" presId="urn:microsoft.com/office/officeart/2005/8/layout/pyramid2"/>
    <dgm:cxn modelId="{6979F768-B864-45A9-BD6F-410D2EA2DE0F}" type="presParOf" srcId="{8D6C4C5C-C4EF-4E33-9BBF-416D9782D888}" destId="{BF501581-4B69-427B-8C49-6495EFD01C97}" srcOrd="2" destOrd="0" presId="urn:microsoft.com/office/officeart/2005/8/layout/pyramid2"/>
    <dgm:cxn modelId="{BCCDC942-56D9-47D3-8D94-42BEC7A65BCD}" type="presParOf" srcId="{8D6C4C5C-C4EF-4E33-9BBF-416D9782D888}" destId="{FD2D3E37-5251-46F0-8F0C-5ADF4C816CFD}" srcOrd="3" destOrd="0" presId="urn:microsoft.com/office/officeart/2005/8/layout/pyramid2"/>
    <dgm:cxn modelId="{60B2B8DC-9DD6-475C-983C-57CC21F2887A}" type="presParOf" srcId="{8D6C4C5C-C4EF-4E33-9BBF-416D9782D888}" destId="{AEC95B78-51B1-478E-88E5-360D51072DF6}" srcOrd="4" destOrd="0" presId="urn:microsoft.com/office/officeart/2005/8/layout/pyramid2"/>
    <dgm:cxn modelId="{C8B95B22-5F39-43EB-9334-5896A752D1F4}" type="presParOf" srcId="{8D6C4C5C-C4EF-4E33-9BBF-416D9782D888}" destId="{2ECEDFEF-8890-443C-BDE2-B813D6E93CE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A336A35-83CF-4AEE-810E-D9F4C2C7DBBA}"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0E9CC343-AE92-44B1-B7C3-EC25CFB7F25A}">
      <dgm:prSet phldrT="[Text]" phldr="0" custT="1"/>
      <dgm:spPr/>
      <dgm:t>
        <a:bodyPr/>
        <a:lstStyle/>
        <a:p>
          <a:r>
            <a:rPr lang="en-US" sz="2400"/>
            <a:t>Completed by</a:t>
          </a:r>
        </a:p>
        <a:p>
          <a:r>
            <a:rPr lang="en-US" sz="2400"/>
            <a:t>consumer/applicant</a:t>
          </a:r>
        </a:p>
      </dgm:t>
    </dgm:pt>
    <dgm:pt modelId="{299AFBAB-31CD-4C13-89F7-E19B438D4B03}" type="parTrans" cxnId="{1DB143E4-2819-4099-AF85-80CF9930C294}">
      <dgm:prSet/>
      <dgm:spPr/>
      <dgm:t>
        <a:bodyPr/>
        <a:lstStyle/>
        <a:p>
          <a:endParaRPr lang="en-US"/>
        </a:p>
      </dgm:t>
    </dgm:pt>
    <dgm:pt modelId="{095A9023-217B-4BDD-9A9B-B0928AB28446}" type="sibTrans" cxnId="{1DB143E4-2819-4099-AF85-80CF9930C294}">
      <dgm:prSet/>
      <dgm:spPr/>
      <dgm:t>
        <a:bodyPr/>
        <a:lstStyle/>
        <a:p>
          <a:endParaRPr lang="en-US"/>
        </a:p>
      </dgm:t>
    </dgm:pt>
    <dgm:pt modelId="{D9C1BA56-D21D-4725-9088-D95614880650}">
      <dgm:prSet phldrT="[Text]" phldr="0" custT="1"/>
      <dgm:spPr/>
      <dgm:t>
        <a:bodyPr/>
        <a:lstStyle/>
        <a:p>
          <a:r>
            <a:rPr lang="en-US" sz="2400">
              <a:latin typeface="Corbel" panose="020B0503020204020204"/>
            </a:rPr>
            <a:t>Consumer</a:t>
          </a:r>
          <a:r>
            <a:rPr lang="en-US" sz="2400"/>
            <a:t>/applicant </a:t>
          </a:r>
          <a:r>
            <a:rPr lang="en-US" sz="2400">
              <a:latin typeface="Corbel" panose="020B0503020204020204"/>
            </a:rPr>
            <a:t>mails</a:t>
          </a:r>
          <a:r>
            <a:rPr lang="en-US" sz="2400"/>
            <a:t> to AGE</a:t>
          </a:r>
        </a:p>
      </dgm:t>
    </dgm:pt>
    <dgm:pt modelId="{7FDDA8A1-DE46-4FE0-BB12-4A7E05F4320F}" type="parTrans" cxnId="{8CBA1D95-8918-48A2-999A-9EE5E7AB5368}">
      <dgm:prSet/>
      <dgm:spPr/>
      <dgm:t>
        <a:bodyPr/>
        <a:lstStyle/>
        <a:p>
          <a:endParaRPr lang="en-US"/>
        </a:p>
      </dgm:t>
    </dgm:pt>
    <dgm:pt modelId="{0981FB60-6094-4934-A4A6-770FC34374E4}" type="sibTrans" cxnId="{8CBA1D95-8918-48A2-999A-9EE5E7AB5368}">
      <dgm:prSet/>
      <dgm:spPr/>
      <dgm:t>
        <a:bodyPr/>
        <a:lstStyle/>
        <a:p>
          <a:endParaRPr lang="en-US"/>
        </a:p>
      </dgm:t>
    </dgm:pt>
    <dgm:pt modelId="{9369AB11-EE5D-40C0-8AB1-4B7949A1ACEE}">
      <dgm:prSet phldrT="[Text]" phldr="0" custT="1"/>
      <dgm:spPr/>
      <dgm:t>
        <a:bodyPr/>
        <a:lstStyle/>
        <a:p>
          <a:r>
            <a:rPr lang="en-US" sz="2400"/>
            <a:t>Explains consumer/applicant reason for appeal</a:t>
          </a:r>
        </a:p>
      </dgm:t>
    </dgm:pt>
    <dgm:pt modelId="{5D37B764-B2DD-4282-BF1C-E64ED27EED92}" type="parTrans" cxnId="{DFB2C7B8-15EA-445F-9D61-E41BB8ADE24A}">
      <dgm:prSet/>
      <dgm:spPr/>
      <dgm:t>
        <a:bodyPr/>
        <a:lstStyle/>
        <a:p>
          <a:endParaRPr lang="en-US"/>
        </a:p>
      </dgm:t>
    </dgm:pt>
    <dgm:pt modelId="{48BDBBF4-426B-4D1A-9BA6-9229AAA36226}" type="sibTrans" cxnId="{DFB2C7B8-15EA-445F-9D61-E41BB8ADE24A}">
      <dgm:prSet/>
      <dgm:spPr/>
      <dgm:t>
        <a:bodyPr/>
        <a:lstStyle/>
        <a:p>
          <a:endParaRPr lang="en-US"/>
        </a:p>
      </dgm:t>
    </dgm:pt>
    <dgm:pt modelId="{48D46F06-ED5C-462B-B21E-5DB04FD41F99}" type="pres">
      <dgm:prSet presAssocID="{CA336A35-83CF-4AEE-810E-D9F4C2C7DBBA}" presName="linear" presStyleCnt="0">
        <dgm:presLayoutVars>
          <dgm:dir/>
          <dgm:animLvl val="lvl"/>
          <dgm:resizeHandles val="exact"/>
        </dgm:presLayoutVars>
      </dgm:prSet>
      <dgm:spPr/>
    </dgm:pt>
    <dgm:pt modelId="{887AF0CC-B8E3-4A2C-85AB-80B205FE762A}" type="pres">
      <dgm:prSet presAssocID="{0E9CC343-AE92-44B1-B7C3-EC25CFB7F25A}" presName="parentLin" presStyleCnt="0"/>
      <dgm:spPr/>
    </dgm:pt>
    <dgm:pt modelId="{F92DA6BF-4D7E-42C2-8D01-8C2239F38611}" type="pres">
      <dgm:prSet presAssocID="{0E9CC343-AE92-44B1-B7C3-EC25CFB7F25A}" presName="parentLeftMargin" presStyleLbl="node1" presStyleIdx="0" presStyleCnt="3"/>
      <dgm:spPr/>
    </dgm:pt>
    <dgm:pt modelId="{EABA9725-FB94-407C-872D-EA1564E6772F}" type="pres">
      <dgm:prSet presAssocID="{0E9CC343-AE92-44B1-B7C3-EC25CFB7F25A}" presName="parentText" presStyleLbl="node1" presStyleIdx="0" presStyleCnt="3">
        <dgm:presLayoutVars>
          <dgm:chMax val="0"/>
          <dgm:bulletEnabled val="1"/>
        </dgm:presLayoutVars>
      </dgm:prSet>
      <dgm:spPr/>
    </dgm:pt>
    <dgm:pt modelId="{71B2022C-EB4C-42CD-883D-882E3828508D}" type="pres">
      <dgm:prSet presAssocID="{0E9CC343-AE92-44B1-B7C3-EC25CFB7F25A}" presName="negativeSpace" presStyleCnt="0"/>
      <dgm:spPr/>
    </dgm:pt>
    <dgm:pt modelId="{23838759-4E85-4E67-906F-35453BA0C476}" type="pres">
      <dgm:prSet presAssocID="{0E9CC343-AE92-44B1-B7C3-EC25CFB7F25A}" presName="childText" presStyleLbl="conFgAcc1" presStyleIdx="0" presStyleCnt="3">
        <dgm:presLayoutVars>
          <dgm:bulletEnabled val="1"/>
        </dgm:presLayoutVars>
      </dgm:prSet>
      <dgm:spPr/>
    </dgm:pt>
    <dgm:pt modelId="{40F3993B-CB0A-4178-BAFE-277D2DB6438C}" type="pres">
      <dgm:prSet presAssocID="{095A9023-217B-4BDD-9A9B-B0928AB28446}" presName="spaceBetweenRectangles" presStyleCnt="0"/>
      <dgm:spPr/>
    </dgm:pt>
    <dgm:pt modelId="{FDFB7113-F0FC-4156-AEC0-EF72BF662B6B}" type="pres">
      <dgm:prSet presAssocID="{9369AB11-EE5D-40C0-8AB1-4B7949A1ACEE}" presName="parentLin" presStyleCnt="0"/>
      <dgm:spPr/>
    </dgm:pt>
    <dgm:pt modelId="{89E96E3B-303D-48BB-BEC7-675250515E7E}" type="pres">
      <dgm:prSet presAssocID="{9369AB11-EE5D-40C0-8AB1-4B7949A1ACEE}" presName="parentLeftMargin" presStyleLbl="node1" presStyleIdx="0" presStyleCnt="3"/>
      <dgm:spPr/>
    </dgm:pt>
    <dgm:pt modelId="{D3B5B759-B4B5-4894-820D-7870B2E5BCAE}" type="pres">
      <dgm:prSet presAssocID="{9369AB11-EE5D-40C0-8AB1-4B7949A1ACEE}" presName="parentText" presStyleLbl="node1" presStyleIdx="1" presStyleCnt="3">
        <dgm:presLayoutVars>
          <dgm:chMax val="0"/>
          <dgm:bulletEnabled val="1"/>
        </dgm:presLayoutVars>
      </dgm:prSet>
      <dgm:spPr/>
    </dgm:pt>
    <dgm:pt modelId="{D7C97532-0AE5-473B-B216-C46E1FC7698E}" type="pres">
      <dgm:prSet presAssocID="{9369AB11-EE5D-40C0-8AB1-4B7949A1ACEE}" presName="negativeSpace" presStyleCnt="0"/>
      <dgm:spPr/>
    </dgm:pt>
    <dgm:pt modelId="{C4516888-CDEA-491A-BA6B-5E6FF0C91E2B}" type="pres">
      <dgm:prSet presAssocID="{9369AB11-EE5D-40C0-8AB1-4B7949A1ACEE}" presName="childText" presStyleLbl="conFgAcc1" presStyleIdx="1" presStyleCnt="3">
        <dgm:presLayoutVars>
          <dgm:bulletEnabled val="1"/>
        </dgm:presLayoutVars>
      </dgm:prSet>
      <dgm:spPr/>
    </dgm:pt>
    <dgm:pt modelId="{6F761D76-8B9F-479D-AF5C-823F73088C49}" type="pres">
      <dgm:prSet presAssocID="{48BDBBF4-426B-4D1A-9BA6-9229AAA36226}" presName="spaceBetweenRectangles" presStyleCnt="0"/>
      <dgm:spPr/>
    </dgm:pt>
    <dgm:pt modelId="{3135D2B8-AE6E-4F56-9634-62C98BA39E40}" type="pres">
      <dgm:prSet presAssocID="{D9C1BA56-D21D-4725-9088-D95614880650}" presName="parentLin" presStyleCnt="0"/>
      <dgm:spPr/>
    </dgm:pt>
    <dgm:pt modelId="{110D2217-7AA8-4C6F-A95E-CA0C224773EA}" type="pres">
      <dgm:prSet presAssocID="{D9C1BA56-D21D-4725-9088-D95614880650}" presName="parentLeftMargin" presStyleLbl="node1" presStyleIdx="1" presStyleCnt="3"/>
      <dgm:spPr/>
    </dgm:pt>
    <dgm:pt modelId="{9858CFFD-AC31-49D7-BB3D-093BA4F224EB}" type="pres">
      <dgm:prSet presAssocID="{D9C1BA56-D21D-4725-9088-D95614880650}" presName="parentText" presStyleLbl="node1" presStyleIdx="2" presStyleCnt="3">
        <dgm:presLayoutVars>
          <dgm:chMax val="0"/>
          <dgm:bulletEnabled val="1"/>
        </dgm:presLayoutVars>
      </dgm:prSet>
      <dgm:spPr/>
    </dgm:pt>
    <dgm:pt modelId="{5BEDE1D1-0F3C-466A-940B-AEAF5BBFC121}" type="pres">
      <dgm:prSet presAssocID="{D9C1BA56-D21D-4725-9088-D95614880650}" presName="negativeSpace" presStyleCnt="0"/>
      <dgm:spPr/>
    </dgm:pt>
    <dgm:pt modelId="{79681733-3112-4193-BBAD-D1839B4B4911}" type="pres">
      <dgm:prSet presAssocID="{D9C1BA56-D21D-4725-9088-D95614880650}" presName="childText" presStyleLbl="conFgAcc1" presStyleIdx="2" presStyleCnt="3">
        <dgm:presLayoutVars>
          <dgm:bulletEnabled val="1"/>
        </dgm:presLayoutVars>
      </dgm:prSet>
      <dgm:spPr/>
    </dgm:pt>
  </dgm:ptLst>
  <dgm:cxnLst>
    <dgm:cxn modelId="{390B6311-C785-43A7-B851-36733AF46C60}" type="presOf" srcId="{CA336A35-83CF-4AEE-810E-D9F4C2C7DBBA}" destId="{48D46F06-ED5C-462B-B21E-5DB04FD41F99}" srcOrd="0" destOrd="0" presId="urn:microsoft.com/office/officeart/2005/8/layout/list1"/>
    <dgm:cxn modelId="{B2A68666-062B-4FC8-935A-42B0E43F383C}" type="presOf" srcId="{9369AB11-EE5D-40C0-8AB1-4B7949A1ACEE}" destId="{89E96E3B-303D-48BB-BEC7-675250515E7E}" srcOrd="0" destOrd="0" presId="urn:microsoft.com/office/officeart/2005/8/layout/list1"/>
    <dgm:cxn modelId="{A5934F4C-F2C3-4780-B563-6A01FB7D75BE}" type="presOf" srcId="{D9C1BA56-D21D-4725-9088-D95614880650}" destId="{110D2217-7AA8-4C6F-A95E-CA0C224773EA}" srcOrd="0" destOrd="0" presId="urn:microsoft.com/office/officeart/2005/8/layout/list1"/>
    <dgm:cxn modelId="{8CBA1D95-8918-48A2-999A-9EE5E7AB5368}" srcId="{CA336A35-83CF-4AEE-810E-D9F4C2C7DBBA}" destId="{D9C1BA56-D21D-4725-9088-D95614880650}" srcOrd="2" destOrd="0" parTransId="{7FDDA8A1-DE46-4FE0-BB12-4A7E05F4320F}" sibTransId="{0981FB60-6094-4934-A4A6-770FC34374E4}"/>
    <dgm:cxn modelId="{C1135C9B-5EAF-4F52-A1E7-462DC739E183}" type="presOf" srcId="{D9C1BA56-D21D-4725-9088-D95614880650}" destId="{9858CFFD-AC31-49D7-BB3D-093BA4F224EB}" srcOrd="1" destOrd="0" presId="urn:microsoft.com/office/officeart/2005/8/layout/list1"/>
    <dgm:cxn modelId="{BC02DDB2-D98F-44A9-A328-5A1FA114F584}" type="presOf" srcId="{0E9CC343-AE92-44B1-B7C3-EC25CFB7F25A}" destId="{F92DA6BF-4D7E-42C2-8D01-8C2239F38611}" srcOrd="0" destOrd="0" presId="urn:microsoft.com/office/officeart/2005/8/layout/list1"/>
    <dgm:cxn modelId="{DFB2C7B8-15EA-445F-9D61-E41BB8ADE24A}" srcId="{CA336A35-83CF-4AEE-810E-D9F4C2C7DBBA}" destId="{9369AB11-EE5D-40C0-8AB1-4B7949A1ACEE}" srcOrd="1" destOrd="0" parTransId="{5D37B764-B2DD-4282-BF1C-E64ED27EED92}" sibTransId="{48BDBBF4-426B-4D1A-9BA6-9229AAA36226}"/>
    <dgm:cxn modelId="{A99590BC-1AAE-4366-A00B-F1541A29EAF1}" type="presOf" srcId="{9369AB11-EE5D-40C0-8AB1-4B7949A1ACEE}" destId="{D3B5B759-B4B5-4894-820D-7870B2E5BCAE}" srcOrd="1" destOrd="0" presId="urn:microsoft.com/office/officeart/2005/8/layout/list1"/>
    <dgm:cxn modelId="{1DB143E4-2819-4099-AF85-80CF9930C294}" srcId="{CA336A35-83CF-4AEE-810E-D9F4C2C7DBBA}" destId="{0E9CC343-AE92-44B1-B7C3-EC25CFB7F25A}" srcOrd="0" destOrd="0" parTransId="{299AFBAB-31CD-4C13-89F7-E19B438D4B03}" sibTransId="{095A9023-217B-4BDD-9A9B-B0928AB28446}"/>
    <dgm:cxn modelId="{14E022E9-454A-4F51-B574-C8E55D035D6B}" type="presOf" srcId="{0E9CC343-AE92-44B1-B7C3-EC25CFB7F25A}" destId="{EABA9725-FB94-407C-872D-EA1564E6772F}" srcOrd="1" destOrd="0" presId="urn:microsoft.com/office/officeart/2005/8/layout/list1"/>
    <dgm:cxn modelId="{6F8610A0-729D-46E6-BC5D-43A4C68507A6}" type="presParOf" srcId="{48D46F06-ED5C-462B-B21E-5DB04FD41F99}" destId="{887AF0CC-B8E3-4A2C-85AB-80B205FE762A}" srcOrd="0" destOrd="0" presId="urn:microsoft.com/office/officeart/2005/8/layout/list1"/>
    <dgm:cxn modelId="{E4EED516-3BE3-4E39-994C-9906E3230424}" type="presParOf" srcId="{887AF0CC-B8E3-4A2C-85AB-80B205FE762A}" destId="{F92DA6BF-4D7E-42C2-8D01-8C2239F38611}" srcOrd="0" destOrd="0" presId="urn:microsoft.com/office/officeart/2005/8/layout/list1"/>
    <dgm:cxn modelId="{C9C5B5A6-36F2-40BB-83B1-32513FE86E98}" type="presParOf" srcId="{887AF0CC-B8E3-4A2C-85AB-80B205FE762A}" destId="{EABA9725-FB94-407C-872D-EA1564E6772F}" srcOrd="1" destOrd="0" presId="urn:microsoft.com/office/officeart/2005/8/layout/list1"/>
    <dgm:cxn modelId="{F6BE75D1-CF1F-4AF8-BD62-C95D48F05D5C}" type="presParOf" srcId="{48D46F06-ED5C-462B-B21E-5DB04FD41F99}" destId="{71B2022C-EB4C-42CD-883D-882E3828508D}" srcOrd="1" destOrd="0" presId="urn:microsoft.com/office/officeart/2005/8/layout/list1"/>
    <dgm:cxn modelId="{597A236C-58EA-4B96-B073-AA6A3D123DC4}" type="presParOf" srcId="{48D46F06-ED5C-462B-B21E-5DB04FD41F99}" destId="{23838759-4E85-4E67-906F-35453BA0C476}" srcOrd="2" destOrd="0" presId="urn:microsoft.com/office/officeart/2005/8/layout/list1"/>
    <dgm:cxn modelId="{9E9D1190-1B11-45E5-A78C-BF7A05399FDB}" type="presParOf" srcId="{48D46F06-ED5C-462B-B21E-5DB04FD41F99}" destId="{40F3993B-CB0A-4178-BAFE-277D2DB6438C}" srcOrd="3" destOrd="0" presId="urn:microsoft.com/office/officeart/2005/8/layout/list1"/>
    <dgm:cxn modelId="{B6674D3C-DC1F-4B47-A3F6-AC42A91FAC9A}" type="presParOf" srcId="{48D46F06-ED5C-462B-B21E-5DB04FD41F99}" destId="{FDFB7113-F0FC-4156-AEC0-EF72BF662B6B}" srcOrd="4" destOrd="0" presId="urn:microsoft.com/office/officeart/2005/8/layout/list1"/>
    <dgm:cxn modelId="{FFC262B6-F05B-420B-80BF-F73956FC9AFE}" type="presParOf" srcId="{FDFB7113-F0FC-4156-AEC0-EF72BF662B6B}" destId="{89E96E3B-303D-48BB-BEC7-675250515E7E}" srcOrd="0" destOrd="0" presId="urn:microsoft.com/office/officeart/2005/8/layout/list1"/>
    <dgm:cxn modelId="{F34CB524-8A1D-49F6-A712-8FF18DC58DA4}" type="presParOf" srcId="{FDFB7113-F0FC-4156-AEC0-EF72BF662B6B}" destId="{D3B5B759-B4B5-4894-820D-7870B2E5BCAE}" srcOrd="1" destOrd="0" presId="urn:microsoft.com/office/officeart/2005/8/layout/list1"/>
    <dgm:cxn modelId="{2F357422-9AD4-42CB-ABEE-3C5AB3FC5F77}" type="presParOf" srcId="{48D46F06-ED5C-462B-B21E-5DB04FD41F99}" destId="{D7C97532-0AE5-473B-B216-C46E1FC7698E}" srcOrd="5" destOrd="0" presId="urn:microsoft.com/office/officeart/2005/8/layout/list1"/>
    <dgm:cxn modelId="{F5D92987-88B8-4BBB-8CC7-0161577DBD9C}" type="presParOf" srcId="{48D46F06-ED5C-462B-B21E-5DB04FD41F99}" destId="{C4516888-CDEA-491A-BA6B-5E6FF0C91E2B}" srcOrd="6" destOrd="0" presId="urn:microsoft.com/office/officeart/2005/8/layout/list1"/>
    <dgm:cxn modelId="{AE597A64-9DC8-49FF-B7B9-1098FF82AE96}" type="presParOf" srcId="{48D46F06-ED5C-462B-B21E-5DB04FD41F99}" destId="{6F761D76-8B9F-479D-AF5C-823F73088C49}" srcOrd="7" destOrd="0" presId="urn:microsoft.com/office/officeart/2005/8/layout/list1"/>
    <dgm:cxn modelId="{9E00F0DE-50F6-413F-85DB-24C3C662A7F7}" type="presParOf" srcId="{48D46F06-ED5C-462B-B21E-5DB04FD41F99}" destId="{3135D2B8-AE6E-4F56-9634-62C98BA39E40}" srcOrd="8" destOrd="0" presId="urn:microsoft.com/office/officeart/2005/8/layout/list1"/>
    <dgm:cxn modelId="{D6FDF55D-0CDE-4BD2-9811-8B9DC75EA118}" type="presParOf" srcId="{3135D2B8-AE6E-4F56-9634-62C98BA39E40}" destId="{110D2217-7AA8-4C6F-A95E-CA0C224773EA}" srcOrd="0" destOrd="0" presId="urn:microsoft.com/office/officeart/2005/8/layout/list1"/>
    <dgm:cxn modelId="{DF84E3F5-E756-4DCF-91E7-D375A2885F93}" type="presParOf" srcId="{3135D2B8-AE6E-4F56-9634-62C98BA39E40}" destId="{9858CFFD-AC31-49D7-BB3D-093BA4F224EB}" srcOrd="1" destOrd="0" presId="urn:microsoft.com/office/officeart/2005/8/layout/list1"/>
    <dgm:cxn modelId="{AE6F1F2E-ADC3-45E3-8F21-4A7154056AA7}" type="presParOf" srcId="{48D46F06-ED5C-462B-B21E-5DB04FD41F99}" destId="{5BEDE1D1-0F3C-466A-940B-AEAF5BBFC121}" srcOrd="9" destOrd="0" presId="urn:microsoft.com/office/officeart/2005/8/layout/list1"/>
    <dgm:cxn modelId="{B330490B-7758-4B5A-B23B-406263478ABA}" type="presParOf" srcId="{48D46F06-ED5C-462B-B21E-5DB04FD41F99}" destId="{79681733-3112-4193-BBAD-D1839B4B4911}"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463E1-A2FD-4373-8828-08EBB2E0663F}" type="doc">
      <dgm:prSet loTypeId="urn:microsoft.com/office/officeart/2005/8/layout/vList4" loCatId="list" qsTypeId="urn:microsoft.com/office/officeart/2005/8/quickstyle/simple2" qsCatId="simple" csTypeId="urn:microsoft.com/office/officeart/2005/8/colors/accent1_2" csCatId="accent1" phldr="1"/>
      <dgm:spPr/>
      <dgm:t>
        <a:bodyPr/>
        <a:lstStyle/>
        <a:p>
          <a:endParaRPr lang="en-US"/>
        </a:p>
      </dgm:t>
    </dgm:pt>
    <dgm:pt modelId="{3AC3BD99-2F45-4917-B268-04F25081DEF8}" type="pres">
      <dgm:prSet presAssocID="{DF8463E1-A2FD-4373-8828-08EBB2E0663F}" presName="linear" presStyleCnt="0">
        <dgm:presLayoutVars>
          <dgm:dir/>
          <dgm:resizeHandles val="exact"/>
        </dgm:presLayoutVars>
      </dgm:prSet>
      <dgm:spPr/>
    </dgm:pt>
  </dgm:ptLst>
  <dgm:cxnLst>
    <dgm:cxn modelId="{23ECFCF0-1F2E-4E23-8708-D674F6DAA776}" type="presOf" srcId="{DF8463E1-A2FD-4373-8828-08EBB2E0663F}" destId="{3AC3BD99-2F45-4917-B268-04F25081DEF8}"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B509AC3-B416-429B-858D-EC583823FD50}" type="doc">
      <dgm:prSet loTypeId="urn:microsoft.com/office/officeart/2005/8/layout/process4" loCatId="process" qsTypeId="urn:microsoft.com/office/officeart/2005/8/quickstyle/simple2" qsCatId="simple" csTypeId="urn:microsoft.com/office/officeart/2005/8/colors/colorful2" csCatId="colorful" phldr="1"/>
      <dgm:spPr/>
      <dgm:t>
        <a:bodyPr/>
        <a:lstStyle/>
        <a:p>
          <a:endParaRPr lang="en-US"/>
        </a:p>
      </dgm:t>
    </dgm:pt>
    <dgm:pt modelId="{9C28E986-E05F-4D1B-84F7-ED3229A5B8F3}">
      <dgm:prSet/>
      <dgm:spPr/>
      <dgm:t>
        <a:bodyPr/>
        <a:lstStyle/>
        <a:p>
          <a:r>
            <a:rPr lang="en-US"/>
            <a:t>Within 30 days of receiving the Appeal Request, AGE will offer the consumer a hearing date either in-person or by phone with the hearing officer. If necessary, the time period may be extended</a:t>
          </a:r>
        </a:p>
      </dgm:t>
    </dgm:pt>
    <dgm:pt modelId="{5796A5F4-DE71-4AF1-86EA-04FB44BE5D5D}" type="parTrans" cxnId="{A01700AB-71D1-49BD-82D2-E24E11F24634}">
      <dgm:prSet/>
      <dgm:spPr/>
      <dgm:t>
        <a:bodyPr/>
        <a:lstStyle/>
        <a:p>
          <a:endParaRPr lang="en-US"/>
        </a:p>
      </dgm:t>
    </dgm:pt>
    <dgm:pt modelId="{FE5F10EB-0BB3-467E-908E-20D9B7D8D835}" type="sibTrans" cxnId="{A01700AB-71D1-49BD-82D2-E24E11F24634}">
      <dgm:prSet/>
      <dgm:spPr/>
      <dgm:t>
        <a:bodyPr/>
        <a:lstStyle/>
        <a:p>
          <a:endParaRPr lang="en-US"/>
        </a:p>
      </dgm:t>
    </dgm:pt>
    <dgm:pt modelId="{ACEB5EBB-3A19-4E8E-AA57-3732DB7F316B}">
      <dgm:prSet/>
      <dgm:spPr/>
      <dgm:t>
        <a:bodyPr/>
        <a:lstStyle/>
        <a:p>
          <a:r>
            <a:rPr lang="en-US"/>
            <a:t>Hearing Officer will have 60 days from the hearing date to make decision. Extenuating circumstances provide up to 90 days</a:t>
          </a:r>
        </a:p>
      </dgm:t>
    </dgm:pt>
    <dgm:pt modelId="{A9B5CAFA-6A6E-4DE6-BA13-12A33D1E328E}" type="parTrans" cxnId="{0B0774B7-0700-4020-A36B-FD174AFCBB3E}">
      <dgm:prSet/>
      <dgm:spPr/>
      <dgm:t>
        <a:bodyPr/>
        <a:lstStyle/>
        <a:p>
          <a:endParaRPr lang="en-US"/>
        </a:p>
      </dgm:t>
    </dgm:pt>
    <dgm:pt modelId="{07AFA668-253C-42CE-A182-6BF139051FCE}" type="sibTrans" cxnId="{0B0774B7-0700-4020-A36B-FD174AFCBB3E}">
      <dgm:prSet/>
      <dgm:spPr/>
      <dgm:t>
        <a:bodyPr/>
        <a:lstStyle/>
        <a:p>
          <a:endParaRPr lang="en-US"/>
        </a:p>
      </dgm:t>
    </dgm:pt>
    <dgm:pt modelId="{B1CB4F99-72F4-4EE7-9C82-356C75EF6277}">
      <dgm:prSet/>
      <dgm:spPr/>
      <dgm:t>
        <a:bodyPr/>
        <a:lstStyle/>
        <a:p>
          <a:r>
            <a:rPr lang="en-US"/>
            <a:t>Upon decision, AGE will forward decision to the ASAP and consumer/applicant </a:t>
          </a:r>
        </a:p>
      </dgm:t>
    </dgm:pt>
    <dgm:pt modelId="{4232502A-E3D5-457A-A507-49E3003C1F8B}" type="parTrans" cxnId="{72487175-0F65-4C2D-8993-01982A1B31A0}">
      <dgm:prSet/>
      <dgm:spPr/>
      <dgm:t>
        <a:bodyPr/>
        <a:lstStyle/>
        <a:p>
          <a:endParaRPr lang="en-US"/>
        </a:p>
      </dgm:t>
    </dgm:pt>
    <dgm:pt modelId="{925B0482-9659-4987-848B-5D21ED1F974C}" type="sibTrans" cxnId="{72487175-0F65-4C2D-8993-01982A1B31A0}">
      <dgm:prSet/>
      <dgm:spPr/>
      <dgm:t>
        <a:bodyPr/>
        <a:lstStyle/>
        <a:p>
          <a:endParaRPr lang="en-US"/>
        </a:p>
      </dgm:t>
    </dgm:pt>
    <dgm:pt modelId="{5DBAB69F-9438-447F-ADD5-305B126D9444}">
      <dgm:prSet/>
      <dgm:spPr/>
      <dgm:t>
        <a:bodyPr/>
        <a:lstStyle/>
        <a:p>
          <a:r>
            <a:rPr lang="en-US"/>
            <a:t>AGE staff review consumer/applicant record, connect with ASAP, pull A&amp;D record documents, as well as regulatory &amp; sub-regulatory guidance as needed &amp; share with hearing officer </a:t>
          </a:r>
        </a:p>
      </dgm:t>
    </dgm:pt>
    <dgm:pt modelId="{78649060-460E-42C5-8966-0D8058B3CD3C}" type="parTrans" cxnId="{63A27E24-3C58-4899-990D-6EADF598A08A}">
      <dgm:prSet/>
      <dgm:spPr/>
      <dgm:t>
        <a:bodyPr/>
        <a:lstStyle/>
        <a:p>
          <a:endParaRPr lang="en-US"/>
        </a:p>
      </dgm:t>
    </dgm:pt>
    <dgm:pt modelId="{B27DC4A0-921A-4D9E-A6D6-7D79D307B286}" type="sibTrans" cxnId="{63A27E24-3C58-4899-990D-6EADF598A08A}">
      <dgm:prSet/>
      <dgm:spPr/>
      <dgm:t>
        <a:bodyPr/>
        <a:lstStyle/>
        <a:p>
          <a:endParaRPr lang="en-US"/>
        </a:p>
      </dgm:t>
    </dgm:pt>
    <dgm:pt modelId="{73895323-0368-4C53-9CD5-18076361EFFA}">
      <dgm:prSet/>
      <dgm:spPr/>
      <dgm:t>
        <a:bodyPr/>
        <a:lstStyle/>
        <a:p>
          <a:r>
            <a:rPr lang="en-US"/>
            <a:t>The hearing is held with consumer/applicant and representatives (when applicable) as well as ASAP staff to review all pertinent information related to the appeal</a:t>
          </a:r>
        </a:p>
      </dgm:t>
    </dgm:pt>
    <dgm:pt modelId="{17DA2848-86EF-4A73-8930-06436FC09489}" type="parTrans" cxnId="{C9737AEA-322F-414C-8FE2-457B2C619C42}">
      <dgm:prSet/>
      <dgm:spPr/>
    </dgm:pt>
    <dgm:pt modelId="{F92B3780-F377-41BC-AAD0-193577DCBCA2}" type="sibTrans" cxnId="{C9737AEA-322F-414C-8FE2-457B2C619C42}">
      <dgm:prSet/>
      <dgm:spPr/>
    </dgm:pt>
    <dgm:pt modelId="{8CCAADD8-C10F-4616-95C8-75F646AE60D2}" type="pres">
      <dgm:prSet presAssocID="{6B509AC3-B416-429B-858D-EC583823FD50}" presName="Name0" presStyleCnt="0">
        <dgm:presLayoutVars>
          <dgm:dir/>
          <dgm:animLvl val="lvl"/>
          <dgm:resizeHandles val="exact"/>
        </dgm:presLayoutVars>
      </dgm:prSet>
      <dgm:spPr/>
    </dgm:pt>
    <dgm:pt modelId="{415223CD-F2A2-4531-B073-01DDE55BABA2}" type="pres">
      <dgm:prSet presAssocID="{B1CB4F99-72F4-4EE7-9C82-356C75EF6277}" presName="boxAndChildren" presStyleCnt="0"/>
      <dgm:spPr/>
    </dgm:pt>
    <dgm:pt modelId="{7039C424-5185-4EA0-9980-A766E579A1CF}" type="pres">
      <dgm:prSet presAssocID="{B1CB4F99-72F4-4EE7-9C82-356C75EF6277}" presName="parentTextBox" presStyleLbl="node1" presStyleIdx="0" presStyleCnt="5"/>
      <dgm:spPr/>
    </dgm:pt>
    <dgm:pt modelId="{01C62739-EC01-4DD8-AA76-BE0F3424600B}" type="pres">
      <dgm:prSet presAssocID="{07AFA668-253C-42CE-A182-6BF139051FCE}" presName="sp" presStyleCnt="0"/>
      <dgm:spPr/>
    </dgm:pt>
    <dgm:pt modelId="{7D20F40D-4187-414A-ADA2-C08A74A1859D}" type="pres">
      <dgm:prSet presAssocID="{ACEB5EBB-3A19-4E8E-AA57-3732DB7F316B}" presName="arrowAndChildren" presStyleCnt="0"/>
      <dgm:spPr/>
    </dgm:pt>
    <dgm:pt modelId="{C95FF885-563D-485F-935C-A7D966D5078C}" type="pres">
      <dgm:prSet presAssocID="{ACEB5EBB-3A19-4E8E-AA57-3732DB7F316B}" presName="parentTextArrow" presStyleLbl="node1" presStyleIdx="1" presStyleCnt="5"/>
      <dgm:spPr/>
    </dgm:pt>
    <dgm:pt modelId="{B81CDE34-377C-4373-9795-14B648B010B1}" type="pres">
      <dgm:prSet presAssocID="{F92B3780-F377-41BC-AAD0-193577DCBCA2}" presName="sp" presStyleCnt="0"/>
      <dgm:spPr/>
    </dgm:pt>
    <dgm:pt modelId="{A4732AD8-C1D8-42A5-8E23-2E8E27599EB3}" type="pres">
      <dgm:prSet presAssocID="{73895323-0368-4C53-9CD5-18076361EFFA}" presName="arrowAndChildren" presStyleCnt="0"/>
      <dgm:spPr/>
    </dgm:pt>
    <dgm:pt modelId="{793BE6B2-CA78-4F18-A3D5-E116CBA752EA}" type="pres">
      <dgm:prSet presAssocID="{73895323-0368-4C53-9CD5-18076361EFFA}" presName="parentTextArrow" presStyleLbl="node1" presStyleIdx="2" presStyleCnt="5"/>
      <dgm:spPr/>
    </dgm:pt>
    <dgm:pt modelId="{9694F657-B625-4400-8A98-B19936E2B14F}" type="pres">
      <dgm:prSet presAssocID="{B27DC4A0-921A-4D9E-A6D6-7D79D307B286}" presName="sp" presStyleCnt="0"/>
      <dgm:spPr/>
    </dgm:pt>
    <dgm:pt modelId="{90B7DF31-586D-48EB-AA88-ED42FF5C931A}" type="pres">
      <dgm:prSet presAssocID="{5DBAB69F-9438-447F-ADD5-305B126D9444}" presName="arrowAndChildren" presStyleCnt="0"/>
      <dgm:spPr/>
    </dgm:pt>
    <dgm:pt modelId="{74E3A719-BF98-404D-9BBC-098B24217A18}" type="pres">
      <dgm:prSet presAssocID="{5DBAB69F-9438-447F-ADD5-305B126D9444}" presName="parentTextArrow" presStyleLbl="node1" presStyleIdx="3" presStyleCnt="5"/>
      <dgm:spPr/>
    </dgm:pt>
    <dgm:pt modelId="{0514BB06-9595-46C3-86E6-13D9817F144A}" type="pres">
      <dgm:prSet presAssocID="{FE5F10EB-0BB3-467E-908E-20D9B7D8D835}" presName="sp" presStyleCnt="0"/>
      <dgm:spPr/>
    </dgm:pt>
    <dgm:pt modelId="{8891A401-6B56-494B-9FD5-4858062B5FC9}" type="pres">
      <dgm:prSet presAssocID="{9C28E986-E05F-4D1B-84F7-ED3229A5B8F3}" presName="arrowAndChildren" presStyleCnt="0"/>
      <dgm:spPr/>
    </dgm:pt>
    <dgm:pt modelId="{9139A1F4-9DE3-4D10-A276-DCD9998626A7}" type="pres">
      <dgm:prSet presAssocID="{9C28E986-E05F-4D1B-84F7-ED3229A5B8F3}" presName="parentTextArrow" presStyleLbl="node1" presStyleIdx="4" presStyleCnt="5"/>
      <dgm:spPr/>
    </dgm:pt>
  </dgm:ptLst>
  <dgm:cxnLst>
    <dgm:cxn modelId="{C5196C0A-F93B-423D-9BB2-315E6CA5C60E}" type="presOf" srcId="{5DBAB69F-9438-447F-ADD5-305B126D9444}" destId="{74E3A719-BF98-404D-9BBC-098B24217A18}" srcOrd="0" destOrd="0" presId="urn:microsoft.com/office/officeart/2005/8/layout/process4"/>
    <dgm:cxn modelId="{5919F622-1984-4123-A5C0-2699F08035AF}" type="presOf" srcId="{ACEB5EBB-3A19-4E8E-AA57-3732DB7F316B}" destId="{C95FF885-563D-485F-935C-A7D966D5078C}" srcOrd="0" destOrd="0" presId="urn:microsoft.com/office/officeart/2005/8/layout/process4"/>
    <dgm:cxn modelId="{63A27E24-3C58-4899-990D-6EADF598A08A}" srcId="{6B509AC3-B416-429B-858D-EC583823FD50}" destId="{5DBAB69F-9438-447F-ADD5-305B126D9444}" srcOrd="1" destOrd="0" parTransId="{78649060-460E-42C5-8966-0D8058B3CD3C}" sibTransId="{B27DC4A0-921A-4D9E-A6D6-7D79D307B286}"/>
    <dgm:cxn modelId="{2A63ED4C-0C09-4CEC-B787-31C07792C362}" type="presOf" srcId="{73895323-0368-4C53-9CD5-18076361EFFA}" destId="{793BE6B2-CA78-4F18-A3D5-E116CBA752EA}" srcOrd="0" destOrd="0" presId="urn:microsoft.com/office/officeart/2005/8/layout/process4"/>
    <dgm:cxn modelId="{56A2D550-5B1B-4507-A579-54104F8976B4}" type="presOf" srcId="{9C28E986-E05F-4D1B-84F7-ED3229A5B8F3}" destId="{9139A1F4-9DE3-4D10-A276-DCD9998626A7}" srcOrd="0" destOrd="0" presId="urn:microsoft.com/office/officeart/2005/8/layout/process4"/>
    <dgm:cxn modelId="{72487175-0F65-4C2D-8993-01982A1B31A0}" srcId="{6B509AC3-B416-429B-858D-EC583823FD50}" destId="{B1CB4F99-72F4-4EE7-9C82-356C75EF6277}" srcOrd="4" destOrd="0" parTransId="{4232502A-E3D5-457A-A507-49E3003C1F8B}" sibTransId="{925B0482-9659-4987-848B-5D21ED1F974C}"/>
    <dgm:cxn modelId="{407B488A-7042-423A-833B-D0E104771BB1}" type="presOf" srcId="{6B509AC3-B416-429B-858D-EC583823FD50}" destId="{8CCAADD8-C10F-4616-95C8-75F646AE60D2}" srcOrd="0" destOrd="0" presId="urn:microsoft.com/office/officeart/2005/8/layout/process4"/>
    <dgm:cxn modelId="{5189EA93-6907-4F99-BC5A-44F612F42018}" type="presOf" srcId="{B1CB4F99-72F4-4EE7-9C82-356C75EF6277}" destId="{7039C424-5185-4EA0-9980-A766E579A1CF}" srcOrd="0" destOrd="0" presId="urn:microsoft.com/office/officeart/2005/8/layout/process4"/>
    <dgm:cxn modelId="{A01700AB-71D1-49BD-82D2-E24E11F24634}" srcId="{6B509AC3-B416-429B-858D-EC583823FD50}" destId="{9C28E986-E05F-4D1B-84F7-ED3229A5B8F3}" srcOrd="0" destOrd="0" parTransId="{5796A5F4-DE71-4AF1-86EA-04FB44BE5D5D}" sibTransId="{FE5F10EB-0BB3-467E-908E-20D9B7D8D835}"/>
    <dgm:cxn modelId="{0B0774B7-0700-4020-A36B-FD174AFCBB3E}" srcId="{6B509AC3-B416-429B-858D-EC583823FD50}" destId="{ACEB5EBB-3A19-4E8E-AA57-3732DB7F316B}" srcOrd="3" destOrd="0" parTransId="{A9B5CAFA-6A6E-4DE6-BA13-12A33D1E328E}" sibTransId="{07AFA668-253C-42CE-A182-6BF139051FCE}"/>
    <dgm:cxn modelId="{C9737AEA-322F-414C-8FE2-457B2C619C42}" srcId="{6B509AC3-B416-429B-858D-EC583823FD50}" destId="{73895323-0368-4C53-9CD5-18076361EFFA}" srcOrd="2" destOrd="0" parTransId="{17DA2848-86EF-4A73-8930-06436FC09489}" sibTransId="{F92B3780-F377-41BC-AAD0-193577DCBCA2}"/>
    <dgm:cxn modelId="{B2E1C45A-8F17-499F-B794-204EFA45A116}" type="presParOf" srcId="{8CCAADD8-C10F-4616-95C8-75F646AE60D2}" destId="{415223CD-F2A2-4531-B073-01DDE55BABA2}" srcOrd="0" destOrd="0" presId="urn:microsoft.com/office/officeart/2005/8/layout/process4"/>
    <dgm:cxn modelId="{F370CC35-B6CA-4055-93F8-38A7BEC13B49}" type="presParOf" srcId="{415223CD-F2A2-4531-B073-01DDE55BABA2}" destId="{7039C424-5185-4EA0-9980-A766E579A1CF}" srcOrd="0" destOrd="0" presId="urn:microsoft.com/office/officeart/2005/8/layout/process4"/>
    <dgm:cxn modelId="{A672CFD5-6920-4D5C-ADE5-D0BD9E37E56C}" type="presParOf" srcId="{8CCAADD8-C10F-4616-95C8-75F646AE60D2}" destId="{01C62739-EC01-4DD8-AA76-BE0F3424600B}" srcOrd="1" destOrd="0" presId="urn:microsoft.com/office/officeart/2005/8/layout/process4"/>
    <dgm:cxn modelId="{CD72E47C-D427-4EBC-905B-95BEC1329FC2}" type="presParOf" srcId="{8CCAADD8-C10F-4616-95C8-75F646AE60D2}" destId="{7D20F40D-4187-414A-ADA2-C08A74A1859D}" srcOrd="2" destOrd="0" presId="urn:microsoft.com/office/officeart/2005/8/layout/process4"/>
    <dgm:cxn modelId="{A52EE057-932B-45BE-B9FC-AACC88EE4378}" type="presParOf" srcId="{7D20F40D-4187-414A-ADA2-C08A74A1859D}" destId="{C95FF885-563D-485F-935C-A7D966D5078C}" srcOrd="0" destOrd="0" presId="urn:microsoft.com/office/officeart/2005/8/layout/process4"/>
    <dgm:cxn modelId="{3F48EEAA-020E-4FF8-B133-623468E1282D}" type="presParOf" srcId="{8CCAADD8-C10F-4616-95C8-75F646AE60D2}" destId="{B81CDE34-377C-4373-9795-14B648B010B1}" srcOrd="3" destOrd="0" presId="urn:microsoft.com/office/officeart/2005/8/layout/process4"/>
    <dgm:cxn modelId="{F9F17500-395B-4825-988E-BACA2EEBDC59}" type="presParOf" srcId="{8CCAADD8-C10F-4616-95C8-75F646AE60D2}" destId="{A4732AD8-C1D8-42A5-8E23-2E8E27599EB3}" srcOrd="4" destOrd="0" presId="urn:microsoft.com/office/officeart/2005/8/layout/process4"/>
    <dgm:cxn modelId="{436F7674-6C65-4155-9DE1-3D451AC9DE09}" type="presParOf" srcId="{A4732AD8-C1D8-42A5-8E23-2E8E27599EB3}" destId="{793BE6B2-CA78-4F18-A3D5-E116CBA752EA}" srcOrd="0" destOrd="0" presId="urn:microsoft.com/office/officeart/2005/8/layout/process4"/>
    <dgm:cxn modelId="{82253761-A599-4321-B147-CC07DA270B83}" type="presParOf" srcId="{8CCAADD8-C10F-4616-95C8-75F646AE60D2}" destId="{9694F657-B625-4400-8A98-B19936E2B14F}" srcOrd="5" destOrd="0" presId="urn:microsoft.com/office/officeart/2005/8/layout/process4"/>
    <dgm:cxn modelId="{50802071-35C3-4863-89CE-46DBCC81ADF7}" type="presParOf" srcId="{8CCAADD8-C10F-4616-95C8-75F646AE60D2}" destId="{90B7DF31-586D-48EB-AA88-ED42FF5C931A}" srcOrd="6" destOrd="0" presId="urn:microsoft.com/office/officeart/2005/8/layout/process4"/>
    <dgm:cxn modelId="{A0408C33-0B37-418F-B27C-85F4403C6C4D}" type="presParOf" srcId="{90B7DF31-586D-48EB-AA88-ED42FF5C931A}" destId="{74E3A719-BF98-404D-9BBC-098B24217A18}" srcOrd="0" destOrd="0" presId="urn:microsoft.com/office/officeart/2005/8/layout/process4"/>
    <dgm:cxn modelId="{3776E285-E4C8-4449-AD8E-85D4C27A6B4A}" type="presParOf" srcId="{8CCAADD8-C10F-4616-95C8-75F646AE60D2}" destId="{0514BB06-9595-46C3-86E6-13D9817F144A}" srcOrd="7" destOrd="0" presId="urn:microsoft.com/office/officeart/2005/8/layout/process4"/>
    <dgm:cxn modelId="{E078D880-B993-4CDD-BDD2-7D444C62341C}" type="presParOf" srcId="{8CCAADD8-C10F-4616-95C8-75F646AE60D2}" destId="{8891A401-6B56-494B-9FD5-4858062B5FC9}" srcOrd="8" destOrd="0" presId="urn:microsoft.com/office/officeart/2005/8/layout/process4"/>
    <dgm:cxn modelId="{705C1545-DABA-475A-B864-264945113AA1}" type="presParOf" srcId="{8891A401-6B56-494B-9FD5-4858062B5FC9}" destId="{9139A1F4-9DE3-4D10-A276-DCD9998626A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2BCB901-D60E-432D-9DC1-92542519F57D}" type="doc">
      <dgm:prSet loTypeId="urn:microsoft.com/office/officeart/2005/8/layout/bProcess3" loCatId="process" qsTypeId="urn:microsoft.com/office/officeart/2005/8/quickstyle/simple2" qsCatId="simple" csTypeId="urn:microsoft.com/office/officeart/2005/8/colors/accent3_2" csCatId="accent3" phldr="1"/>
      <dgm:spPr/>
      <dgm:t>
        <a:bodyPr/>
        <a:lstStyle/>
        <a:p>
          <a:endParaRPr lang="en-US"/>
        </a:p>
      </dgm:t>
    </dgm:pt>
    <dgm:pt modelId="{F724730B-EBEA-47DF-BD77-87E9A44003E6}">
      <dgm:prSet/>
      <dgm:spPr/>
      <dgm:t>
        <a:bodyPr/>
        <a:lstStyle/>
        <a:p>
          <a:r>
            <a:rPr lang="en-US" b="0"/>
            <a:t>Independent of AGE</a:t>
          </a:r>
          <a:endParaRPr lang="en-US"/>
        </a:p>
      </dgm:t>
    </dgm:pt>
    <dgm:pt modelId="{8B422165-F62F-47AE-9588-07CC5F47A77B}" type="parTrans" cxnId="{65F9AB67-F478-4F79-BD7E-09A4E37979E3}">
      <dgm:prSet/>
      <dgm:spPr/>
      <dgm:t>
        <a:bodyPr/>
        <a:lstStyle/>
        <a:p>
          <a:endParaRPr lang="en-US"/>
        </a:p>
      </dgm:t>
    </dgm:pt>
    <dgm:pt modelId="{AD2F5A0C-EAB3-4F02-82AF-84DE7EE0FE84}" type="sibTrans" cxnId="{65F9AB67-F478-4F79-BD7E-09A4E37979E3}">
      <dgm:prSet/>
      <dgm:spPr/>
      <dgm:t>
        <a:bodyPr/>
        <a:lstStyle/>
        <a:p>
          <a:endParaRPr lang="en-US"/>
        </a:p>
      </dgm:t>
    </dgm:pt>
    <dgm:pt modelId="{0D60F4D7-5CE2-4BEF-A749-985D68A31A25}">
      <dgm:prSet/>
      <dgm:spPr/>
      <dgm:t>
        <a:bodyPr/>
        <a:lstStyle/>
        <a:p>
          <a:r>
            <a:rPr lang="en-US" b="0"/>
            <a:t>Designated by the Secretary </a:t>
          </a:r>
          <a:endParaRPr lang="en-US"/>
        </a:p>
      </dgm:t>
    </dgm:pt>
    <dgm:pt modelId="{C00756D8-8667-4E72-A341-44DB09C0201B}" type="parTrans" cxnId="{A418FE37-35AB-4347-B771-BB3CE222A2CC}">
      <dgm:prSet/>
      <dgm:spPr/>
      <dgm:t>
        <a:bodyPr/>
        <a:lstStyle/>
        <a:p>
          <a:endParaRPr lang="en-US"/>
        </a:p>
      </dgm:t>
    </dgm:pt>
    <dgm:pt modelId="{E3A7F817-99F0-4BFF-ABE4-7C6000D53565}" type="sibTrans" cxnId="{A418FE37-35AB-4347-B771-BB3CE222A2CC}">
      <dgm:prSet/>
      <dgm:spPr/>
      <dgm:t>
        <a:bodyPr/>
        <a:lstStyle/>
        <a:p>
          <a:endParaRPr lang="en-US"/>
        </a:p>
      </dgm:t>
    </dgm:pt>
    <dgm:pt modelId="{8A5E6D6E-13EE-4C9F-BA2D-58E2FC8ABDF0}">
      <dgm:prSet/>
      <dgm:spPr/>
      <dgm:t>
        <a:bodyPr/>
        <a:lstStyle/>
        <a:p>
          <a:r>
            <a:rPr lang="en-US" b="0"/>
            <a:t>Schedules &amp;  conducts Appeal Hearing(s)</a:t>
          </a:r>
          <a:endParaRPr lang="en-US"/>
        </a:p>
      </dgm:t>
    </dgm:pt>
    <dgm:pt modelId="{9051B88B-3FCF-422A-A024-11BAFAEC180E}" type="parTrans" cxnId="{8AE7073D-18DE-4474-AF37-676748BC03CE}">
      <dgm:prSet/>
      <dgm:spPr/>
      <dgm:t>
        <a:bodyPr/>
        <a:lstStyle/>
        <a:p>
          <a:endParaRPr lang="en-US"/>
        </a:p>
      </dgm:t>
    </dgm:pt>
    <dgm:pt modelId="{54DADEF7-8CF6-4A94-9CD2-35672767737F}" type="sibTrans" cxnId="{8AE7073D-18DE-4474-AF37-676748BC03CE}">
      <dgm:prSet/>
      <dgm:spPr/>
      <dgm:t>
        <a:bodyPr/>
        <a:lstStyle/>
        <a:p>
          <a:endParaRPr lang="en-US"/>
        </a:p>
      </dgm:t>
    </dgm:pt>
    <dgm:pt modelId="{D711539F-9CB8-4C6B-A103-4E5AAA217211}">
      <dgm:prSet/>
      <dgm:spPr/>
      <dgm:t>
        <a:bodyPr/>
        <a:lstStyle/>
        <a:p>
          <a:r>
            <a:rPr lang="en-US" b="0"/>
            <a:t>Rules on Motion(s)</a:t>
          </a:r>
          <a:endParaRPr lang="en-US"/>
        </a:p>
      </dgm:t>
    </dgm:pt>
    <dgm:pt modelId="{C3319310-02A4-4EE6-B796-4C9A591E527F}" type="parTrans" cxnId="{2C93233E-12F9-431C-9165-66B093CC5B2E}">
      <dgm:prSet/>
      <dgm:spPr/>
      <dgm:t>
        <a:bodyPr/>
        <a:lstStyle/>
        <a:p>
          <a:endParaRPr lang="en-US"/>
        </a:p>
      </dgm:t>
    </dgm:pt>
    <dgm:pt modelId="{ACCA05C3-8551-44BF-B8AF-578581B73429}" type="sibTrans" cxnId="{2C93233E-12F9-431C-9165-66B093CC5B2E}">
      <dgm:prSet/>
      <dgm:spPr/>
      <dgm:t>
        <a:bodyPr/>
        <a:lstStyle/>
        <a:p>
          <a:endParaRPr lang="en-US"/>
        </a:p>
      </dgm:t>
    </dgm:pt>
    <dgm:pt modelId="{BF3B981F-50A4-4084-BF89-F184F22C4C99}">
      <dgm:prSet/>
      <dgm:spPr/>
      <dgm:t>
        <a:bodyPr/>
        <a:lstStyle/>
        <a:p>
          <a:r>
            <a:rPr lang="en-US" b="0"/>
            <a:t>Renders decision(s) on Appeals</a:t>
          </a:r>
          <a:endParaRPr lang="en-US"/>
        </a:p>
      </dgm:t>
    </dgm:pt>
    <dgm:pt modelId="{7350795D-EE03-4D55-952E-6982BD223326}" type="parTrans" cxnId="{3EA1C4D2-70E2-45E8-8D17-4B9D52A14E2A}">
      <dgm:prSet/>
      <dgm:spPr/>
      <dgm:t>
        <a:bodyPr/>
        <a:lstStyle/>
        <a:p>
          <a:endParaRPr lang="en-US"/>
        </a:p>
      </dgm:t>
    </dgm:pt>
    <dgm:pt modelId="{7E16AD64-E106-4365-8E64-994013CE08D2}" type="sibTrans" cxnId="{3EA1C4D2-70E2-45E8-8D17-4B9D52A14E2A}">
      <dgm:prSet/>
      <dgm:spPr/>
      <dgm:t>
        <a:bodyPr/>
        <a:lstStyle/>
        <a:p>
          <a:endParaRPr lang="en-US"/>
        </a:p>
      </dgm:t>
    </dgm:pt>
    <dgm:pt modelId="{5D9F1F37-66C8-4CBB-B8B6-2441484FC324}">
      <dgm:prSet/>
      <dgm:spPr/>
      <dgm:t>
        <a:bodyPr/>
        <a:lstStyle/>
        <a:p>
          <a:r>
            <a:rPr lang="en-US"/>
            <a:t>Hearing officer reviews consumer record &amp; regulatory/program guidance</a:t>
          </a:r>
        </a:p>
      </dgm:t>
    </dgm:pt>
    <dgm:pt modelId="{1A852E69-54FA-4560-A47D-C72FA016DFD9}" type="parTrans" cxnId="{E6CE54B2-C1F2-428E-81D4-C9315E66288E}">
      <dgm:prSet/>
      <dgm:spPr/>
      <dgm:t>
        <a:bodyPr/>
        <a:lstStyle/>
        <a:p>
          <a:endParaRPr lang="en-US"/>
        </a:p>
      </dgm:t>
    </dgm:pt>
    <dgm:pt modelId="{AB6359C7-33D4-4A32-9524-FD0011F6807B}" type="sibTrans" cxnId="{E6CE54B2-C1F2-428E-81D4-C9315E66288E}">
      <dgm:prSet/>
      <dgm:spPr/>
      <dgm:t>
        <a:bodyPr/>
        <a:lstStyle/>
        <a:p>
          <a:endParaRPr lang="en-US"/>
        </a:p>
      </dgm:t>
    </dgm:pt>
    <dgm:pt modelId="{E6030DA8-1700-4F7D-8A05-E4187BDBB4C3}" type="pres">
      <dgm:prSet presAssocID="{02BCB901-D60E-432D-9DC1-92542519F57D}" presName="Name0" presStyleCnt="0">
        <dgm:presLayoutVars>
          <dgm:dir/>
          <dgm:resizeHandles val="exact"/>
        </dgm:presLayoutVars>
      </dgm:prSet>
      <dgm:spPr/>
    </dgm:pt>
    <dgm:pt modelId="{D9C88774-1F1D-4449-941D-6D2D27C3905E}" type="pres">
      <dgm:prSet presAssocID="{F724730B-EBEA-47DF-BD77-87E9A44003E6}" presName="node" presStyleLbl="node1" presStyleIdx="0" presStyleCnt="6">
        <dgm:presLayoutVars>
          <dgm:bulletEnabled val="1"/>
        </dgm:presLayoutVars>
      </dgm:prSet>
      <dgm:spPr/>
    </dgm:pt>
    <dgm:pt modelId="{C82A2796-8B8F-45D5-8479-30A7CAEF1109}" type="pres">
      <dgm:prSet presAssocID="{AD2F5A0C-EAB3-4F02-82AF-84DE7EE0FE84}" presName="sibTrans" presStyleLbl="sibTrans1D1" presStyleIdx="0" presStyleCnt="5"/>
      <dgm:spPr/>
    </dgm:pt>
    <dgm:pt modelId="{DA216B4C-7B70-4EA5-9317-E517A0C725B4}" type="pres">
      <dgm:prSet presAssocID="{AD2F5A0C-EAB3-4F02-82AF-84DE7EE0FE84}" presName="connectorText" presStyleLbl="sibTrans1D1" presStyleIdx="0" presStyleCnt="5"/>
      <dgm:spPr/>
    </dgm:pt>
    <dgm:pt modelId="{E459FE8C-F40D-4C28-8AA1-AF06FFB8F603}" type="pres">
      <dgm:prSet presAssocID="{0D60F4D7-5CE2-4BEF-A749-985D68A31A25}" presName="node" presStyleLbl="node1" presStyleIdx="1" presStyleCnt="6">
        <dgm:presLayoutVars>
          <dgm:bulletEnabled val="1"/>
        </dgm:presLayoutVars>
      </dgm:prSet>
      <dgm:spPr/>
    </dgm:pt>
    <dgm:pt modelId="{4230007C-F247-4514-9B02-4D024F36EBB6}" type="pres">
      <dgm:prSet presAssocID="{E3A7F817-99F0-4BFF-ABE4-7C6000D53565}" presName="sibTrans" presStyleLbl="sibTrans1D1" presStyleIdx="1" presStyleCnt="5"/>
      <dgm:spPr/>
    </dgm:pt>
    <dgm:pt modelId="{4612C66B-CE89-4C44-96E1-7223E269545C}" type="pres">
      <dgm:prSet presAssocID="{E3A7F817-99F0-4BFF-ABE4-7C6000D53565}" presName="connectorText" presStyleLbl="sibTrans1D1" presStyleIdx="1" presStyleCnt="5"/>
      <dgm:spPr/>
    </dgm:pt>
    <dgm:pt modelId="{64B8D75A-9F69-4123-8A51-ED0D49CD3B0A}" type="pres">
      <dgm:prSet presAssocID="{8A5E6D6E-13EE-4C9F-BA2D-58E2FC8ABDF0}" presName="node" presStyleLbl="node1" presStyleIdx="2" presStyleCnt="6">
        <dgm:presLayoutVars>
          <dgm:bulletEnabled val="1"/>
        </dgm:presLayoutVars>
      </dgm:prSet>
      <dgm:spPr/>
    </dgm:pt>
    <dgm:pt modelId="{0FC889AB-8EA5-47DF-98CF-44D41759087B}" type="pres">
      <dgm:prSet presAssocID="{54DADEF7-8CF6-4A94-9CD2-35672767737F}" presName="sibTrans" presStyleLbl="sibTrans1D1" presStyleIdx="2" presStyleCnt="5"/>
      <dgm:spPr/>
    </dgm:pt>
    <dgm:pt modelId="{6F56B4EC-278A-4CBE-9EB6-CD20AF253314}" type="pres">
      <dgm:prSet presAssocID="{54DADEF7-8CF6-4A94-9CD2-35672767737F}" presName="connectorText" presStyleLbl="sibTrans1D1" presStyleIdx="2" presStyleCnt="5"/>
      <dgm:spPr/>
    </dgm:pt>
    <dgm:pt modelId="{03AB5696-E091-4D08-A206-6533EDC936F4}" type="pres">
      <dgm:prSet presAssocID="{5D9F1F37-66C8-4CBB-B8B6-2441484FC324}" presName="node" presStyleLbl="node1" presStyleIdx="3" presStyleCnt="6">
        <dgm:presLayoutVars>
          <dgm:bulletEnabled val="1"/>
        </dgm:presLayoutVars>
      </dgm:prSet>
      <dgm:spPr/>
    </dgm:pt>
    <dgm:pt modelId="{7FA7A455-2311-4E8C-8EE0-7C2E6D28CE26}" type="pres">
      <dgm:prSet presAssocID="{AB6359C7-33D4-4A32-9524-FD0011F6807B}" presName="sibTrans" presStyleLbl="sibTrans1D1" presStyleIdx="3" presStyleCnt="5"/>
      <dgm:spPr/>
    </dgm:pt>
    <dgm:pt modelId="{AC2CD585-A224-4313-9655-72319CF22E9C}" type="pres">
      <dgm:prSet presAssocID="{AB6359C7-33D4-4A32-9524-FD0011F6807B}" presName="connectorText" presStyleLbl="sibTrans1D1" presStyleIdx="3" presStyleCnt="5"/>
      <dgm:spPr/>
    </dgm:pt>
    <dgm:pt modelId="{20AF9C37-8704-4531-9AE8-4010DC46302F}" type="pres">
      <dgm:prSet presAssocID="{D711539F-9CB8-4C6B-A103-4E5AAA217211}" presName="node" presStyleLbl="node1" presStyleIdx="4" presStyleCnt="6">
        <dgm:presLayoutVars>
          <dgm:bulletEnabled val="1"/>
        </dgm:presLayoutVars>
      </dgm:prSet>
      <dgm:spPr/>
    </dgm:pt>
    <dgm:pt modelId="{64A6E60C-FBB9-4FE7-9964-1DEA78F630CB}" type="pres">
      <dgm:prSet presAssocID="{ACCA05C3-8551-44BF-B8AF-578581B73429}" presName="sibTrans" presStyleLbl="sibTrans1D1" presStyleIdx="4" presStyleCnt="5"/>
      <dgm:spPr/>
    </dgm:pt>
    <dgm:pt modelId="{D29EBEA4-C516-4982-B597-2011B94E67FE}" type="pres">
      <dgm:prSet presAssocID="{ACCA05C3-8551-44BF-B8AF-578581B73429}" presName="connectorText" presStyleLbl="sibTrans1D1" presStyleIdx="4" presStyleCnt="5"/>
      <dgm:spPr/>
    </dgm:pt>
    <dgm:pt modelId="{7CDCE91A-BE6E-4E9B-9608-1EF32E469562}" type="pres">
      <dgm:prSet presAssocID="{BF3B981F-50A4-4084-BF89-F184F22C4C99}" presName="node" presStyleLbl="node1" presStyleIdx="5" presStyleCnt="6">
        <dgm:presLayoutVars>
          <dgm:bulletEnabled val="1"/>
        </dgm:presLayoutVars>
      </dgm:prSet>
      <dgm:spPr/>
    </dgm:pt>
  </dgm:ptLst>
  <dgm:cxnLst>
    <dgm:cxn modelId="{D8FEAA0B-4204-4195-89E5-98D52AE1F3C9}" type="presOf" srcId="{AB6359C7-33D4-4A32-9524-FD0011F6807B}" destId="{7FA7A455-2311-4E8C-8EE0-7C2E6D28CE26}" srcOrd="0" destOrd="0" presId="urn:microsoft.com/office/officeart/2005/8/layout/bProcess3"/>
    <dgm:cxn modelId="{18F9441D-D7E1-4189-98B2-37A518C7CE2A}" type="presOf" srcId="{8A5E6D6E-13EE-4C9F-BA2D-58E2FC8ABDF0}" destId="{64B8D75A-9F69-4123-8A51-ED0D49CD3B0A}" srcOrd="0" destOrd="0" presId="urn:microsoft.com/office/officeart/2005/8/layout/bProcess3"/>
    <dgm:cxn modelId="{6A3B7C20-096F-4229-B328-658FF14CAD94}" type="presOf" srcId="{BF3B981F-50A4-4084-BF89-F184F22C4C99}" destId="{7CDCE91A-BE6E-4E9B-9608-1EF32E469562}" srcOrd="0" destOrd="0" presId="urn:microsoft.com/office/officeart/2005/8/layout/bProcess3"/>
    <dgm:cxn modelId="{02FEF92C-58C6-4174-BA78-3FF757E2747A}" type="presOf" srcId="{AD2F5A0C-EAB3-4F02-82AF-84DE7EE0FE84}" destId="{C82A2796-8B8F-45D5-8479-30A7CAEF1109}" srcOrd="0" destOrd="0" presId="urn:microsoft.com/office/officeart/2005/8/layout/bProcess3"/>
    <dgm:cxn modelId="{1129D72D-5BF7-4B8B-A513-508DC76EC13C}" type="presOf" srcId="{E3A7F817-99F0-4BFF-ABE4-7C6000D53565}" destId="{4612C66B-CE89-4C44-96E1-7223E269545C}" srcOrd="1" destOrd="0" presId="urn:microsoft.com/office/officeart/2005/8/layout/bProcess3"/>
    <dgm:cxn modelId="{B96DF837-364B-4715-9646-E831008E6347}" type="presOf" srcId="{0D60F4D7-5CE2-4BEF-A749-985D68A31A25}" destId="{E459FE8C-F40D-4C28-8AA1-AF06FFB8F603}" srcOrd="0" destOrd="0" presId="urn:microsoft.com/office/officeart/2005/8/layout/bProcess3"/>
    <dgm:cxn modelId="{A418FE37-35AB-4347-B771-BB3CE222A2CC}" srcId="{02BCB901-D60E-432D-9DC1-92542519F57D}" destId="{0D60F4D7-5CE2-4BEF-A749-985D68A31A25}" srcOrd="1" destOrd="0" parTransId="{C00756D8-8667-4E72-A341-44DB09C0201B}" sibTransId="{E3A7F817-99F0-4BFF-ABE4-7C6000D53565}"/>
    <dgm:cxn modelId="{936F7238-0743-424D-B093-3DA0F1E99EEC}" type="presOf" srcId="{D711539F-9CB8-4C6B-A103-4E5AAA217211}" destId="{20AF9C37-8704-4531-9AE8-4010DC46302F}" srcOrd="0" destOrd="0" presId="urn:microsoft.com/office/officeart/2005/8/layout/bProcess3"/>
    <dgm:cxn modelId="{8AE7073D-18DE-4474-AF37-676748BC03CE}" srcId="{02BCB901-D60E-432D-9DC1-92542519F57D}" destId="{8A5E6D6E-13EE-4C9F-BA2D-58E2FC8ABDF0}" srcOrd="2" destOrd="0" parTransId="{9051B88B-3FCF-422A-A024-11BAFAEC180E}" sibTransId="{54DADEF7-8CF6-4A94-9CD2-35672767737F}"/>
    <dgm:cxn modelId="{74C6113D-6ADF-4F8C-8A9F-BA5871752488}" type="presOf" srcId="{ACCA05C3-8551-44BF-B8AF-578581B73429}" destId="{D29EBEA4-C516-4982-B597-2011B94E67FE}" srcOrd="1" destOrd="0" presId="urn:microsoft.com/office/officeart/2005/8/layout/bProcess3"/>
    <dgm:cxn modelId="{2C93233E-12F9-431C-9165-66B093CC5B2E}" srcId="{02BCB901-D60E-432D-9DC1-92542519F57D}" destId="{D711539F-9CB8-4C6B-A103-4E5AAA217211}" srcOrd="4" destOrd="0" parTransId="{C3319310-02A4-4EE6-B796-4C9A591E527F}" sibTransId="{ACCA05C3-8551-44BF-B8AF-578581B73429}"/>
    <dgm:cxn modelId="{E2537143-CD40-47F0-9664-97E35239E27E}" type="presOf" srcId="{54DADEF7-8CF6-4A94-9CD2-35672767737F}" destId="{0FC889AB-8EA5-47DF-98CF-44D41759087B}" srcOrd="0" destOrd="0" presId="urn:microsoft.com/office/officeart/2005/8/layout/bProcess3"/>
    <dgm:cxn modelId="{65F9AB67-F478-4F79-BD7E-09A4E37979E3}" srcId="{02BCB901-D60E-432D-9DC1-92542519F57D}" destId="{F724730B-EBEA-47DF-BD77-87E9A44003E6}" srcOrd="0" destOrd="0" parTransId="{8B422165-F62F-47AE-9588-07CC5F47A77B}" sibTransId="{AD2F5A0C-EAB3-4F02-82AF-84DE7EE0FE84}"/>
    <dgm:cxn modelId="{A84D716C-E688-4FD3-913C-667A5B206717}" type="presOf" srcId="{AD2F5A0C-EAB3-4F02-82AF-84DE7EE0FE84}" destId="{DA216B4C-7B70-4EA5-9317-E517A0C725B4}" srcOrd="1" destOrd="0" presId="urn:microsoft.com/office/officeart/2005/8/layout/bProcess3"/>
    <dgm:cxn modelId="{20492B6D-9364-449B-82D0-6E4EBA3A0ED0}" type="presOf" srcId="{F724730B-EBEA-47DF-BD77-87E9A44003E6}" destId="{D9C88774-1F1D-4449-941D-6D2D27C3905E}" srcOrd="0" destOrd="0" presId="urn:microsoft.com/office/officeart/2005/8/layout/bProcess3"/>
    <dgm:cxn modelId="{899E5A99-2CE9-43F8-8280-B218709B61FA}" type="presOf" srcId="{E3A7F817-99F0-4BFF-ABE4-7C6000D53565}" destId="{4230007C-F247-4514-9B02-4D024F36EBB6}" srcOrd="0" destOrd="0" presId="urn:microsoft.com/office/officeart/2005/8/layout/bProcess3"/>
    <dgm:cxn modelId="{12733EAE-703B-4833-916E-BC66DBEF70FC}" type="presOf" srcId="{54DADEF7-8CF6-4A94-9CD2-35672767737F}" destId="{6F56B4EC-278A-4CBE-9EB6-CD20AF253314}" srcOrd="1" destOrd="0" presId="urn:microsoft.com/office/officeart/2005/8/layout/bProcess3"/>
    <dgm:cxn modelId="{E6CE54B2-C1F2-428E-81D4-C9315E66288E}" srcId="{02BCB901-D60E-432D-9DC1-92542519F57D}" destId="{5D9F1F37-66C8-4CBB-B8B6-2441484FC324}" srcOrd="3" destOrd="0" parTransId="{1A852E69-54FA-4560-A47D-C72FA016DFD9}" sibTransId="{AB6359C7-33D4-4A32-9524-FD0011F6807B}"/>
    <dgm:cxn modelId="{1F6EA3B6-8EE9-4369-BD65-A35AD56A3354}" type="presOf" srcId="{AB6359C7-33D4-4A32-9524-FD0011F6807B}" destId="{AC2CD585-A224-4313-9655-72319CF22E9C}" srcOrd="1" destOrd="0" presId="urn:microsoft.com/office/officeart/2005/8/layout/bProcess3"/>
    <dgm:cxn modelId="{BA9D62C9-CD12-46F7-AA7A-5CDFBAE3439A}" type="presOf" srcId="{ACCA05C3-8551-44BF-B8AF-578581B73429}" destId="{64A6E60C-FBB9-4FE7-9964-1DEA78F630CB}" srcOrd="0" destOrd="0" presId="urn:microsoft.com/office/officeart/2005/8/layout/bProcess3"/>
    <dgm:cxn modelId="{ED99D9CF-3BAC-4179-A467-C865D65B5E48}" type="presOf" srcId="{02BCB901-D60E-432D-9DC1-92542519F57D}" destId="{E6030DA8-1700-4F7D-8A05-E4187BDBB4C3}" srcOrd="0" destOrd="0" presId="urn:microsoft.com/office/officeart/2005/8/layout/bProcess3"/>
    <dgm:cxn modelId="{3EA1C4D2-70E2-45E8-8D17-4B9D52A14E2A}" srcId="{02BCB901-D60E-432D-9DC1-92542519F57D}" destId="{BF3B981F-50A4-4084-BF89-F184F22C4C99}" srcOrd="5" destOrd="0" parTransId="{7350795D-EE03-4D55-952E-6982BD223326}" sibTransId="{7E16AD64-E106-4365-8E64-994013CE08D2}"/>
    <dgm:cxn modelId="{992A64D4-F077-4DEC-BE88-32456CC46652}" type="presOf" srcId="{5D9F1F37-66C8-4CBB-B8B6-2441484FC324}" destId="{03AB5696-E091-4D08-A206-6533EDC936F4}" srcOrd="0" destOrd="0" presId="urn:microsoft.com/office/officeart/2005/8/layout/bProcess3"/>
    <dgm:cxn modelId="{5A1B9584-AD89-438E-9D5F-BC6CFC2571DF}" type="presParOf" srcId="{E6030DA8-1700-4F7D-8A05-E4187BDBB4C3}" destId="{D9C88774-1F1D-4449-941D-6D2D27C3905E}" srcOrd="0" destOrd="0" presId="urn:microsoft.com/office/officeart/2005/8/layout/bProcess3"/>
    <dgm:cxn modelId="{CBC4BA95-7156-4AA3-90D6-124902FE4445}" type="presParOf" srcId="{E6030DA8-1700-4F7D-8A05-E4187BDBB4C3}" destId="{C82A2796-8B8F-45D5-8479-30A7CAEF1109}" srcOrd="1" destOrd="0" presId="urn:microsoft.com/office/officeart/2005/8/layout/bProcess3"/>
    <dgm:cxn modelId="{7E6EE69E-D062-4D33-B044-5B8F23CD3DBC}" type="presParOf" srcId="{C82A2796-8B8F-45D5-8479-30A7CAEF1109}" destId="{DA216B4C-7B70-4EA5-9317-E517A0C725B4}" srcOrd="0" destOrd="0" presId="urn:microsoft.com/office/officeart/2005/8/layout/bProcess3"/>
    <dgm:cxn modelId="{2275F52C-5F49-4037-9317-2E55DE738654}" type="presParOf" srcId="{E6030DA8-1700-4F7D-8A05-E4187BDBB4C3}" destId="{E459FE8C-F40D-4C28-8AA1-AF06FFB8F603}" srcOrd="2" destOrd="0" presId="urn:microsoft.com/office/officeart/2005/8/layout/bProcess3"/>
    <dgm:cxn modelId="{BB70767C-D432-4BC9-B3A2-9643C9714EAA}" type="presParOf" srcId="{E6030DA8-1700-4F7D-8A05-E4187BDBB4C3}" destId="{4230007C-F247-4514-9B02-4D024F36EBB6}" srcOrd="3" destOrd="0" presId="urn:microsoft.com/office/officeart/2005/8/layout/bProcess3"/>
    <dgm:cxn modelId="{FD1C884F-F6D9-4C83-8023-8FB10D24BECB}" type="presParOf" srcId="{4230007C-F247-4514-9B02-4D024F36EBB6}" destId="{4612C66B-CE89-4C44-96E1-7223E269545C}" srcOrd="0" destOrd="0" presId="urn:microsoft.com/office/officeart/2005/8/layout/bProcess3"/>
    <dgm:cxn modelId="{A54A5B7F-90E0-414B-8AC2-BB819AE1E2BF}" type="presParOf" srcId="{E6030DA8-1700-4F7D-8A05-E4187BDBB4C3}" destId="{64B8D75A-9F69-4123-8A51-ED0D49CD3B0A}" srcOrd="4" destOrd="0" presId="urn:microsoft.com/office/officeart/2005/8/layout/bProcess3"/>
    <dgm:cxn modelId="{3EA00576-7699-4A93-948E-79E09FEA453B}" type="presParOf" srcId="{E6030DA8-1700-4F7D-8A05-E4187BDBB4C3}" destId="{0FC889AB-8EA5-47DF-98CF-44D41759087B}" srcOrd="5" destOrd="0" presId="urn:microsoft.com/office/officeart/2005/8/layout/bProcess3"/>
    <dgm:cxn modelId="{74FA464E-FDB1-4AAE-8765-B8D316B73E5E}" type="presParOf" srcId="{0FC889AB-8EA5-47DF-98CF-44D41759087B}" destId="{6F56B4EC-278A-4CBE-9EB6-CD20AF253314}" srcOrd="0" destOrd="0" presId="urn:microsoft.com/office/officeart/2005/8/layout/bProcess3"/>
    <dgm:cxn modelId="{1B4451E3-468F-42C5-B2D5-D0E0AFA0B10C}" type="presParOf" srcId="{E6030DA8-1700-4F7D-8A05-E4187BDBB4C3}" destId="{03AB5696-E091-4D08-A206-6533EDC936F4}" srcOrd="6" destOrd="0" presId="urn:microsoft.com/office/officeart/2005/8/layout/bProcess3"/>
    <dgm:cxn modelId="{CAB8113E-CFB9-4DAC-BB80-1666BF62CCA8}" type="presParOf" srcId="{E6030DA8-1700-4F7D-8A05-E4187BDBB4C3}" destId="{7FA7A455-2311-4E8C-8EE0-7C2E6D28CE26}" srcOrd="7" destOrd="0" presId="urn:microsoft.com/office/officeart/2005/8/layout/bProcess3"/>
    <dgm:cxn modelId="{93C7BB88-18AF-45DE-BE72-3586CBC7AF59}" type="presParOf" srcId="{7FA7A455-2311-4E8C-8EE0-7C2E6D28CE26}" destId="{AC2CD585-A224-4313-9655-72319CF22E9C}" srcOrd="0" destOrd="0" presId="urn:microsoft.com/office/officeart/2005/8/layout/bProcess3"/>
    <dgm:cxn modelId="{1FD16B00-2F26-4AE2-AC6E-4ADDB710018E}" type="presParOf" srcId="{E6030DA8-1700-4F7D-8A05-E4187BDBB4C3}" destId="{20AF9C37-8704-4531-9AE8-4010DC46302F}" srcOrd="8" destOrd="0" presId="urn:microsoft.com/office/officeart/2005/8/layout/bProcess3"/>
    <dgm:cxn modelId="{11CCF9E1-A2C3-4D96-801F-0710287AE002}" type="presParOf" srcId="{E6030DA8-1700-4F7D-8A05-E4187BDBB4C3}" destId="{64A6E60C-FBB9-4FE7-9964-1DEA78F630CB}" srcOrd="9" destOrd="0" presId="urn:microsoft.com/office/officeart/2005/8/layout/bProcess3"/>
    <dgm:cxn modelId="{69239032-F213-4B7F-9360-024D7228F85C}" type="presParOf" srcId="{64A6E60C-FBB9-4FE7-9964-1DEA78F630CB}" destId="{D29EBEA4-C516-4982-B597-2011B94E67FE}" srcOrd="0" destOrd="0" presId="urn:microsoft.com/office/officeart/2005/8/layout/bProcess3"/>
    <dgm:cxn modelId="{8B53B7B6-4073-4A14-A7F2-E101251FF013}" type="presParOf" srcId="{E6030DA8-1700-4F7D-8A05-E4187BDBB4C3}" destId="{7CDCE91A-BE6E-4E9B-9608-1EF32E469562}"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BCA9A7B-6EAF-4A83-BCED-DE97891A71E8}"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US"/>
        </a:p>
      </dgm:t>
    </dgm:pt>
    <dgm:pt modelId="{B07ECA9B-EBD4-40CD-B148-E71423C7664E}">
      <dgm:prSet/>
      <dgm:spPr/>
      <dgm:t>
        <a:bodyPr/>
        <a:lstStyle/>
        <a:p>
          <a:r>
            <a:rPr lang="en-US" b="1"/>
            <a:t>801 CMR 1.00: Standard adjudicatory rules of practice and procedure outline further appeals process to:</a:t>
          </a:r>
          <a:endParaRPr lang="en-US"/>
        </a:p>
      </dgm:t>
    </dgm:pt>
    <dgm:pt modelId="{E440D4AE-4C80-4BDA-817C-A7B0266E1E84}" type="parTrans" cxnId="{23702FC6-CFFE-4117-9C3F-4E77EC161419}">
      <dgm:prSet/>
      <dgm:spPr/>
      <dgm:t>
        <a:bodyPr/>
        <a:lstStyle/>
        <a:p>
          <a:endParaRPr lang="en-US"/>
        </a:p>
      </dgm:t>
    </dgm:pt>
    <dgm:pt modelId="{88550450-530C-401D-AC67-146C10BF89B0}" type="sibTrans" cxnId="{23702FC6-CFFE-4117-9C3F-4E77EC161419}">
      <dgm:prSet/>
      <dgm:spPr/>
      <dgm:t>
        <a:bodyPr/>
        <a:lstStyle/>
        <a:p>
          <a:endParaRPr lang="en-US"/>
        </a:p>
      </dgm:t>
    </dgm:pt>
    <dgm:pt modelId="{273AB8B2-D272-458A-AD5C-2EB8D470A983}">
      <dgm:prSet/>
      <dgm:spPr/>
      <dgm:t>
        <a:bodyPr/>
        <a:lstStyle/>
        <a:p>
          <a:r>
            <a:rPr lang="en-US" b="1"/>
            <a:t>The Division of Administrative Law Appeals (DALA)</a:t>
          </a:r>
          <a:endParaRPr lang="en-US"/>
        </a:p>
      </dgm:t>
    </dgm:pt>
    <dgm:pt modelId="{9F025226-446D-4DE6-B3B2-96CA3A8F25D5}" type="parTrans" cxnId="{C5634EA0-76A9-47C1-A59F-5406066A26A5}">
      <dgm:prSet/>
      <dgm:spPr/>
      <dgm:t>
        <a:bodyPr/>
        <a:lstStyle/>
        <a:p>
          <a:endParaRPr lang="en-US"/>
        </a:p>
      </dgm:t>
    </dgm:pt>
    <dgm:pt modelId="{8FD2C14A-AD25-441C-85FE-F89EDEB41198}" type="sibTrans" cxnId="{C5634EA0-76A9-47C1-A59F-5406066A26A5}">
      <dgm:prSet/>
      <dgm:spPr/>
      <dgm:t>
        <a:bodyPr/>
        <a:lstStyle/>
        <a:p>
          <a:endParaRPr lang="en-US"/>
        </a:p>
      </dgm:t>
    </dgm:pt>
    <dgm:pt modelId="{B9F4FEFB-AC60-4B8A-9CA2-D9D6A820AAAE}">
      <dgm:prSet/>
      <dgm:spPr/>
      <dgm:t>
        <a:bodyPr/>
        <a:lstStyle/>
        <a:p>
          <a:r>
            <a:rPr lang="en-US" b="0"/>
            <a:t>DALA provides a neutral forum for hearing any case in which one has the right to appeal the decision of another state agency</a:t>
          </a:r>
          <a:endParaRPr lang="en-US"/>
        </a:p>
      </dgm:t>
    </dgm:pt>
    <dgm:pt modelId="{4C348BE3-DF54-4BDC-AA0C-FDB74C6D0309}" type="parTrans" cxnId="{D56168F3-D30D-4975-9047-37911467D85E}">
      <dgm:prSet/>
      <dgm:spPr/>
      <dgm:t>
        <a:bodyPr/>
        <a:lstStyle/>
        <a:p>
          <a:endParaRPr lang="en-US"/>
        </a:p>
      </dgm:t>
    </dgm:pt>
    <dgm:pt modelId="{C15FFB2C-7E85-4ECA-9007-27D106C8B5C4}" type="sibTrans" cxnId="{D56168F3-D30D-4975-9047-37911467D85E}">
      <dgm:prSet/>
      <dgm:spPr/>
      <dgm:t>
        <a:bodyPr/>
        <a:lstStyle/>
        <a:p>
          <a:endParaRPr lang="en-US"/>
        </a:p>
      </dgm:t>
    </dgm:pt>
    <dgm:pt modelId="{8D11F957-81E5-42EE-831A-9AEF36CBF9D5}">
      <dgm:prSet/>
      <dgm:spPr/>
      <dgm:t>
        <a:bodyPr/>
        <a:lstStyle/>
        <a:p>
          <a:r>
            <a:rPr lang="en-US" b="0"/>
            <a:t>For any decision adverse to the consumer/applicant, DALA shall send the consumer a copy of the decision with a notice informing the Petitioner of </a:t>
          </a:r>
          <a:r>
            <a:rPr lang="en-US" b="0">
              <a:latin typeface="Corbel" panose="020B0503020204020204"/>
            </a:rPr>
            <a:t>their</a:t>
          </a:r>
          <a:r>
            <a:rPr lang="en-US" b="0"/>
            <a:t> right to appeal </a:t>
          </a:r>
          <a:endParaRPr lang="en-US"/>
        </a:p>
      </dgm:t>
    </dgm:pt>
    <dgm:pt modelId="{AD8BEB28-3570-4177-B3B3-CC9F52C7653C}" type="parTrans" cxnId="{A53ED8FB-6638-4647-9DD2-C9D088795E7D}">
      <dgm:prSet/>
      <dgm:spPr/>
      <dgm:t>
        <a:bodyPr/>
        <a:lstStyle/>
        <a:p>
          <a:endParaRPr lang="en-US"/>
        </a:p>
      </dgm:t>
    </dgm:pt>
    <dgm:pt modelId="{05B14C44-D91E-43F1-8D7B-6907D2347D16}" type="sibTrans" cxnId="{A53ED8FB-6638-4647-9DD2-C9D088795E7D}">
      <dgm:prSet/>
      <dgm:spPr/>
      <dgm:t>
        <a:bodyPr/>
        <a:lstStyle/>
        <a:p>
          <a:endParaRPr lang="en-US"/>
        </a:p>
      </dgm:t>
    </dgm:pt>
    <dgm:pt modelId="{D3B49A11-0413-4C85-BF22-D3E2B58A8111}">
      <dgm:prSet/>
      <dgm:spPr/>
      <dgm:t>
        <a:bodyPr/>
        <a:lstStyle/>
        <a:p>
          <a:r>
            <a:rPr lang="en-US" b="0">
              <a:solidFill>
                <a:schemeClr val="accent3"/>
              </a:solidFill>
            </a:rPr>
            <a:t>Consumer/applicant must make a written request for appeal within 15 days of the date DALA mailed the notice</a:t>
          </a:r>
          <a:endParaRPr lang="en-US">
            <a:solidFill>
              <a:schemeClr val="accent3"/>
            </a:solidFill>
          </a:endParaRPr>
        </a:p>
      </dgm:t>
    </dgm:pt>
    <dgm:pt modelId="{73325C32-B54B-4630-A308-B31F4BCA932A}" type="parTrans" cxnId="{B8147A85-D3D8-4252-971E-C2DDF3166B1A}">
      <dgm:prSet/>
      <dgm:spPr/>
      <dgm:t>
        <a:bodyPr/>
        <a:lstStyle/>
        <a:p>
          <a:endParaRPr lang="en-US"/>
        </a:p>
      </dgm:t>
    </dgm:pt>
    <dgm:pt modelId="{0ACCFC7B-161C-4401-9F50-0890A130907E}" type="sibTrans" cxnId="{B8147A85-D3D8-4252-971E-C2DDF3166B1A}">
      <dgm:prSet/>
      <dgm:spPr/>
      <dgm:t>
        <a:bodyPr/>
        <a:lstStyle/>
        <a:p>
          <a:endParaRPr lang="en-US"/>
        </a:p>
      </dgm:t>
    </dgm:pt>
    <dgm:pt modelId="{7BA70807-8B93-4893-BD05-90302C44C614}">
      <dgm:prSet/>
      <dgm:spPr/>
      <dgm:t>
        <a:bodyPr/>
        <a:lstStyle/>
        <a:p>
          <a:r>
            <a:rPr lang="en-US" b="0">
              <a:solidFill>
                <a:schemeClr val="accent3"/>
              </a:solidFill>
            </a:rPr>
            <a:t>Consumer/applicant must send the written request for hearing to DALA</a:t>
          </a:r>
          <a:endParaRPr lang="en-US">
            <a:solidFill>
              <a:schemeClr val="accent3"/>
            </a:solidFill>
          </a:endParaRPr>
        </a:p>
      </dgm:t>
    </dgm:pt>
    <dgm:pt modelId="{312F834E-4744-44FE-9445-2990965CF6D9}" type="parTrans" cxnId="{4CCA83C0-133D-47BE-9AA7-1FFEC62FD67F}">
      <dgm:prSet/>
      <dgm:spPr/>
      <dgm:t>
        <a:bodyPr/>
        <a:lstStyle/>
        <a:p>
          <a:endParaRPr lang="en-US"/>
        </a:p>
      </dgm:t>
    </dgm:pt>
    <dgm:pt modelId="{FFEB780B-29F1-4A04-BBC0-2E325B2AC85A}" type="sibTrans" cxnId="{4CCA83C0-133D-47BE-9AA7-1FFEC62FD67F}">
      <dgm:prSet/>
      <dgm:spPr/>
      <dgm:t>
        <a:bodyPr/>
        <a:lstStyle/>
        <a:p>
          <a:endParaRPr lang="en-US"/>
        </a:p>
      </dgm:t>
    </dgm:pt>
    <dgm:pt modelId="{FA78ED98-1798-4BD1-8898-32CF4E78715A}">
      <dgm:prSet/>
      <dgm:spPr/>
      <dgm:t>
        <a:bodyPr/>
        <a:lstStyle/>
        <a:p>
          <a:r>
            <a:rPr lang="en-US" b="0">
              <a:solidFill>
                <a:schemeClr val="accent3"/>
              </a:solidFill>
            </a:rPr>
            <a:t>Consumer/applicant must ask for a new hearing</a:t>
          </a:r>
          <a:endParaRPr lang="en-US">
            <a:solidFill>
              <a:schemeClr val="accent3"/>
            </a:solidFill>
          </a:endParaRPr>
        </a:p>
      </dgm:t>
    </dgm:pt>
    <dgm:pt modelId="{709A0A58-B324-4D47-B0C4-0D2C81AE0737}" type="parTrans" cxnId="{452B68BC-6F8C-49A0-B487-F90C84F00FCA}">
      <dgm:prSet/>
      <dgm:spPr/>
      <dgm:t>
        <a:bodyPr/>
        <a:lstStyle/>
        <a:p>
          <a:endParaRPr lang="en-US"/>
        </a:p>
      </dgm:t>
    </dgm:pt>
    <dgm:pt modelId="{C12C4AA5-326E-41BE-9B9D-5F51D9705FD8}" type="sibTrans" cxnId="{452B68BC-6F8C-49A0-B487-F90C84F00FCA}">
      <dgm:prSet/>
      <dgm:spPr/>
      <dgm:t>
        <a:bodyPr/>
        <a:lstStyle/>
        <a:p>
          <a:endParaRPr lang="en-US"/>
        </a:p>
      </dgm:t>
    </dgm:pt>
    <dgm:pt modelId="{AD41FE53-6006-4DF9-A0B7-82C4DE021D1C}" type="pres">
      <dgm:prSet presAssocID="{ABCA9A7B-6EAF-4A83-BCED-DE97891A71E8}" presName="linear" presStyleCnt="0">
        <dgm:presLayoutVars>
          <dgm:animLvl val="lvl"/>
          <dgm:resizeHandles val="exact"/>
        </dgm:presLayoutVars>
      </dgm:prSet>
      <dgm:spPr/>
    </dgm:pt>
    <dgm:pt modelId="{8F6F6E16-3C96-4D14-AD02-5E8FC52011EE}" type="pres">
      <dgm:prSet presAssocID="{B07ECA9B-EBD4-40CD-B148-E71423C7664E}" presName="parentText" presStyleLbl="node1" presStyleIdx="0" presStyleCnt="4">
        <dgm:presLayoutVars>
          <dgm:chMax val="0"/>
          <dgm:bulletEnabled val="1"/>
        </dgm:presLayoutVars>
      </dgm:prSet>
      <dgm:spPr/>
    </dgm:pt>
    <dgm:pt modelId="{A449B051-FB7B-4B91-BB87-196E68CF11AA}" type="pres">
      <dgm:prSet presAssocID="{88550450-530C-401D-AC67-146C10BF89B0}" presName="spacer" presStyleCnt="0"/>
      <dgm:spPr/>
    </dgm:pt>
    <dgm:pt modelId="{000746C0-08DA-4062-8D6B-0F3DCDAC7270}" type="pres">
      <dgm:prSet presAssocID="{273AB8B2-D272-458A-AD5C-2EB8D470A983}" presName="parentText" presStyleLbl="node1" presStyleIdx="1" presStyleCnt="4">
        <dgm:presLayoutVars>
          <dgm:chMax val="0"/>
          <dgm:bulletEnabled val="1"/>
        </dgm:presLayoutVars>
      </dgm:prSet>
      <dgm:spPr/>
    </dgm:pt>
    <dgm:pt modelId="{A5BE2136-4223-4E2A-B900-982B6E64BB30}" type="pres">
      <dgm:prSet presAssocID="{8FD2C14A-AD25-441C-85FE-F89EDEB41198}" presName="spacer" presStyleCnt="0"/>
      <dgm:spPr/>
    </dgm:pt>
    <dgm:pt modelId="{79C680A0-CCE3-4342-9DFC-4BA409B9CBAD}" type="pres">
      <dgm:prSet presAssocID="{B9F4FEFB-AC60-4B8A-9CA2-D9D6A820AAAE}" presName="parentText" presStyleLbl="node1" presStyleIdx="2" presStyleCnt="4">
        <dgm:presLayoutVars>
          <dgm:chMax val="0"/>
          <dgm:bulletEnabled val="1"/>
        </dgm:presLayoutVars>
      </dgm:prSet>
      <dgm:spPr/>
    </dgm:pt>
    <dgm:pt modelId="{F44F1A14-8956-483D-8077-AE464EA41E0D}" type="pres">
      <dgm:prSet presAssocID="{C15FFB2C-7E85-4ECA-9007-27D106C8B5C4}" presName="spacer" presStyleCnt="0"/>
      <dgm:spPr/>
    </dgm:pt>
    <dgm:pt modelId="{8B3247F3-8CD9-4F42-8F39-BC8E985F8BA7}" type="pres">
      <dgm:prSet presAssocID="{8D11F957-81E5-42EE-831A-9AEF36CBF9D5}" presName="parentText" presStyleLbl="node1" presStyleIdx="3" presStyleCnt="4">
        <dgm:presLayoutVars>
          <dgm:chMax val="0"/>
          <dgm:bulletEnabled val="1"/>
        </dgm:presLayoutVars>
      </dgm:prSet>
      <dgm:spPr/>
    </dgm:pt>
    <dgm:pt modelId="{2176A5D5-EF6A-4556-9B0A-EEC8A6B2B737}" type="pres">
      <dgm:prSet presAssocID="{8D11F957-81E5-42EE-831A-9AEF36CBF9D5}" presName="childText" presStyleLbl="revTx" presStyleIdx="0" presStyleCnt="1">
        <dgm:presLayoutVars>
          <dgm:bulletEnabled val="1"/>
        </dgm:presLayoutVars>
      </dgm:prSet>
      <dgm:spPr/>
    </dgm:pt>
  </dgm:ptLst>
  <dgm:cxnLst>
    <dgm:cxn modelId="{5C48CF46-5FFB-4A3A-B9E2-0BCBFCF2C394}" type="presOf" srcId="{7BA70807-8B93-4893-BD05-90302C44C614}" destId="{2176A5D5-EF6A-4556-9B0A-EEC8A6B2B737}" srcOrd="0" destOrd="1" presId="urn:microsoft.com/office/officeart/2005/8/layout/vList2"/>
    <dgm:cxn modelId="{E89AED6C-7B85-48CB-9468-E94DFE7C29A5}" type="presOf" srcId="{FA78ED98-1798-4BD1-8898-32CF4E78715A}" destId="{2176A5D5-EF6A-4556-9B0A-EEC8A6B2B737}" srcOrd="0" destOrd="2" presId="urn:microsoft.com/office/officeart/2005/8/layout/vList2"/>
    <dgm:cxn modelId="{05169579-ECDC-4F7C-94C8-9C8102946755}" type="presOf" srcId="{ABCA9A7B-6EAF-4A83-BCED-DE97891A71E8}" destId="{AD41FE53-6006-4DF9-A0B7-82C4DE021D1C}" srcOrd="0" destOrd="0" presId="urn:microsoft.com/office/officeart/2005/8/layout/vList2"/>
    <dgm:cxn modelId="{B8147A85-D3D8-4252-971E-C2DDF3166B1A}" srcId="{8D11F957-81E5-42EE-831A-9AEF36CBF9D5}" destId="{D3B49A11-0413-4C85-BF22-D3E2B58A8111}" srcOrd="0" destOrd="0" parTransId="{73325C32-B54B-4630-A308-B31F4BCA932A}" sibTransId="{0ACCFC7B-161C-4401-9F50-0890A130907E}"/>
    <dgm:cxn modelId="{22D9FB9D-3830-406E-9931-0E39DB9CDC9E}" type="presOf" srcId="{273AB8B2-D272-458A-AD5C-2EB8D470A983}" destId="{000746C0-08DA-4062-8D6B-0F3DCDAC7270}" srcOrd="0" destOrd="0" presId="urn:microsoft.com/office/officeart/2005/8/layout/vList2"/>
    <dgm:cxn modelId="{C5634EA0-76A9-47C1-A59F-5406066A26A5}" srcId="{ABCA9A7B-6EAF-4A83-BCED-DE97891A71E8}" destId="{273AB8B2-D272-458A-AD5C-2EB8D470A983}" srcOrd="1" destOrd="0" parTransId="{9F025226-446D-4DE6-B3B2-96CA3A8F25D5}" sibTransId="{8FD2C14A-AD25-441C-85FE-F89EDEB41198}"/>
    <dgm:cxn modelId="{452B68BC-6F8C-49A0-B487-F90C84F00FCA}" srcId="{8D11F957-81E5-42EE-831A-9AEF36CBF9D5}" destId="{FA78ED98-1798-4BD1-8898-32CF4E78715A}" srcOrd="2" destOrd="0" parTransId="{709A0A58-B324-4D47-B0C4-0D2C81AE0737}" sibTransId="{C12C4AA5-326E-41BE-9B9D-5F51D9705FD8}"/>
    <dgm:cxn modelId="{4CCA83C0-133D-47BE-9AA7-1FFEC62FD67F}" srcId="{8D11F957-81E5-42EE-831A-9AEF36CBF9D5}" destId="{7BA70807-8B93-4893-BD05-90302C44C614}" srcOrd="1" destOrd="0" parTransId="{312F834E-4744-44FE-9445-2990965CF6D9}" sibTransId="{FFEB780B-29F1-4A04-BBC0-2E325B2AC85A}"/>
    <dgm:cxn modelId="{23702FC6-CFFE-4117-9C3F-4E77EC161419}" srcId="{ABCA9A7B-6EAF-4A83-BCED-DE97891A71E8}" destId="{B07ECA9B-EBD4-40CD-B148-E71423C7664E}" srcOrd="0" destOrd="0" parTransId="{E440D4AE-4C80-4BDA-817C-A7B0266E1E84}" sibTransId="{88550450-530C-401D-AC67-146C10BF89B0}"/>
    <dgm:cxn modelId="{259663CF-B72C-46A8-802F-A64DF4AEDA12}" type="presOf" srcId="{8D11F957-81E5-42EE-831A-9AEF36CBF9D5}" destId="{8B3247F3-8CD9-4F42-8F39-BC8E985F8BA7}" srcOrd="0" destOrd="0" presId="urn:microsoft.com/office/officeart/2005/8/layout/vList2"/>
    <dgm:cxn modelId="{678A06E2-5133-4160-A93A-EC6F2A367CC1}" type="presOf" srcId="{B9F4FEFB-AC60-4B8A-9CA2-D9D6A820AAAE}" destId="{79C680A0-CCE3-4342-9DFC-4BA409B9CBAD}" srcOrd="0" destOrd="0" presId="urn:microsoft.com/office/officeart/2005/8/layout/vList2"/>
    <dgm:cxn modelId="{1617AAF1-4945-4D89-BB5A-DA222A7490A9}" type="presOf" srcId="{D3B49A11-0413-4C85-BF22-D3E2B58A8111}" destId="{2176A5D5-EF6A-4556-9B0A-EEC8A6B2B737}" srcOrd="0" destOrd="0" presId="urn:microsoft.com/office/officeart/2005/8/layout/vList2"/>
    <dgm:cxn modelId="{D56168F3-D30D-4975-9047-37911467D85E}" srcId="{ABCA9A7B-6EAF-4A83-BCED-DE97891A71E8}" destId="{B9F4FEFB-AC60-4B8A-9CA2-D9D6A820AAAE}" srcOrd="2" destOrd="0" parTransId="{4C348BE3-DF54-4BDC-AA0C-FDB74C6D0309}" sibTransId="{C15FFB2C-7E85-4ECA-9007-27D106C8B5C4}"/>
    <dgm:cxn modelId="{A53ED8FB-6638-4647-9DD2-C9D088795E7D}" srcId="{ABCA9A7B-6EAF-4A83-BCED-DE97891A71E8}" destId="{8D11F957-81E5-42EE-831A-9AEF36CBF9D5}" srcOrd="3" destOrd="0" parTransId="{AD8BEB28-3570-4177-B3B3-CC9F52C7653C}" sibTransId="{05B14C44-D91E-43F1-8D7B-6907D2347D16}"/>
    <dgm:cxn modelId="{FFDDB3FF-B728-46F4-A26B-CED460228411}" type="presOf" srcId="{B07ECA9B-EBD4-40CD-B148-E71423C7664E}" destId="{8F6F6E16-3C96-4D14-AD02-5E8FC52011EE}" srcOrd="0" destOrd="0" presId="urn:microsoft.com/office/officeart/2005/8/layout/vList2"/>
    <dgm:cxn modelId="{8430392D-3E95-4464-B19F-4205E633D6C6}" type="presParOf" srcId="{AD41FE53-6006-4DF9-A0B7-82C4DE021D1C}" destId="{8F6F6E16-3C96-4D14-AD02-5E8FC52011EE}" srcOrd="0" destOrd="0" presId="urn:microsoft.com/office/officeart/2005/8/layout/vList2"/>
    <dgm:cxn modelId="{4C43AC2A-958D-4509-B1DB-B362A8D4617C}" type="presParOf" srcId="{AD41FE53-6006-4DF9-A0B7-82C4DE021D1C}" destId="{A449B051-FB7B-4B91-BB87-196E68CF11AA}" srcOrd="1" destOrd="0" presId="urn:microsoft.com/office/officeart/2005/8/layout/vList2"/>
    <dgm:cxn modelId="{55B786B2-15F1-44F9-85FB-A31995F6B700}" type="presParOf" srcId="{AD41FE53-6006-4DF9-A0B7-82C4DE021D1C}" destId="{000746C0-08DA-4062-8D6B-0F3DCDAC7270}" srcOrd="2" destOrd="0" presId="urn:microsoft.com/office/officeart/2005/8/layout/vList2"/>
    <dgm:cxn modelId="{E167ADE4-2036-4B99-AA0F-DE17D40AF596}" type="presParOf" srcId="{AD41FE53-6006-4DF9-A0B7-82C4DE021D1C}" destId="{A5BE2136-4223-4E2A-B900-982B6E64BB30}" srcOrd="3" destOrd="0" presId="urn:microsoft.com/office/officeart/2005/8/layout/vList2"/>
    <dgm:cxn modelId="{0C843AB2-C6F4-41EE-A681-095F28C6EFEC}" type="presParOf" srcId="{AD41FE53-6006-4DF9-A0B7-82C4DE021D1C}" destId="{79C680A0-CCE3-4342-9DFC-4BA409B9CBAD}" srcOrd="4" destOrd="0" presId="urn:microsoft.com/office/officeart/2005/8/layout/vList2"/>
    <dgm:cxn modelId="{6B98632D-36AD-44A0-A471-A5BE2AA60925}" type="presParOf" srcId="{AD41FE53-6006-4DF9-A0B7-82C4DE021D1C}" destId="{F44F1A14-8956-483D-8077-AE464EA41E0D}" srcOrd="5" destOrd="0" presId="urn:microsoft.com/office/officeart/2005/8/layout/vList2"/>
    <dgm:cxn modelId="{E390D0DF-D826-4966-95E2-A0C869E13F9A}" type="presParOf" srcId="{AD41FE53-6006-4DF9-A0B7-82C4DE021D1C}" destId="{8B3247F3-8CD9-4F42-8F39-BC8E985F8BA7}" srcOrd="6" destOrd="0" presId="urn:microsoft.com/office/officeart/2005/8/layout/vList2"/>
    <dgm:cxn modelId="{C5EC70BB-2BA1-49A3-99F9-350A95FD8BDF}" type="presParOf" srcId="{AD41FE53-6006-4DF9-A0B7-82C4DE021D1C}" destId="{2176A5D5-EF6A-4556-9B0A-EEC8A6B2B737}"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CFBF883-292F-42BB-ACD4-4CF025C391D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8925E23C-BA47-4888-8B46-375F4E5E333F}">
      <dgm:prSet phldrT="[Text]" custT="1"/>
      <dgm:spPr/>
      <dgm:t>
        <a:bodyPr/>
        <a:lstStyle/>
        <a:p>
          <a:pPr>
            <a:buNone/>
          </a:pPr>
          <a:r>
            <a:rPr lang="en-US" sz="2200">
              <a:latin typeface="+mn-lt"/>
            </a:rPr>
            <a:t>Applicant is 76-year-old English speaking female living alone in private home in Taunton</a:t>
          </a:r>
        </a:p>
      </dgm:t>
    </dgm:pt>
    <dgm:pt modelId="{ED1406CA-976D-44C7-A3D2-45EDB5B8E178}" type="parTrans" cxnId="{85523F67-6989-4AE0-9671-F50B53F45014}">
      <dgm:prSet/>
      <dgm:spPr/>
      <dgm:t>
        <a:bodyPr/>
        <a:lstStyle/>
        <a:p>
          <a:endParaRPr lang="en-US"/>
        </a:p>
      </dgm:t>
    </dgm:pt>
    <dgm:pt modelId="{053C6EF2-B969-470F-8BD0-22BE78842E61}" type="sibTrans" cxnId="{85523F67-6989-4AE0-9671-F50B53F45014}">
      <dgm:prSet/>
      <dgm:spPr/>
      <dgm:t>
        <a:bodyPr/>
        <a:lstStyle/>
        <a:p>
          <a:endParaRPr lang="en-US">
            <a:latin typeface="Cabin" pitchFamily="2" charset="0"/>
          </a:endParaRPr>
        </a:p>
      </dgm:t>
    </dgm:pt>
    <dgm:pt modelId="{E4F1B126-F68A-4504-BF68-4252428B2A9D}">
      <dgm:prSet custT="1"/>
      <dgm:spPr/>
      <dgm:t>
        <a:bodyPr/>
        <a:lstStyle/>
        <a:p>
          <a:pPr>
            <a:buFont typeface="Arial" panose="020B0604020202020204" pitchFamily="34" charset="0"/>
            <a:buChar char="•"/>
          </a:pPr>
          <a:r>
            <a:rPr lang="en-US" sz="2200">
              <a:latin typeface="+mn-lt"/>
            </a:rPr>
            <a:t>Applicant also reported that her family assists with cleaning 1x month </a:t>
          </a:r>
        </a:p>
      </dgm:t>
    </dgm:pt>
    <dgm:pt modelId="{32CFE072-1910-45DE-815A-D8EEB0A28906}" type="parTrans" cxnId="{71C3BFD7-8D20-48B5-A478-E5892C1C60ED}">
      <dgm:prSet/>
      <dgm:spPr/>
      <dgm:t>
        <a:bodyPr/>
        <a:lstStyle/>
        <a:p>
          <a:endParaRPr lang="en-US"/>
        </a:p>
      </dgm:t>
    </dgm:pt>
    <dgm:pt modelId="{35FAF256-15EC-446B-AE12-468816DBE959}" type="sibTrans" cxnId="{71C3BFD7-8D20-48B5-A478-E5892C1C60ED}">
      <dgm:prSet/>
      <dgm:spPr/>
      <dgm:t>
        <a:bodyPr/>
        <a:lstStyle/>
        <a:p>
          <a:endParaRPr lang="en-US">
            <a:latin typeface="Cabin" pitchFamily="2" charset="0"/>
          </a:endParaRPr>
        </a:p>
      </dgm:t>
    </dgm:pt>
    <dgm:pt modelId="{F6BE1A36-5586-4DF9-9EF5-F8BCA77CB46E}">
      <dgm:prSet custT="1"/>
      <dgm:spPr/>
      <dgm:t>
        <a:bodyPr/>
        <a:lstStyle/>
        <a:p>
          <a:pPr>
            <a:buFont typeface="Arial" panose="020B0604020202020204" pitchFamily="34" charset="0"/>
            <a:buChar char="•"/>
          </a:pPr>
          <a:r>
            <a:rPr lang="en-US" sz="2200">
              <a:latin typeface="+mn-lt"/>
            </a:rPr>
            <a:t>Reports she goes out every day for activities &amp; only needs help with cleaning</a:t>
          </a:r>
        </a:p>
      </dgm:t>
    </dgm:pt>
    <dgm:pt modelId="{B125C487-20EA-40BB-9335-E6E1AE3DEDF4}" type="parTrans" cxnId="{72D37D6E-B9E6-4332-A5EF-C6404DE46349}">
      <dgm:prSet/>
      <dgm:spPr/>
      <dgm:t>
        <a:bodyPr/>
        <a:lstStyle/>
        <a:p>
          <a:endParaRPr lang="en-US"/>
        </a:p>
      </dgm:t>
    </dgm:pt>
    <dgm:pt modelId="{32B21C64-3421-414A-B4C9-D81554877DAB}" type="sibTrans" cxnId="{72D37D6E-B9E6-4332-A5EF-C6404DE46349}">
      <dgm:prSet/>
      <dgm:spPr/>
      <dgm:t>
        <a:bodyPr/>
        <a:lstStyle/>
        <a:p>
          <a:endParaRPr lang="en-US">
            <a:latin typeface="Cabin" pitchFamily="2" charset="0"/>
          </a:endParaRPr>
        </a:p>
      </dgm:t>
    </dgm:pt>
    <dgm:pt modelId="{D69F4FD2-A913-448A-91F8-D5FF7EC2C11A}">
      <dgm:prSet custT="1"/>
      <dgm:spPr>
        <a:solidFill>
          <a:schemeClr val="accent1"/>
        </a:solidFill>
        <a:ln>
          <a:solidFill>
            <a:schemeClr val="accent2"/>
          </a:solidFill>
        </a:ln>
      </dgm:spPr>
      <dgm:t>
        <a:bodyPr/>
        <a:lstStyle/>
        <a:p>
          <a:pPr>
            <a:buFont typeface="Arial" panose="020B0604020202020204" pitchFamily="34" charset="0"/>
            <a:buChar char="•"/>
          </a:pPr>
          <a:r>
            <a:rPr lang="en-US" sz="2200">
              <a:latin typeface="+mn-lt"/>
            </a:rPr>
            <a:t>Is applicant eligible for the  Home Care Program?</a:t>
          </a:r>
        </a:p>
      </dgm:t>
    </dgm:pt>
    <dgm:pt modelId="{15E4DD67-94B5-4036-911A-471CA3F7BC05}" type="parTrans" cxnId="{095368EF-65D0-4E40-9B5B-B572FC10859E}">
      <dgm:prSet/>
      <dgm:spPr/>
      <dgm:t>
        <a:bodyPr/>
        <a:lstStyle/>
        <a:p>
          <a:endParaRPr lang="en-US"/>
        </a:p>
      </dgm:t>
    </dgm:pt>
    <dgm:pt modelId="{8FBEB7CE-3353-447D-955B-A6C14AF65D74}" type="sibTrans" cxnId="{095368EF-65D0-4E40-9B5B-B572FC10859E}">
      <dgm:prSet/>
      <dgm:spPr/>
      <dgm:t>
        <a:bodyPr/>
        <a:lstStyle/>
        <a:p>
          <a:endParaRPr lang="en-US"/>
        </a:p>
      </dgm:t>
    </dgm:pt>
    <dgm:pt modelId="{A8EF8BD1-1E31-4E30-BE1B-712EAA149CC4}" type="pres">
      <dgm:prSet presAssocID="{CCFBF883-292F-42BB-ACD4-4CF025C391DC}" presName="diagram" presStyleCnt="0">
        <dgm:presLayoutVars>
          <dgm:dir/>
          <dgm:resizeHandles val="exact"/>
        </dgm:presLayoutVars>
      </dgm:prSet>
      <dgm:spPr/>
    </dgm:pt>
    <dgm:pt modelId="{FA8D7AEA-5E7A-4E01-AE37-BF549565CFF8}" type="pres">
      <dgm:prSet presAssocID="{8925E23C-BA47-4888-8B46-375F4E5E333F}" presName="node" presStyleLbl="node1" presStyleIdx="0" presStyleCnt="4">
        <dgm:presLayoutVars>
          <dgm:bulletEnabled val="1"/>
        </dgm:presLayoutVars>
      </dgm:prSet>
      <dgm:spPr/>
    </dgm:pt>
    <dgm:pt modelId="{3BA223A3-24F9-4B1D-9C6C-8755140834D4}" type="pres">
      <dgm:prSet presAssocID="{053C6EF2-B969-470F-8BD0-22BE78842E61}" presName="sibTrans" presStyleLbl="sibTrans2D1" presStyleIdx="0" presStyleCnt="3"/>
      <dgm:spPr/>
    </dgm:pt>
    <dgm:pt modelId="{220553BE-0EAF-4129-8610-78846EEE6AEB}" type="pres">
      <dgm:prSet presAssocID="{053C6EF2-B969-470F-8BD0-22BE78842E61}" presName="connectorText" presStyleLbl="sibTrans2D1" presStyleIdx="0" presStyleCnt="3"/>
      <dgm:spPr/>
    </dgm:pt>
    <dgm:pt modelId="{E132CC9C-848F-4EA0-AE0E-9E84F20CDC71}" type="pres">
      <dgm:prSet presAssocID="{F6BE1A36-5586-4DF9-9EF5-F8BCA77CB46E}" presName="node" presStyleLbl="node1" presStyleIdx="1" presStyleCnt="4">
        <dgm:presLayoutVars>
          <dgm:bulletEnabled val="1"/>
        </dgm:presLayoutVars>
      </dgm:prSet>
      <dgm:spPr/>
    </dgm:pt>
    <dgm:pt modelId="{D978C0C0-B757-4DC0-B267-9C69139D1CB3}" type="pres">
      <dgm:prSet presAssocID="{32B21C64-3421-414A-B4C9-D81554877DAB}" presName="sibTrans" presStyleLbl="sibTrans2D1" presStyleIdx="1" presStyleCnt="3"/>
      <dgm:spPr/>
    </dgm:pt>
    <dgm:pt modelId="{8BF233A9-9725-40AB-9C6E-9C00C63A2460}" type="pres">
      <dgm:prSet presAssocID="{32B21C64-3421-414A-B4C9-D81554877DAB}" presName="connectorText" presStyleLbl="sibTrans2D1" presStyleIdx="1" presStyleCnt="3"/>
      <dgm:spPr/>
    </dgm:pt>
    <dgm:pt modelId="{AF3EA246-B59F-436C-B4BF-B2F7819987F8}" type="pres">
      <dgm:prSet presAssocID="{E4F1B126-F68A-4504-BF68-4252428B2A9D}" presName="node" presStyleLbl="node1" presStyleIdx="2" presStyleCnt="4">
        <dgm:presLayoutVars>
          <dgm:bulletEnabled val="1"/>
        </dgm:presLayoutVars>
      </dgm:prSet>
      <dgm:spPr/>
    </dgm:pt>
    <dgm:pt modelId="{8351DCD6-248B-4F1E-930D-B89F828F2E4A}" type="pres">
      <dgm:prSet presAssocID="{35FAF256-15EC-446B-AE12-468816DBE959}" presName="sibTrans" presStyleLbl="sibTrans2D1" presStyleIdx="2" presStyleCnt="3"/>
      <dgm:spPr/>
    </dgm:pt>
    <dgm:pt modelId="{BB7F5426-9C20-4ECB-BAEB-4E733D8CA00A}" type="pres">
      <dgm:prSet presAssocID="{35FAF256-15EC-446B-AE12-468816DBE959}" presName="connectorText" presStyleLbl="sibTrans2D1" presStyleIdx="2" presStyleCnt="3"/>
      <dgm:spPr/>
    </dgm:pt>
    <dgm:pt modelId="{539ED915-B280-4FAC-A045-484B359DF6F6}" type="pres">
      <dgm:prSet presAssocID="{D69F4FD2-A913-448A-91F8-D5FF7EC2C11A}" presName="node" presStyleLbl="node1" presStyleIdx="3" presStyleCnt="4">
        <dgm:presLayoutVars>
          <dgm:bulletEnabled val="1"/>
        </dgm:presLayoutVars>
      </dgm:prSet>
      <dgm:spPr/>
    </dgm:pt>
  </dgm:ptLst>
  <dgm:cxnLst>
    <dgm:cxn modelId="{E894A90D-B038-4BEB-AEF3-82F45AE9B959}" type="presOf" srcId="{32B21C64-3421-414A-B4C9-D81554877DAB}" destId="{D978C0C0-B757-4DC0-B267-9C69139D1CB3}" srcOrd="0" destOrd="0" presId="urn:microsoft.com/office/officeart/2005/8/layout/process5"/>
    <dgm:cxn modelId="{C70D2C11-3986-4E52-8CEF-009797DB68E6}" type="presOf" srcId="{35FAF256-15EC-446B-AE12-468816DBE959}" destId="{8351DCD6-248B-4F1E-930D-B89F828F2E4A}" srcOrd="0" destOrd="0" presId="urn:microsoft.com/office/officeart/2005/8/layout/process5"/>
    <dgm:cxn modelId="{C9C4CB1F-2F69-4881-8019-FE367E24930F}" type="presOf" srcId="{8925E23C-BA47-4888-8B46-375F4E5E333F}" destId="{FA8D7AEA-5E7A-4E01-AE37-BF549565CFF8}" srcOrd="0" destOrd="0" presId="urn:microsoft.com/office/officeart/2005/8/layout/process5"/>
    <dgm:cxn modelId="{D34B6B28-9BFC-42B1-86A4-5D66E6FD6ECD}" type="presOf" srcId="{32B21C64-3421-414A-B4C9-D81554877DAB}" destId="{8BF233A9-9725-40AB-9C6E-9C00C63A2460}" srcOrd="1" destOrd="0" presId="urn:microsoft.com/office/officeart/2005/8/layout/process5"/>
    <dgm:cxn modelId="{85523F67-6989-4AE0-9671-F50B53F45014}" srcId="{CCFBF883-292F-42BB-ACD4-4CF025C391DC}" destId="{8925E23C-BA47-4888-8B46-375F4E5E333F}" srcOrd="0" destOrd="0" parTransId="{ED1406CA-976D-44C7-A3D2-45EDB5B8E178}" sibTransId="{053C6EF2-B969-470F-8BD0-22BE78842E61}"/>
    <dgm:cxn modelId="{1FB97E6A-1770-42AB-ABD7-F789E2C97D1F}" type="presOf" srcId="{CCFBF883-292F-42BB-ACD4-4CF025C391DC}" destId="{A8EF8BD1-1E31-4E30-BE1B-712EAA149CC4}" srcOrd="0" destOrd="0" presId="urn:microsoft.com/office/officeart/2005/8/layout/process5"/>
    <dgm:cxn modelId="{CB213A4B-685A-4DE2-BB7D-3D8ADD1FAC7A}" type="presOf" srcId="{F6BE1A36-5586-4DF9-9EF5-F8BCA77CB46E}" destId="{E132CC9C-848F-4EA0-AE0E-9E84F20CDC71}" srcOrd="0" destOrd="0" presId="urn:microsoft.com/office/officeart/2005/8/layout/process5"/>
    <dgm:cxn modelId="{C2B7944B-E865-4D5D-9E00-1E23E2B99FFF}" type="presOf" srcId="{35FAF256-15EC-446B-AE12-468816DBE959}" destId="{BB7F5426-9C20-4ECB-BAEB-4E733D8CA00A}" srcOrd="1" destOrd="0" presId="urn:microsoft.com/office/officeart/2005/8/layout/process5"/>
    <dgm:cxn modelId="{72D37D6E-B9E6-4332-A5EF-C6404DE46349}" srcId="{CCFBF883-292F-42BB-ACD4-4CF025C391DC}" destId="{F6BE1A36-5586-4DF9-9EF5-F8BCA77CB46E}" srcOrd="1" destOrd="0" parTransId="{B125C487-20EA-40BB-9335-E6E1AE3DEDF4}" sibTransId="{32B21C64-3421-414A-B4C9-D81554877DAB}"/>
    <dgm:cxn modelId="{B4982E58-DC87-4561-9CA7-D5F9E3CF8FF1}" type="presOf" srcId="{E4F1B126-F68A-4504-BF68-4252428B2A9D}" destId="{AF3EA246-B59F-436C-B4BF-B2F7819987F8}" srcOrd="0" destOrd="0" presId="urn:microsoft.com/office/officeart/2005/8/layout/process5"/>
    <dgm:cxn modelId="{CA0DDDBD-0C2F-493D-BB0E-125659AE2BD3}" type="presOf" srcId="{053C6EF2-B969-470F-8BD0-22BE78842E61}" destId="{220553BE-0EAF-4129-8610-78846EEE6AEB}" srcOrd="1" destOrd="0" presId="urn:microsoft.com/office/officeart/2005/8/layout/process5"/>
    <dgm:cxn modelId="{506349CB-B13C-46A7-B145-6937ABC874D0}" type="presOf" srcId="{053C6EF2-B969-470F-8BD0-22BE78842E61}" destId="{3BA223A3-24F9-4B1D-9C6C-8755140834D4}" srcOrd="0" destOrd="0" presId="urn:microsoft.com/office/officeart/2005/8/layout/process5"/>
    <dgm:cxn modelId="{744EE2CC-672A-4E12-992E-19BEDCD97B58}" type="presOf" srcId="{D69F4FD2-A913-448A-91F8-D5FF7EC2C11A}" destId="{539ED915-B280-4FAC-A045-484B359DF6F6}" srcOrd="0" destOrd="0" presId="urn:microsoft.com/office/officeart/2005/8/layout/process5"/>
    <dgm:cxn modelId="{71C3BFD7-8D20-48B5-A478-E5892C1C60ED}" srcId="{CCFBF883-292F-42BB-ACD4-4CF025C391DC}" destId="{E4F1B126-F68A-4504-BF68-4252428B2A9D}" srcOrd="2" destOrd="0" parTransId="{32CFE072-1910-45DE-815A-D8EEB0A28906}" sibTransId="{35FAF256-15EC-446B-AE12-468816DBE959}"/>
    <dgm:cxn modelId="{095368EF-65D0-4E40-9B5B-B572FC10859E}" srcId="{CCFBF883-292F-42BB-ACD4-4CF025C391DC}" destId="{D69F4FD2-A913-448A-91F8-D5FF7EC2C11A}" srcOrd="3" destOrd="0" parTransId="{15E4DD67-94B5-4036-911A-471CA3F7BC05}" sibTransId="{8FBEB7CE-3353-447D-955B-A6C14AF65D74}"/>
    <dgm:cxn modelId="{ABCF4BD8-1C86-4275-A4A5-CC7976ADF44D}" type="presParOf" srcId="{A8EF8BD1-1E31-4E30-BE1B-712EAA149CC4}" destId="{FA8D7AEA-5E7A-4E01-AE37-BF549565CFF8}" srcOrd="0" destOrd="0" presId="urn:microsoft.com/office/officeart/2005/8/layout/process5"/>
    <dgm:cxn modelId="{15A2D10B-2E97-47C5-A6B3-16A8F64AE4C3}" type="presParOf" srcId="{A8EF8BD1-1E31-4E30-BE1B-712EAA149CC4}" destId="{3BA223A3-24F9-4B1D-9C6C-8755140834D4}" srcOrd="1" destOrd="0" presId="urn:microsoft.com/office/officeart/2005/8/layout/process5"/>
    <dgm:cxn modelId="{98052380-22EA-4E01-A57C-4AA823A250E5}" type="presParOf" srcId="{3BA223A3-24F9-4B1D-9C6C-8755140834D4}" destId="{220553BE-0EAF-4129-8610-78846EEE6AEB}" srcOrd="0" destOrd="0" presId="urn:microsoft.com/office/officeart/2005/8/layout/process5"/>
    <dgm:cxn modelId="{4446ED30-B152-4CAA-AD3C-AD0A1E99E365}" type="presParOf" srcId="{A8EF8BD1-1E31-4E30-BE1B-712EAA149CC4}" destId="{E132CC9C-848F-4EA0-AE0E-9E84F20CDC71}" srcOrd="2" destOrd="0" presId="urn:microsoft.com/office/officeart/2005/8/layout/process5"/>
    <dgm:cxn modelId="{8536E431-47AE-42BE-9ED0-6CEDBC007F6F}" type="presParOf" srcId="{A8EF8BD1-1E31-4E30-BE1B-712EAA149CC4}" destId="{D978C0C0-B757-4DC0-B267-9C69139D1CB3}" srcOrd="3" destOrd="0" presId="urn:microsoft.com/office/officeart/2005/8/layout/process5"/>
    <dgm:cxn modelId="{738D22A8-9217-40D8-A1E4-3F1064684CC7}" type="presParOf" srcId="{D978C0C0-B757-4DC0-B267-9C69139D1CB3}" destId="{8BF233A9-9725-40AB-9C6E-9C00C63A2460}" srcOrd="0" destOrd="0" presId="urn:microsoft.com/office/officeart/2005/8/layout/process5"/>
    <dgm:cxn modelId="{DE075409-1E48-45ED-BD39-07B63BF3C0C6}" type="presParOf" srcId="{A8EF8BD1-1E31-4E30-BE1B-712EAA149CC4}" destId="{AF3EA246-B59F-436C-B4BF-B2F7819987F8}" srcOrd="4" destOrd="0" presId="urn:microsoft.com/office/officeart/2005/8/layout/process5"/>
    <dgm:cxn modelId="{12BE0FFE-1FFA-4E85-8843-4C44936624E0}" type="presParOf" srcId="{A8EF8BD1-1E31-4E30-BE1B-712EAA149CC4}" destId="{8351DCD6-248B-4F1E-930D-B89F828F2E4A}" srcOrd="5" destOrd="0" presId="urn:microsoft.com/office/officeart/2005/8/layout/process5"/>
    <dgm:cxn modelId="{CD99A9F6-2DFB-4806-B03A-AA709009D48F}" type="presParOf" srcId="{8351DCD6-248B-4F1E-930D-B89F828F2E4A}" destId="{BB7F5426-9C20-4ECB-BAEB-4E733D8CA00A}" srcOrd="0" destOrd="0" presId="urn:microsoft.com/office/officeart/2005/8/layout/process5"/>
    <dgm:cxn modelId="{FE95C393-78AC-4CAF-A731-D53981158B8D}" type="presParOf" srcId="{A8EF8BD1-1E31-4E30-BE1B-712EAA149CC4}" destId="{539ED915-B280-4FAC-A045-484B359DF6F6}"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CFBF883-292F-42BB-ACD4-4CF025C391D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8925E23C-BA47-4888-8B46-375F4E5E333F}">
      <dgm:prSet phldrT="[Text]" custT="1"/>
      <dgm:spPr/>
      <dgm:t>
        <a:bodyPr/>
        <a:lstStyle/>
        <a:p>
          <a:pPr>
            <a:buNone/>
          </a:pPr>
          <a:r>
            <a:rPr lang="en-US" sz="2000" baseline="0">
              <a:latin typeface="+mn-lt"/>
            </a:rPr>
            <a:t>CM Discusses assessment and ineligibility with applicant &amp;  Supervisor</a:t>
          </a:r>
        </a:p>
      </dgm:t>
    </dgm:pt>
    <dgm:pt modelId="{ED1406CA-976D-44C7-A3D2-45EDB5B8E178}" type="parTrans" cxnId="{85523F67-6989-4AE0-9671-F50B53F45014}">
      <dgm:prSet/>
      <dgm:spPr/>
      <dgm:t>
        <a:bodyPr/>
        <a:lstStyle/>
        <a:p>
          <a:endParaRPr lang="en-US"/>
        </a:p>
      </dgm:t>
    </dgm:pt>
    <dgm:pt modelId="{053C6EF2-B969-470F-8BD0-22BE78842E61}" type="sibTrans" cxnId="{85523F67-6989-4AE0-9671-F50B53F45014}">
      <dgm:prSet/>
      <dgm:spPr/>
      <dgm:t>
        <a:bodyPr/>
        <a:lstStyle/>
        <a:p>
          <a:endParaRPr lang="en-US">
            <a:latin typeface="Cabin" pitchFamily="2" charset="0"/>
          </a:endParaRPr>
        </a:p>
      </dgm:t>
    </dgm:pt>
    <dgm:pt modelId="{D7EC4A92-D97A-4F66-B630-0BE80863A12C}">
      <dgm:prSet phldrT="[Text]" custT="1"/>
      <dgm:spPr/>
      <dgm:t>
        <a:bodyPr/>
        <a:lstStyle/>
        <a:p>
          <a:pPr>
            <a:buNone/>
          </a:pPr>
          <a:r>
            <a:rPr lang="en-US" sz="2000" b="1" baseline="0">
              <a:latin typeface="+mn-lt"/>
            </a:rPr>
            <a:t>Mail Notice of Ineligibility &amp; Appeal Rights </a:t>
          </a:r>
          <a:r>
            <a:rPr lang="en-US" sz="2000" baseline="0">
              <a:latin typeface="+mn-lt"/>
            </a:rPr>
            <a:t>as applicant is ineligible for Home Care services</a:t>
          </a:r>
        </a:p>
      </dgm:t>
    </dgm:pt>
    <dgm:pt modelId="{C9055405-C80F-40E7-836A-9F304EA884FD}" type="parTrans" cxnId="{7E11F6A5-67B9-448F-9B12-22BD806CC3B7}">
      <dgm:prSet/>
      <dgm:spPr/>
      <dgm:t>
        <a:bodyPr/>
        <a:lstStyle/>
        <a:p>
          <a:endParaRPr lang="en-US"/>
        </a:p>
      </dgm:t>
    </dgm:pt>
    <dgm:pt modelId="{CF65222C-DD09-4409-9BBA-8EA6D728BAB4}" type="sibTrans" cxnId="{7E11F6A5-67B9-448F-9B12-22BD806CC3B7}">
      <dgm:prSet/>
      <dgm:spPr/>
      <dgm:t>
        <a:bodyPr/>
        <a:lstStyle/>
        <a:p>
          <a:endParaRPr lang="en-US"/>
        </a:p>
      </dgm:t>
    </dgm:pt>
    <dgm:pt modelId="{EF61E9A7-6DDE-4C10-8831-F4C68233415B}">
      <dgm:prSet phldrT="[Text]" custT="1"/>
      <dgm:spPr/>
      <dgm:t>
        <a:bodyPr/>
        <a:lstStyle/>
        <a:p>
          <a:r>
            <a:rPr lang="en-US" sz="2000" baseline="0">
              <a:latin typeface="+mn-lt"/>
            </a:rPr>
            <a:t>CM’s documentation supports mailing of </a:t>
          </a:r>
          <a:r>
            <a:rPr lang="en-US" sz="2000" b="1" baseline="0">
              <a:latin typeface="+mn-lt"/>
            </a:rPr>
            <a:t>Notice of Ineligibility &amp; Appeals Rights</a:t>
          </a:r>
        </a:p>
      </dgm:t>
    </dgm:pt>
    <dgm:pt modelId="{64AD8025-FF2C-4146-B8BF-F0457182B210}" type="parTrans" cxnId="{B36EFE59-8D71-4DFB-98CD-5AAFB9C3B8A0}">
      <dgm:prSet/>
      <dgm:spPr/>
      <dgm:t>
        <a:bodyPr/>
        <a:lstStyle/>
        <a:p>
          <a:endParaRPr lang="en-US"/>
        </a:p>
      </dgm:t>
    </dgm:pt>
    <dgm:pt modelId="{84DBCDEC-3A6C-40A3-A9D1-3F919E192774}" type="sibTrans" cxnId="{B36EFE59-8D71-4DFB-98CD-5AAFB9C3B8A0}">
      <dgm:prSet/>
      <dgm:spPr/>
      <dgm:t>
        <a:bodyPr/>
        <a:lstStyle/>
        <a:p>
          <a:endParaRPr lang="en-US"/>
        </a:p>
      </dgm:t>
    </dgm:pt>
    <dgm:pt modelId="{57A9E2C1-E375-4EED-9C99-1CA1AB8F3972}">
      <dgm:prSet phldrT="[Text]" custT="1"/>
      <dgm:spPr/>
      <dgm:t>
        <a:bodyPr/>
        <a:lstStyle/>
        <a:p>
          <a:pPr>
            <a:buNone/>
          </a:pPr>
          <a:r>
            <a:rPr lang="en-US" sz="2000" baseline="0">
              <a:latin typeface="+mn-lt"/>
            </a:rPr>
            <a:t>Complete </a:t>
          </a:r>
          <a:r>
            <a:rPr lang="en-US" sz="2000" b="1" baseline="0">
              <a:latin typeface="+mn-lt"/>
            </a:rPr>
            <a:t>Notice of Ineligibility </a:t>
          </a:r>
          <a:r>
            <a:rPr lang="en-US" sz="2000" baseline="0">
              <a:latin typeface="+mn-lt"/>
            </a:rPr>
            <a:t>citing accurate reason and regulation for ineligibility</a:t>
          </a:r>
        </a:p>
      </dgm:t>
    </dgm:pt>
    <dgm:pt modelId="{2B2B2AC9-7A4C-4D02-B94E-8EFA4A50F991}" type="parTrans" cxnId="{79BD1EDD-345A-410B-803D-3651943CAFF9}">
      <dgm:prSet/>
      <dgm:spPr/>
      <dgm:t>
        <a:bodyPr/>
        <a:lstStyle/>
        <a:p>
          <a:endParaRPr lang="en-US"/>
        </a:p>
      </dgm:t>
    </dgm:pt>
    <dgm:pt modelId="{106B476B-F1CF-4FB4-8950-62E76E3AE21A}" type="sibTrans" cxnId="{79BD1EDD-345A-410B-803D-3651943CAFF9}">
      <dgm:prSet/>
      <dgm:spPr/>
      <dgm:t>
        <a:bodyPr/>
        <a:lstStyle/>
        <a:p>
          <a:endParaRPr lang="en-US"/>
        </a:p>
      </dgm:t>
    </dgm:pt>
    <dgm:pt modelId="{FB8C700F-733E-42C7-96C1-AB33BC52650B}">
      <dgm:prSet phldrT="[Text]" custT="1"/>
      <dgm:spPr/>
      <dgm:t>
        <a:bodyPr/>
        <a:lstStyle/>
        <a:p>
          <a:r>
            <a:rPr lang="en-US" sz="2000" baseline="0">
              <a:latin typeface="+mn-lt"/>
            </a:rPr>
            <a:t>CM’s documentation supports explanation of ineligibility &amp; appeals process </a:t>
          </a:r>
        </a:p>
      </dgm:t>
    </dgm:pt>
    <dgm:pt modelId="{C024A408-5269-4FD9-A046-FA959A967B4E}" type="parTrans" cxnId="{57944C59-A1CC-401A-9561-AC9461612ADC}">
      <dgm:prSet/>
      <dgm:spPr/>
      <dgm:t>
        <a:bodyPr/>
        <a:lstStyle/>
        <a:p>
          <a:endParaRPr lang="en-US"/>
        </a:p>
      </dgm:t>
    </dgm:pt>
    <dgm:pt modelId="{2E8E0C97-D1C9-417C-BD73-74A1B1C615D7}" type="sibTrans" cxnId="{57944C59-A1CC-401A-9561-AC9461612ADC}">
      <dgm:prSet/>
      <dgm:spPr/>
      <dgm:t>
        <a:bodyPr/>
        <a:lstStyle/>
        <a:p>
          <a:endParaRPr lang="en-US"/>
        </a:p>
      </dgm:t>
    </dgm:pt>
    <dgm:pt modelId="{A8EF8BD1-1E31-4E30-BE1B-712EAA149CC4}" type="pres">
      <dgm:prSet presAssocID="{CCFBF883-292F-42BB-ACD4-4CF025C391DC}" presName="diagram" presStyleCnt="0">
        <dgm:presLayoutVars>
          <dgm:dir/>
          <dgm:resizeHandles val="exact"/>
        </dgm:presLayoutVars>
      </dgm:prSet>
      <dgm:spPr/>
    </dgm:pt>
    <dgm:pt modelId="{FA8D7AEA-5E7A-4E01-AE37-BF549565CFF8}" type="pres">
      <dgm:prSet presAssocID="{8925E23C-BA47-4888-8B46-375F4E5E333F}" presName="node" presStyleLbl="node1" presStyleIdx="0" presStyleCnt="5">
        <dgm:presLayoutVars>
          <dgm:bulletEnabled val="1"/>
        </dgm:presLayoutVars>
      </dgm:prSet>
      <dgm:spPr/>
    </dgm:pt>
    <dgm:pt modelId="{3BA223A3-24F9-4B1D-9C6C-8755140834D4}" type="pres">
      <dgm:prSet presAssocID="{053C6EF2-B969-470F-8BD0-22BE78842E61}" presName="sibTrans" presStyleLbl="sibTrans2D1" presStyleIdx="0" presStyleCnt="4"/>
      <dgm:spPr/>
    </dgm:pt>
    <dgm:pt modelId="{220553BE-0EAF-4129-8610-78846EEE6AEB}" type="pres">
      <dgm:prSet presAssocID="{053C6EF2-B969-470F-8BD0-22BE78842E61}" presName="connectorText" presStyleLbl="sibTrans2D1" presStyleIdx="0" presStyleCnt="4"/>
      <dgm:spPr/>
    </dgm:pt>
    <dgm:pt modelId="{15D2B0FC-5A13-4D81-A29C-BB5E1DF73F9B}" type="pres">
      <dgm:prSet presAssocID="{57A9E2C1-E375-4EED-9C99-1CA1AB8F3972}" presName="node" presStyleLbl="node1" presStyleIdx="1" presStyleCnt="5">
        <dgm:presLayoutVars>
          <dgm:bulletEnabled val="1"/>
        </dgm:presLayoutVars>
      </dgm:prSet>
      <dgm:spPr/>
    </dgm:pt>
    <dgm:pt modelId="{BFD3A903-44AE-4752-855B-9FE6ABCE7E20}" type="pres">
      <dgm:prSet presAssocID="{106B476B-F1CF-4FB4-8950-62E76E3AE21A}" presName="sibTrans" presStyleLbl="sibTrans2D1" presStyleIdx="1" presStyleCnt="4"/>
      <dgm:spPr/>
    </dgm:pt>
    <dgm:pt modelId="{4578D518-C4F2-419C-87F6-FA3AD9B124E3}" type="pres">
      <dgm:prSet presAssocID="{106B476B-F1CF-4FB4-8950-62E76E3AE21A}" presName="connectorText" presStyleLbl="sibTrans2D1" presStyleIdx="1" presStyleCnt="4"/>
      <dgm:spPr/>
    </dgm:pt>
    <dgm:pt modelId="{405AF9CD-6514-4EEA-BE14-7C9D892D0090}" type="pres">
      <dgm:prSet presAssocID="{FB8C700F-733E-42C7-96C1-AB33BC52650B}" presName="node" presStyleLbl="node1" presStyleIdx="2" presStyleCnt="5">
        <dgm:presLayoutVars>
          <dgm:bulletEnabled val="1"/>
        </dgm:presLayoutVars>
      </dgm:prSet>
      <dgm:spPr/>
    </dgm:pt>
    <dgm:pt modelId="{7B0477B3-8F97-402C-BBB7-072A9F300498}" type="pres">
      <dgm:prSet presAssocID="{2E8E0C97-D1C9-417C-BD73-74A1B1C615D7}" presName="sibTrans" presStyleLbl="sibTrans2D1" presStyleIdx="2" presStyleCnt="4"/>
      <dgm:spPr/>
    </dgm:pt>
    <dgm:pt modelId="{AEDAA3E9-99C0-41CC-B7DB-5CC18641EE38}" type="pres">
      <dgm:prSet presAssocID="{2E8E0C97-D1C9-417C-BD73-74A1B1C615D7}" presName="connectorText" presStyleLbl="sibTrans2D1" presStyleIdx="2" presStyleCnt="4"/>
      <dgm:spPr/>
    </dgm:pt>
    <dgm:pt modelId="{0EE2591A-2846-434F-8A45-1011436D4DEB}" type="pres">
      <dgm:prSet presAssocID="{D7EC4A92-D97A-4F66-B630-0BE80863A12C}" presName="node" presStyleLbl="node1" presStyleIdx="3" presStyleCnt="5">
        <dgm:presLayoutVars>
          <dgm:bulletEnabled val="1"/>
        </dgm:presLayoutVars>
      </dgm:prSet>
      <dgm:spPr/>
    </dgm:pt>
    <dgm:pt modelId="{476B2679-9CD9-4BC6-A898-69A9161E6EBD}" type="pres">
      <dgm:prSet presAssocID="{CF65222C-DD09-4409-9BBA-8EA6D728BAB4}" presName="sibTrans" presStyleLbl="sibTrans2D1" presStyleIdx="3" presStyleCnt="4"/>
      <dgm:spPr/>
    </dgm:pt>
    <dgm:pt modelId="{D1699A82-F0B3-4F88-9E9A-478F08F55F60}" type="pres">
      <dgm:prSet presAssocID="{CF65222C-DD09-4409-9BBA-8EA6D728BAB4}" presName="connectorText" presStyleLbl="sibTrans2D1" presStyleIdx="3" presStyleCnt="4"/>
      <dgm:spPr/>
    </dgm:pt>
    <dgm:pt modelId="{DFD46173-3ED0-4084-9085-777C1EA54CAD}" type="pres">
      <dgm:prSet presAssocID="{EF61E9A7-6DDE-4C10-8831-F4C68233415B}" presName="node" presStyleLbl="node1" presStyleIdx="4" presStyleCnt="5">
        <dgm:presLayoutVars>
          <dgm:bulletEnabled val="1"/>
        </dgm:presLayoutVars>
      </dgm:prSet>
      <dgm:spPr/>
    </dgm:pt>
  </dgm:ptLst>
  <dgm:cxnLst>
    <dgm:cxn modelId="{8E979D09-9A23-4BB1-953F-548CDCF4770F}" type="presOf" srcId="{2E8E0C97-D1C9-417C-BD73-74A1B1C615D7}" destId="{7B0477B3-8F97-402C-BBB7-072A9F300498}" srcOrd="0" destOrd="0" presId="urn:microsoft.com/office/officeart/2005/8/layout/process5"/>
    <dgm:cxn modelId="{33D5E00A-D679-4DE1-BFBE-FED66D47B4A2}" type="presOf" srcId="{CF65222C-DD09-4409-9BBA-8EA6D728BAB4}" destId="{D1699A82-F0B3-4F88-9E9A-478F08F55F60}" srcOrd="1" destOrd="0" presId="urn:microsoft.com/office/officeart/2005/8/layout/process5"/>
    <dgm:cxn modelId="{32522016-18D6-4532-A2CB-CCEBF79632EA}" type="presOf" srcId="{57A9E2C1-E375-4EED-9C99-1CA1AB8F3972}" destId="{15D2B0FC-5A13-4D81-A29C-BB5E1DF73F9B}" srcOrd="0" destOrd="0" presId="urn:microsoft.com/office/officeart/2005/8/layout/process5"/>
    <dgm:cxn modelId="{C9C4CB1F-2F69-4881-8019-FE367E24930F}" type="presOf" srcId="{8925E23C-BA47-4888-8B46-375F4E5E333F}" destId="{FA8D7AEA-5E7A-4E01-AE37-BF549565CFF8}" srcOrd="0" destOrd="0" presId="urn:microsoft.com/office/officeart/2005/8/layout/process5"/>
    <dgm:cxn modelId="{3E9BBC35-3889-49F4-BF04-2E846DC133EC}" type="presOf" srcId="{D7EC4A92-D97A-4F66-B630-0BE80863A12C}" destId="{0EE2591A-2846-434F-8A45-1011436D4DEB}" srcOrd="0" destOrd="0" presId="urn:microsoft.com/office/officeart/2005/8/layout/process5"/>
    <dgm:cxn modelId="{85523F67-6989-4AE0-9671-F50B53F45014}" srcId="{CCFBF883-292F-42BB-ACD4-4CF025C391DC}" destId="{8925E23C-BA47-4888-8B46-375F4E5E333F}" srcOrd="0" destOrd="0" parTransId="{ED1406CA-976D-44C7-A3D2-45EDB5B8E178}" sibTransId="{053C6EF2-B969-470F-8BD0-22BE78842E61}"/>
    <dgm:cxn modelId="{1FB97E6A-1770-42AB-ABD7-F789E2C97D1F}" type="presOf" srcId="{CCFBF883-292F-42BB-ACD4-4CF025C391DC}" destId="{A8EF8BD1-1E31-4E30-BE1B-712EAA149CC4}" srcOrd="0" destOrd="0" presId="urn:microsoft.com/office/officeart/2005/8/layout/process5"/>
    <dgm:cxn modelId="{5AEE3154-5B49-4517-BCAF-A58746E12131}" type="presOf" srcId="{106B476B-F1CF-4FB4-8950-62E76E3AE21A}" destId="{BFD3A903-44AE-4752-855B-9FE6ABCE7E20}" srcOrd="0" destOrd="0" presId="urn:microsoft.com/office/officeart/2005/8/layout/process5"/>
    <dgm:cxn modelId="{57944C59-A1CC-401A-9561-AC9461612ADC}" srcId="{CCFBF883-292F-42BB-ACD4-4CF025C391DC}" destId="{FB8C700F-733E-42C7-96C1-AB33BC52650B}" srcOrd="2" destOrd="0" parTransId="{C024A408-5269-4FD9-A046-FA959A967B4E}" sibTransId="{2E8E0C97-D1C9-417C-BD73-74A1B1C615D7}"/>
    <dgm:cxn modelId="{B36EFE59-8D71-4DFB-98CD-5AAFB9C3B8A0}" srcId="{CCFBF883-292F-42BB-ACD4-4CF025C391DC}" destId="{EF61E9A7-6DDE-4C10-8831-F4C68233415B}" srcOrd="4" destOrd="0" parTransId="{64AD8025-FF2C-4146-B8BF-F0457182B210}" sibTransId="{84DBCDEC-3A6C-40A3-A9D1-3F919E192774}"/>
    <dgm:cxn modelId="{6429C08B-2214-4E06-BF66-9733ECD74B9F}" type="presOf" srcId="{2E8E0C97-D1C9-417C-BD73-74A1B1C615D7}" destId="{AEDAA3E9-99C0-41CC-B7DB-5CC18641EE38}" srcOrd="1" destOrd="0" presId="urn:microsoft.com/office/officeart/2005/8/layout/process5"/>
    <dgm:cxn modelId="{D6649E8D-3C93-4DC8-AB92-DBE4B3EA50FF}" type="presOf" srcId="{FB8C700F-733E-42C7-96C1-AB33BC52650B}" destId="{405AF9CD-6514-4EEA-BE14-7C9D892D0090}" srcOrd="0" destOrd="0" presId="urn:microsoft.com/office/officeart/2005/8/layout/process5"/>
    <dgm:cxn modelId="{38A83A93-326B-41F1-8EB4-372F473540DF}" type="presOf" srcId="{CF65222C-DD09-4409-9BBA-8EA6D728BAB4}" destId="{476B2679-9CD9-4BC6-A898-69A9161E6EBD}" srcOrd="0" destOrd="0" presId="urn:microsoft.com/office/officeart/2005/8/layout/process5"/>
    <dgm:cxn modelId="{7E11F6A5-67B9-448F-9B12-22BD806CC3B7}" srcId="{CCFBF883-292F-42BB-ACD4-4CF025C391DC}" destId="{D7EC4A92-D97A-4F66-B630-0BE80863A12C}" srcOrd="3" destOrd="0" parTransId="{C9055405-C80F-40E7-836A-9F304EA884FD}" sibTransId="{CF65222C-DD09-4409-9BBA-8EA6D728BAB4}"/>
    <dgm:cxn modelId="{F288E9AC-01FC-47EC-AF37-8C83D96D4BB8}" type="presOf" srcId="{106B476B-F1CF-4FB4-8950-62E76E3AE21A}" destId="{4578D518-C4F2-419C-87F6-FA3AD9B124E3}" srcOrd="1" destOrd="0" presId="urn:microsoft.com/office/officeart/2005/8/layout/process5"/>
    <dgm:cxn modelId="{CA0DDDBD-0C2F-493D-BB0E-125659AE2BD3}" type="presOf" srcId="{053C6EF2-B969-470F-8BD0-22BE78842E61}" destId="{220553BE-0EAF-4129-8610-78846EEE6AEB}" srcOrd="1" destOrd="0" presId="urn:microsoft.com/office/officeart/2005/8/layout/process5"/>
    <dgm:cxn modelId="{506349CB-B13C-46A7-B145-6937ABC874D0}" type="presOf" srcId="{053C6EF2-B969-470F-8BD0-22BE78842E61}" destId="{3BA223A3-24F9-4B1D-9C6C-8755140834D4}" srcOrd="0" destOrd="0" presId="urn:microsoft.com/office/officeart/2005/8/layout/process5"/>
    <dgm:cxn modelId="{79BD1EDD-345A-410B-803D-3651943CAFF9}" srcId="{CCFBF883-292F-42BB-ACD4-4CF025C391DC}" destId="{57A9E2C1-E375-4EED-9C99-1CA1AB8F3972}" srcOrd="1" destOrd="0" parTransId="{2B2B2AC9-7A4C-4D02-B94E-8EFA4A50F991}" sibTransId="{106B476B-F1CF-4FB4-8950-62E76E3AE21A}"/>
    <dgm:cxn modelId="{CED27CFE-AC42-44F8-87CD-85AF0CC12775}" type="presOf" srcId="{EF61E9A7-6DDE-4C10-8831-F4C68233415B}" destId="{DFD46173-3ED0-4084-9085-777C1EA54CAD}" srcOrd="0" destOrd="0" presId="urn:microsoft.com/office/officeart/2005/8/layout/process5"/>
    <dgm:cxn modelId="{ABCF4BD8-1C86-4275-A4A5-CC7976ADF44D}" type="presParOf" srcId="{A8EF8BD1-1E31-4E30-BE1B-712EAA149CC4}" destId="{FA8D7AEA-5E7A-4E01-AE37-BF549565CFF8}" srcOrd="0" destOrd="0" presId="urn:microsoft.com/office/officeart/2005/8/layout/process5"/>
    <dgm:cxn modelId="{15A2D10B-2E97-47C5-A6B3-16A8F64AE4C3}" type="presParOf" srcId="{A8EF8BD1-1E31-4E30-BE1B-712EAA149CC4}" destId="{3BA223A3-24F9-4B1D-9C6C-8755140834D4}" srcOrd="1" destOrd="0" presId="urn:microsoft.com/office/officeart/2005/8/layout/process5"/>
    <dgm:cxn modelId="{98052380-22EA-4E01-A57C-4AA823A250E5}" type="presParOf" srcId="{3BA223A3-24F9-4B1D-9C6C-8755140834D4}" destId="{220553BE-0EAF-4129-8610-78846EEE6AEB}" srcOrd="0" destOrd="0" presId="urn:microsoft.com/office/officeart/2005/8/layout/process5"/>
    <dgm:cxn modelId="{76789E09-45AC-4B84-847E-BE40B2E794BF}" type="presParOf" srcId="{A8EF8BD1-1E31-4E30-BE1B-712EAA149CC4}" destId="{15D2B0FC-5A13-4D81-A29C-BB5E1DF73F9B}" srcOrd="2" destOrd="0" presId="urn:microsoft.com/office/officeart/2005/8/layout/process5"/>
    <dgm:cxn modelId="{85E54662-8057-47B0-804A-072C56CFCE19}" type="presParOf" srcId="{A8EF8BD1-1E31-4E30-BE1B-712EAA149CC4}" destId="{BFD3A903-44AE-4752-855B-9FE6ABCE7E20}" srcOrd="3" destOrd="0" presId="urn:microsoft.com/office/officeart/2005/8/layout/process5"/>
    <dgm:cxn modelId="{1232136A-BC37-457A-8899-CB46451BA58C}" type="presParOf" srcId="{BFD3A903-44AE-4752-855B-9FE6ABCE7E20}" destId="{4578D518-C4F2-419C-87F6-FA3AD9B124E3}" srcOrd="0" destOrd="0" presId="urn:microsoft.com/office/officeart/2005/8/layout/process5"/>
    <dgm:cxn modelId="{1E1C66CA-D924-4682-A454-F28A262D7298}" type="presParOf" srcId="{A8EF8BD1-1E31-4E30-BE1B-712EAA149CC4}" destId="{405AF9CD-6514-4EEA-BE14-7C9D892D0090}" srcOrd="4" destOrd="0" presId="urn:microsoft.com/office/officeart/2005/8/layout/process5"/>
    <dgm:cxn modelId="{70A3BEC1-E292-400B-9326-9F4B2DC61476}" type="presParOf" srcId="{A8EF8BD1-1E31-4E30-BE1B-712EAA149CC4}" destId="{7B0477B3-8F97-402C-BBB7-072A9F300498}" srcOrd="5" destOrd="0" presId="urn:microsoft.com/office/officeart/2005/8/layout/process5"/>
    <dgm:cxn modelId="{29AA7CB6-0C6A-44D3-87B4-0EE8A2171D96}" type="presParOf" srcId="{7B0477B3-8F97-402C-BBB7-072A9F300498}" destId="{AEDAA3E9-99C0-41CC-B7DB-5CC18641EE38}" srcOrd="0" destOrd="0" presId="urn:microsoft.com/office/officeart/2005/8/layout/process5"/>
    <dgm:cxn modelId="{FC1F8F49-9822-4958-BEAD-E8DAFC7DE4E7}" type="presParOf" srcId="{A8EF8BD1-1E31-4E30-BE1B-712EAA149CC4}" destId="{0EE2591A-2846-434F-8A45-1011436D4DEB}" srcOrd="6" destOrd="0" presId="urn:microsoft.com/office/officeart/2005/8/layout/process5"/>
    <dgm:cxn modelId="{2B5A6C64-9C25-4C4E-8869-520691DBC770}" type="presParOf" srcId="{A8EF8BD1-1E31-4E30-BE1B-712EAA149CC4}" destId="{476B2679-9CD9-4BC6-A898-69A9161E6EBD}" srcOrd="7" destOrd="0" presId="urn:microsoft.com/office/officeart/2005/8/layout/process5"/>
    <dgm:cxn modelId="{28C9D92B-C592-4EC6-A9D5-D6C8A94D34D6}" type="presParOf" srcId="{476B2679-9CD9-4BC6-A898-69A9161E6EBD}" destId="{D1699A82-F0B3-4F88-9E9A-478F08F55F60}" srcOrd="0" destOrd="0" presId="urn:microsoft.com/office/officeart/2005/8/layout/process5"/>
    <dgm:cxn modelId="{ECB73A50-5C4F-4EE0-B78C-1F6630810BB1}" type="presParOf" srcId="{A8EF8BD1-1E31-4E30-BE1B-712EAA149CC4}" destId="{DFD46173-3ED0-4084-9085-777C1EA54CAD}"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CFBF883-292F-42BB-ACD4-4CF025C391D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8925E23C-BA47-4888-8B46-375F4E5E333F}">
      <dgm:prSet phldrT="[Text]" custT="1"/>
      <dgm:spPr/>
      <dgm:t>
        <a:bodyPr/>
        <a:lstStyle/>
        <a:p>
          <a:pPr rtl="0">
            <a:buNone/>
          </a:pPr>
          <a:r>
            <a:rPr lang="en-US" sz="2400">
              <a:latin typeface="+mn-lt"/>
            </a:rPr>
            <a:t>14 calendar days later, Applicant returns the </a:t>
          </a:r>
          <a:r>
            <a:rPr lang="en-US" sz="2400" b="1"/>
            <a:t>Request for ASAP Review Form</a:t>
          </a:r>
          <a:endParaRPr lang="en-US" sz="2400">
            <a:latin typeface="+mn-lt"/>
          </a:endParaRPr>
        </a:p>
      </dgm:t>
    </dgm:pt>
    <dgm:pt modelId="{ED1406CA-976D-44C7-A3D2-45EDB5B8E178}" type="parTrans" cxnId="{85523F67-6989-4AE0-9671-F50B53F45014}">
      <dgm:prSet/>
      <dgm:spPr/>
      <dgm:t>
        <a:bodyPr/>
        <a:lstStyle/>
        <a:p>
          <a:endParaRPr lang="en-US"/>
        </a:p>
      </dgm:t>
    </dgm:pt>
    <dgm:pt modelId="{053C6EF2-B969-470F-8BD0-22BE78842E61}" type="sibTrans" cxnId="{85523F67-6989-4AE0-9671-F50B53F45014}">
      <dgm:prSet/>
      <dgm:spPr/>
      <dgm:t>
        <a:bodyPr/>
        <a:lstStyle/>
        <a:p>
          <a:endParaRPr lang="en-US">
            <a:latin typeface="Cabin" pitchFamily="2" charset="0"/>
          </a:endParaRPr>
        </a:p>
      </dgm:t>
    </dgm:pt>
    <dgm:pt modelId="{2CDB7E6D-87F2-4E8C-9510-4B16083C0FEC}">
      <dgm:prSet phldrT="[Text]" custT="1"/>
      <dgm:spPr/>
      <dgm:t>
        <a:bodyPr/>
        <a:lstStyle/>
        <a:p>
          <a:pPr>
            <a:buNone/>
          </a:pPr>
          <a:r>
            <a:rPr lang="en-US" sz="2400">
              <a:latin typeface="+mn-lt"/>
            </a:rPr>
            <a:t>ASAP mails the completed </a:t>
          </a:r>
          <a:r>
            <a:rPr lang="en-US" sz="2400" b="1"/>
            <a:t>Notice of ASAP Review </a:t>
          </a:r>
          <a:r>
            <a:rPr lang="en-US" sz="2400" b="0"/>
            <a:t>Decision to applicant </a:t>
          </a:r>
          <a:endParaRPr lang="en-US" sz="2400" b="0">
            <a:latin typeface="+mn-lt"/>
          </a:endParaRPr>
        </a:p>
      </dgm:t>
    </dgm:pt>
    <dgm:pt modelId="{D3520418-E90F-486B-ABB1-D592FA6AD2D6}" type="parTrans" cxnId="{C7CCF33B-0A92-4920-B197-26DD6D248774}">
      <dgm:prSet/>
      <dgm:spPr/>
      <dgm:t>
        <a:bodyPr/>
        <a:lstStyle/>
        <a:p>
          <a:endParaRPr lang="en-US"/>
        </a:p>
      </dgm:t>
    </dgm:pt>
    <dgm:pt modelId="{EC3F0734-701D-4557-BA4E-EB9DC7930E94}" type="sibTrans" cxnId="{C7CCF33B-0A92-4920-B197-26DD6D248774}">
      <dgm:prSet/>
      <dgm:spPr/>
      <dgm:t>
        <a:bodyPr/>
        <a:lstStyle/>
        <a:p>
          <a:endParaRPr lang="en-US">
            <a:latin typeface="Cabin" pitchFamily="2" charset="0"/>
          </a:endParaRPr>
        </a:p>
      </dgm:t>
    </dgm:pt>
    <dgm:pt modelId="{E4F1B126-F68A-4504-BF68-4252428B2A9D}">
      <dgm:prSet custT="1"/>
      <dgm:spPr/>
      <dgm:t>
        <a:bodyPr/>
        <a:lstStyle/>
        <a:p>
          <a:pPr>
            <a:buFont typeface="Arial" panose="020B0604020202020204" pitchFamily="34" charset="0"/>
            <a:buChar char="•"/>
          </a:pPr>
          <a:r>
            <a:rPr lang="en-US" sz="2400">
              <a:latin typeface="+mn-lt"/>
            </a:rPr>
            <a:t>ASAP Review meeting upholds the original ineligibility determination</a:t>
          </a:r>
        </a:p>
      </dgm:t>
    </dgm:pt>
    <dgm:pt modelId="{32CFE072-1910-45DE-815A-D8EEB0A28906}" type="parTrans" cxnId="{71C3BFD7-8D20-48B5-A478-E5892C1C60ED}">
      <dgm:prSet/>
      <dgm:spPr/>
      <dgm:t>
        <a:bodyPr/>
        <a:lstStyle/>
        <a:p>
          <a:endParaRPr lang="en-US"/>
        </a:p>
      </dgm:t>
    </dgm:pt>
    <dgm:pt modelId="{35FAF256-15EC-446B-AE12-468816DBE959}" type="sibTrans" cxnId="{71C3BFD7-8D20-48B5-A478-E5892C1C60ED}">
      <dgm:prSet/>
      <dgm:spPr/>
      <dgm:t>
        <a:bodyPr/>
        <a:lstStyle/>
        <a:p>
          <a:endParaRPr lang="en-US">
            <a:latin typeface="Cabin" pitchFamily="2" charset="0"/>
          </a:endParaRPr>
        </a:p>
      </dgm:t>
    </dgm:pt>
    <dgm:pt modelId="{F6BE1A36-5586-4DF9-9EF5-F8BCA77CB46E}">
      <dgm:prSet custT="1"/>
      <dgm:spPr/>
      <dgm:t>
        <a:bodyPr/>
        <a:lstStyle/>
        <a:p>
          <a:pPr rtl="0">
            <a:buFont typeface="Arial" panose="020B0604020202020204" pitchFamily="34" charset="0"/>
            <a:buChar char="•"/>
          </a:pPr>
          <a:r>
            <a:rPr lang="en-US" sz="2400">
              <a:latin typeface="+mn-lt"/>
            </a:rPr>
            <a:t>Within 7 calendar days ASAP sets up Review Meeting with Applicant </a:t>
          </a:r>
        </a:p>
      </dgm:t>
    </dgm:pt>
    <dgm:pt modelId="{B125C487-20EA-40BB-9335-E6E1AE3DEDF4}" type="parTrans" cxnId="{72D37D6E-B9E6-4332-A5EF-C6404DE46349}">
      <dgm:prSet/>
      <dgm:spPr/>
      <dgm:t>
        <a:bodyPr/>
        <a:lstStyle/>
        <a:p>
          <a:endParaRPr lang="en-US"/>
        </a:p>
      </dgm:t>
    </dgm:pt>
    <dgm:pt modelId="{32B21C64-3421-414A-B4C9-D81554877DAB}" type="sibTrans" cxnId="{72D37D6E-B9E6-4332-A5EF-C6404DE46349}">
      <dgm:prSet/>
      <dgm:spPr/>
      <dgm:t>
        <a:bodyPr/>
        <a:lstStyle/>
        <a:p>
          <a:endParaRPr lang="en-US">
            <a:latin typeface="Cabin" pitchFamily="2" charset="0"/>
          </a:endParaRPr>
        </a:p>
      </dgm:t>
    </dgm:pt>
    <dgm:pt modelId="{14A4308F-8C2B-4E75-AE06-B88BA101CEF4}">
      <dgm:prSet custT="1"/>
      <dgm:spPr/>
      <dgm:t>
        <a:bodyPr/>
        <a:lstStyle/>
        <a:p>
          <a:pPr>
            <a:buNone/>
          </a:pPr>
          <a:r>
            <a:rPr lang="en-US" sz="2400">
              <a:latin typeface="+mn-lt"/>
            </a:rPr>
            <a:t>ASAP also mails the: </a:t>
          </a:r>
          <a:r>
            <a:rPr lang="en-US" sz="2400" b="1"/>
            <a:t>Appeal Rights to AGE </a:t>
          </a:r>
        </a:p>
        <a:p>
          <a:r>
            <a:rPr lang="en-US" sz="2400" b="1"/>
            <a:t>Request to Appeal ASAP’s Review Decision</a:t>
          </a:r>
          <a:endParaRPr lang="en-US" sz="2400" b="1">
            <a:latin typeface="+mn-lt"/>
          </a:endParaRPr>
        </a:p>
      </dgm:t>
    </dgm:pt>
    <dgm:pt modelId="{E2B75C99-A770-4227-9B8A-08E1C1A1A896}" type="parTrans" cxnId="{DE1AA9DB-65DA-424C-A788-F76D95DED581}">
      <dgm:prSet/>
      <dgm:spPr/>
      <dgm:t>
        <a:bodyPr/>
        <a:lstStyle/>
        <a:p>
          <a:endParaRPr lang="en-US"/>
        </a:p>
      </dgm:t>
    </dgm:pt>
    <dgm:pt modelId="{755DBCBC-CDCC-41B1-B416-C98D7D1F20C3}" type="sibTrans" cxnId="{DE1AA9DB-65DA-424C-A788-F76D95DED581}">
      <dgm:prSet/>
      <dgm:spPr/>
      <dgm:t>
        <a:bodyPr/>
        <a:lstStyle/>
        <a:p>
          <a:endParaRPr lang="en-US">
            <a:latin typeface="Cabin" pitchFamily="2" charset="0"/>
          </a:endParaRPr>
        </a:p>
      </dgm:t>
    </dgm:pt>
    <dgm:pt modelId="{05E94C74-CF17-441A-BACE-F9F251ECA204}">
      <dgm:prSet custT="1"/>
      <dgm:spPr/>
      <dgm:t>
        <a:bodyPr/>
        <a:lstStyle/>
        <a:p>
          <a:pPr rtl="0">
            <a:buFont typeface="Arial" panose="020B0604020202020204" pitchFamily="34" charset="0"/>
            <a:buChar char="•"/>
          </a:pPr>
          <a:r>
            <a:rPr lang="en-US" sz="2400">
              <a:latin typeface="+mn-lt"/>
            </a:rPr>
            <a:t>ASAP documents outcome of Review meeting within consumer record</a:t>
          </a:r>
        </a:p>
      </dgm:t>
    </dgm:pt>
    <dgm:pt modelId="{0CB78854-C288-4162-99F4-23164B6DD2C6}" type="parTrans" cxnId="{25D34DAB-0ADD-45CE-8669-B1B4AA8697AB}">
      <dgm:prSet/>
      <dgm:spPr/>
      <dgm:t>
        <a:bodyPr/>
        <a:lstStyle/>
        <a:p>
          <a:endParaRPr lang="en-US"/>
        </a:p>
      </dgm:t>
    </dgm:pt>
    <dgm:pt modelId="{7274A299-8B77-42DB-9DE4-CDA3366A775C}" type="sibTrans" cxnId="{25D34DAB-0ADD-45CE-8669-B1B4AA8697AB}">
      <dgm:prSet/>
      <dgm:spPr/>
      <dgm:t>
        <a:bodyPr/>
        <a:lstStyle/>
        <a:p>
          <a:endParaRPr lang="en-US"/>
        </a:p>
      </dgm:t>
    </dgm:pt>
    <dgm:pt modelId="{B2E75565-39B4-41CB-9DF4-9ADC99D55060}" type="pres">
      <dgm:prSet presAssocID="{CCFBF883-292F-42BB-ACD4-4CF025C391DC}" presName="diagram" presStyleCnt="0">
        <dgm:presLayoutVars>
          <dgm:dir/>
          <dgm:resizeHandles val="exact"/>
        </dgm:presLayoutVars>
      </dgm:prSet>
      <dgm:spPr/>
    </dgm:pt>
    <dgm:pt modelId="{013C16F6-4118-4B00-8889-36E1C65F1CE0}" type="pres">
      <dgm:prSet presAssocID="{8925E23C-BA47-4888-8B46-375F4E5E333F}" presName="node" presStyleLbl="node1" presStyleIdx="0" presStyleCnt="6">
        <dgm:presLayoutVars>
          <dgm:bulletEnabled val="1"/>
        </dgm:presLayoutVars>
      </dgm:prSet>
      <dgm:spPr/>
    </dgm:pt>
    <dgm:pt modelId="{FEDEA7D8-6723-4326-8F18-E20469445560}" type="pres">
      <dgm:prSet presAssocID="{053C6EF2-B969-470F-8BD0-22BE78842E61}" presName="sibTrans" presStyleLbl="sibTrans2D1" presStyleIdx="0" presStyleCnt="5"/>
      <dgm:spPr/>
    </dgm:pt>
    <dgm:pt modelId="{A71E43C3-EF42-411F-9F83-8EC634E3F177}" type="pres">
      <dgm:prSet presAssocID="{053C6EF2-B969-470F-8BD0-22BE78842E61}" presName="connectorText" presStyleLbl="sibTrans2D1" presStyleIdx="0" presStyleCnt="5"/>
      <dgm:spPr/>
    </dgm:pt>
    <dgm:pt modelId="{C7FDE62B-1CB5-4E94-A6EA-1C1FA4C261DC}" type="pres">
      <dgm:prSet presAssocID="{F6BE1A36-5586-4DF9-9EF5-F8BCA77CB46E}" presName="node" presStyleLbl="node1" presStyleIdx="1" presStyleCnt="6">
        <dgm:presLayoutVars>
          <dgm:bulletEnabled val="1"/>
        </dgm:presLayoutVars>
      </dgm:prSet>
      <dgm:spPr/>
    </dgm:pt>
    <dgm:pt modelId="{A96B9E26-B0A6-41A0-9086-0CDDC917DE02}" type="pres">
      <dgm:prSet presAssocID="{32B21C64-3421-414A-B4C9-D81554877DAB}" presName="sibTrans" presStyleLbl="sibTrans2D1" presStyleIdx="1" presStyleCnt="5"/>
      <dgm:spPr/>
    </dgm:pt>
    <dgm:pt modelId="{CC5269D5-E774-46DF-826C-9C7723EEF939}" type="pres">
      <dgm:prSet presAssocID="{32B21C64-3421-414A-B4C9-D81554877DAB}" presName="connectorText" presStyleLbl="sibTrans2D1" presStyleIdx="1" presStyleCnt="5"/>
      <dgm:spPr/>
    </dgm:pt>
    <dgm:pt modelId="{FF5B7121-1AB0-4C45-A6D7-1FAD8E7E2053}" type="pres">
      <dgm:prSet presAssocID="{E4F1B126-F68A-4504-BF68-4252428B2A9D}" presName="node" presStyleLbl="node1" presStyleIdx="2" presStyleCnt="6">
        <dgm:presLayoutVars>
          <dgm:bulletEnabled val="1"/>
        </dgm:presLayoutVars>
      </dgm:prSet>
      <dgm:spPr/>
    </dgm:pt>
    <dgm:pt modelId="{CD211A99-195D-43EB-929D-A2568C99B02A}" type="pres">
      <dgm:prSet presAssocID="{35FAF256-15EC-446B-AE12-468816DBE959}" presName="sibTrans" presStyleLbl="sibTrans2D1" presStyleIdx="2" presStyleCnt="5"/>
      <dgm:spPr/>
    </dgm:pt>
    <dgm:pt modelId="{E23D9CBE-C99E-4B32-BBD8-80404012C300}" type="pres">
      <dgm:prSet presAssocID="{35FAF256-15EC-446B-AE12-468816DBE959}" presName="connectorText" presStyleLbl="sibTrans2D1" presStyleIdx="2" presStyleCnt="5"/>
      <dgm:spPr/>
    </dgm:pt>
    <dgm:pt modelId="{5E9DF361-1422-4BBC-BD03-FA8010FAB4C6}" type="pres">
      <dgm:prSet presAssocID="{05E94C74-CF17-441A-BACE-F9F251ECA204}" presName="node" presStyleLbl="node1" presStyleIdx="3" presStyleCnt="6">
        <dgm:presLayoutVars>
          <dgm:bulletEnabled val="1"/>
        </dgm:presLayoutVars>
      </dgm:prSet>
      <dgm:spPr/>
    </dgm:pt>
    <dgm:pt modelId="{A3280E3C-1965-492C-8FA3-2826FC0921DA}" type="pres">
      <dgm:prSet presAssocID="{7274A299-8B77-42DB-9DE4-CDA3366A775C}" presName="sibTrans" presStyleLbl="sibTrans2D1" presStyleIdx="3" presStyleCnt="5"/>
      <dgm:spPr/>
    </dgm:pt>
    <dgm:pt modelId="{14688B17-E215-43D4-90E4-C645E6494312}" type="pres">
      <dgm:prSet presAssocID="{7274A299-8B77-42DB-9DE4-CDA3366A775C}" presName="connectorText" presStyleLbl="sibTrans2D1" presStyleIdx="3" presStyleCnt="5"/>
      <dgm:spPr/>
    </dgm:pt>
    <dgm:pt modelId="{F9D78789-493C-45FC-8B0A-950186199379}" type="pres">
      <dgm:prSet presAssocID="{2CDB7E6D-87F2-4E8C-9510-4B16083C0FEC}" presName="node" presStyleLbl="node1" presStyleIdx="4" presStyleCnt="6">
        <dgm:presLayoutVars>
          <dgm:bulletEnabled val="1"/>
        </dgm:presLayoutVars>
      </dgm:prSet>
      <dgm:spPr/>
    </dgm:pt>
    <dgm:pt modelId="{9DBE2465-6DE3-4C28-930A-5AEB4C59F59A}" type="pres">
      <dgm:prSet presAssocID="{EC3F0734-701D-4557-BA4E-EB9DC7930E94}" presName="sibTrans" presStyleLbl="sibTrans2D1" presStyleIdx="4" presStyleCnt="5"/>
      <dgm:spPr/>
    </dgm:pt>
    <dgm:pt modelId="{86D7E4D4-8A0D-4851-B146-53DABF15B571}" type="pres">
      <dgm:prSet presAssocID="{EC3F0734-701D-4557-BA4E-EB9DC7930E94}" presName="connectorText" presStyleLbl="sibTrans2D1" presStyleIdx="4" presStyleCnt="5"/>
      <dgm:spPr/>
    </dgm:pt>
    <dgm:pt modelId="{45609EE2-316C-4DCE-B3B8-EBCA4EFEFFC3}" type="pres">
      <dgm:prSet presAssocID="{14A4308F-8C2B-4E75-AE06-B88BA101CEF4}" presName="node" presStyleLbl="node1" presStyleIdx="5" presStyleCnt="6" custScaleX="107844" custScaleY="142474">
        <dgm:presLayoutVars>
          <dgm:bulletEnabled val="1"/>
        </dgm:presLayoutVars>
      </dgm:prSet>
      <dgm:spPr/>
    </dgm:pt>
  </dgm:ptLst>
  <dgm:cxnLst>
    <dgm:cxn modelId="{12104106-588A-4EAD-AAAB-512341F90D08}" type="presOf" srcId="{EC3F0734-701D-4557-BA4E-EB9DC7930E94}" destId="{9DBE2465-6DE3-4C28-930A-5AEB4C59F59A}" srcOrd="0" destOrd="0" presId="urn:microsoft.com/office/officeart/2005/8/layout/process5"/>
    <dgm:cxn modelId="{C015360C-FF42-49BE-9E28-E0CED3D66E10}" type="presOf" srcId="{7274A299-8B77-42DB-9DE4-CDA3366A775C}" destId="{A3280E3C-1965-492C-8FA3-2826FC0921DA}" srcOrd="0" destOrd="0" presId="urn:microsoft.com/office/officeart/2005/8/layout/process5"/>
    <dgm:cxn modelId="{01418D13-B009-40CB-905A-A15ECE52577D}" type="presOf" srcId="{053C6EF2-B969-470F-8BD0-22BE78842E61}" destId="{A71E43C3-EF42-411F-9F83-8EC634E3F177}" srcOrd="1" destOrd="0" presId="urn:microsoft.com/office/officeart/2005/8/layout/process5"/>
    <dgm:cxn modelId="{7991F01F-DC46-42DD-9D0A-F755661DB3DD}" type="presOf" srcId="{8925E23C-BA47-4888-8B46-375F4E5E333F}" destId="{013C16F6-4118-4B00-8889-36E1C65F1CE0}" srcOrd="0" destOrd="0" presId="urn:microsoft.com/office/officeart/2005/8/layout/process5"/>
    <dgm:cxn modelId="{C7CCF33B-0A92-4920-B197-26DD6D248774}" srcId="{CCFBF883-292F-42BB-ACD4-4CF025C391DC}" destId="{2CDB7E6D-87F2-4E8C-9510-4B16083C0FEC}" srcOrd="4" destOrd="0" parTransId="{D3520418-E90F-486B-ABB1-D592FA6AD2D6}" sibTransId="{EC3F0734-701D-4557-BA4E-EB9DC7930E94}"/>
    <dgm:cxn modelId="{85523F67-6989-4AE0-9671-F50B53F45014}" srcId="{CCFBF883-292F-42BB-ACD4-4CF025C391DC}" destId="{8925E23C-BA47-4888-8B46-375F4E5E333F}" srcOrd="0" destOrd="0" parTransId="{ED1406CA-976D-44C7-A3D2-45EDB5B8E178}" sibTransId="{053C6EF2-B969-470F-8BD0-22BE78842E61}"/>
    <dgm:cxn modelId="{45C9CA47-9E44-4041-BDAC-D15B8F524ABD}" type="presOf" srcId="{35FAF256-15EC-446B-AE12-468816DBE959}" destId="{E23D9CBE-C99E-4B32-BBD8-80404012C300}" srcOrd="1" destOrd="0" presId="urn:microsoft.com/office/officeart/2005/8/layout/process5"/>
    <dgm:cxn modelId="{72D37D6E-B9E6-4332-A5EF-C6404DE46349}" srcId="{CCFBF883-292F-42BB-ACD4-4CF025C391DC}" destId="{F6BE1A36-5586-4DF9-9EF5-F8BCA77CB46E}" srcOrd="1" destOrd="0" parTransId="{B125C487-20EA-40BB-9335-E6E1AE3DEDF4}" sibTransId="{32B21C64-3421-414A-B4C9-D81554877DAB}"/>
    <dgm:cxn modelId="{BAC98972-140B-4D46-8B94-96C5C55CB773}" type="presOf" srcId="{CCFBF883-292F-42BB-ACD4-4CF025C391DC}" destId="{B2E75565-39B4-41CB-9DF4-9ADC99D55060}" srcOrd="0" destOrd="0" presId="urn:microsoft.com/office/officeart/2005/8/layout/process5"/>
    <dgm:cxn modelId="{1BE28884-8519-4CFB-B193-E5A020588FD9}" type="presOf" srcId="{32B21C64-3421-414A-B4C9-D81554877DAB}" destId="{A96B9E26-B0A6-41A0-9086-0CDDC917DE02}" srcOrd="0" destOrd="0" presId="urn:microsoft.com/office/officeart/2005/8/layout/process5"/>
    <dgm:cxn modelId="{7B4A9D96-1CFC-46D4-B15B-87A76E9D7EFA}" type="presOf" srcId="{F6BE1A36-5586-4DF9-9EF5-F8BCA77CB46E}" destId="{C7FDE62B-1CB5-4E94-A6EA-1C1FA4C261DC}" srcOrd="0" destOrd="0" presId="urn:microsoft.com/office/officeart/2005/8/layout/process5"/>
    <dgm:cxn modelId="{70145E9B-58F8-4E75-B73D-44421C9BA7B8}" type="presOf" srcId="{35FAF256-15EC-446B-AE12-468816DBE959}" destId="{CD211A99-195D-43EB-929D-A2568C99B02A}" srcOrd="0" destOrd="0" presId="urn:microsoft.com/office/officeart/2005/8/layout/process5"/>
    <dgm:cxn modelId="{25D34DAB-0ADD-45CE-8669-B1B4AA8697AB}" srcId="{CCFBF883-292F-42BB-ACD4-4CF025C391DC}" destId="{05E94C74-CF17-441A-BACE-F9F251ECA204}" srcOrd="3" destOrd="0" parTransId="{0CB78854-C288-4162-99F4-23164B6DD2C6}" sibTransId="{7274A299-8B77-42DB-9DE4-CDA3366A775C}"/>
    <dgm:cxn modelId="{33156FB1-4471-49DC-AA66-77B5CBAAF0A6}" type="presOf" srcId="{14A4308F-8C2B-4E75-AE06-B88BA101CEF4}" destId="{45609EE2-316C-4DCE-B3B8-EBCA4EFEFFC3}" srcOrd="0" destOrd="0" presId="urn:microsoft.com/office/officeart/2005/8/layout/process5"/>
    <dgm:cxn modelId="{E49A81B4-42B4-44FD-9665-52985B569245}" type="presOf" srcId="{7274A299-8B77-42DB-9DE4-CDA3366A775C}" destId="{14688B17-E215-43D4-90E4-C645E6494312}" srcOrd="1" destOrd="0" presId="urn:microsoft.com/office/officeart/2005/8/layout/process5"/>
    <dgm:cxn modelId="{FA61A1B9-0053-4BC2-A7A8-F45F8B3C639D}" type="presOf" srcId="{32B21C64-3421-414A-B4C9-D81554877DAB}" destId="{CC5269D5-E774-46DF-826C-9C7723EEF939}" srcOrd="1" destOrd="0" presId="urn:microsoft.com/office/officeart/2005/8/layout/process5"/>
    <dgm:cxn modelId="{71C3BFD7-8D20-48B5-A478-E5892C1C60ED}" srcId="{CCFBF883-292F-42BB-ACD4-4CF025C391DC}" destId="{E4F1B126-F68A-4504-BF68-4252428B2A9D}" srcOrd="2" destOrd="0" parTransId="{32CFE072-1910-45DE-815A-D8EEB0A28906}" sibTransId="{35FAF256-15EC-446B-AE12-468816DBE959}"/>
    <dgm:cxn modelId="{DE1AA9DB-65DA-424C-A788-F76D95DED581}" srcId="{CCFBF883-292F-42BB-ACD4-4CF025C391DC}" destId="{14A4308F-8C2B-4E75-AE06-B88BA101CEF4}" srcOrd="5" destOrd="0" parTransId="{E2B75C99-A770-4227-9B8A-08E1C1A1A896}" sibTransId="{755DBCBC-CDCC-41B1-B416-C98D7D1F20C3}"/>
    <dgm:cxn modelId="{8641B6E1-E4AD-4C26-A98F-FA3E56B70402}" type="presOf" srcId="{E4F1B126-F68A-4504-BF68-4252428B2A9D}" destId="{FF5B7121-1AB0-4C45-A6D7-1FAD8E7E2053}" srcOrd="0" destOrd="0" presId="urn:microsoft.com/office/officeart/2005/8/layout/process5"/>
    <dgm:cxn modelId="{03CEB1EA-BD24-4210-BBA3-31B64BD078F5}" type="presOf" srcId="{2CDB7E6D-87F2-4E8C-9510-4B16083C0FEC}" destId="{F9D78789-493C-45FC-8B0A-950186199379}" srcOrd="0" destOrd="0" presId="urn:microsoft.com/office/officeart/2005/8/layout/process5"/>
    <dgm:cxn modelId="{B917AFF6-0C21-49CC-9975-A63FCAA0C52F}" type="presOf" srcId="{053C6EF2-B969-470F-8BD0-22BE78842E61}" destId="{FEDEA7D8-6723-4326-8F18-E20469445560}" srcOrd="0" destOrd="0" presId="urn:microsoft.com/office/officeart/2005/8/layout/process5"/>
    <dgm:cxn modelId="{6A0D9FF7-E6E6-4695-AEC3-F66BE57A3961}" type="presOf" srcId="{EC3F0734-701D-4557-BA4E-EB9DC7930E94}" destId="{86D7E4D4-8A0D-4851-B146-53DABF15B571}" srcOrd="1" destOrd="0" presId="urn:microsoft.com/office/officeart/2005/8/layout/process5"/>
    <dgm:cxn modelId="{CD68B6FB-AF98-4AA6-8F89-6F88015549D7}" type="presOf" srcId="{05E94C74-CF17-441A-BACE-F9F251ECA204}" destId="{5E9DF361-1422-4BBC-BD03-FA8010FAB4C6}" srcOrd="0" destOrd="0" presId="urn:microsoft.com/office/officeart/2005/8/layout/process5"/>
    <dgm:cxn modelId="{C2964FC5-A3E3-4D3D-8FF8-233F926999B6}" type="presParOf" srcId="{B2E75565-39B4-41CB-9DF4-9ADC99D55060}" destId="{013C16F6-4118-4B00-8889-36E1C65F1CE0}" srcOrd="0" destOrd="0" presId="urn:microsoft.com/office/officeart/2005/8/layout/process5"/>
    <dgm:cxn modelId="{C73BE31C-EED0-4E67-B883-49727327A553}" type="presParOf" srcId="{B2E75565-39B4-41CB-9DF4-9ADC99D55060}" destId="{FEDEA7D8-6723-4326-8F18-E20469445560}" srcOrd="1" destOrd="0" presId="urn:microsoft.com/office/officeart/2005/8/layout/process5"/>
    <dgm:cxn modelId="{E9F0FB26-FC20-481D-8949-5F8EEFDFD445}" type="presParOf" srcId="{FEDEA7D8-6723-4326-8F18-E20469445560}" destId="{A71E43C3-EF42-411F-9F83-8EC634E3F177}" srcOrd="0" destOrd="0" presId="urn:microsoft.com/office/officeart/2005/8/layout/process5"/>
    <dgm:cxn modelId="{F7E2E9B1-E5FC-42CB-8813-9A46C4CD7676}" type="presParOf" srcId="{B2E75565-39B4-41CB-9DF4-9ADC99D55060}" destId="{C7FDE62B-1CB5-4E94-A6EA-1C1FA4C261DC}" srcOrd="2" destOrd="0" presId="urn:microsoft.com/office/officeart/2005/8/layout/process5"/>
    <dgm:cxn modelId="{6358763F-509D-4C7F-ABD7-DC9F96DA9BE2}" type="presParOf" srcId="{B2E75565-39B4-41CB-9DF4-9ADC99D55060}" destId="{A96B9E26-B0A6-41A0-9086-0CDDC917DE02}" srcOrd="3" destOrd="0" presId="urn:microsoft.com/office/officeart/2005/8/layout/process5"/>
    <dgm:cxn modelId="{0DFDF71E-4336-4096-BB05-87D7121E84CF}" type="presParOf" srcId="{A96B9E26-B0A6-41A0-9086-0CDDC917DE02}" destId="{CC5269D5-E774-46DF-826C-9C7723EEF939}" srcOrd="0" destOrd="0" presId="urn:microsoft.com/office/officeart/2005/8/layout/process5"/>
    <dgm:cxn modelId="{46865D60-7008-4F3B-A303-4BB15A21493C}" type="presParOf" srcId="{B2E75565-39B4-41CB-9DF4-9ADC99D55060}" destId="{FF5B7121-1AB0-4C45-A6D7-1FAD8E7E2053}" srcOrd="4" destOrd="0" presId="urn:microsoft.com/office/officeart/2005/8/layout/process5"/>
    <dgm:cxn modelId="{D8B965E7-3F96-47AC-BE5C-4AD83FAAA55E}" type="presParOf" srcId="{B2E75565-39B4-41CB-9DF4-9ADC99D55060}" destId="{CD211A99-195D-43EB-929D-A2568C99B02A}" srcOrd="5" destOrd="0" presId="urn:microsoft.com/office/officeart/2005/8/layout/process5"/>
    <dgm:cxn modelId="{44ECDD8D-41A9-4017-B7C2-34FC115B6A42}" type="presParOf" srcId="{CD211A99-195D-43EB-929D-A2568C99B02A}" destId="{E23D9CBE-C99E-4B32-BBD8-80404012C300}" srcOrd="0" destOrd="0" presId="urn:microsoft.com/office/officeart/2005/8/layout/process5"/>
    <dgm:cxn modelId="{AF26C577-1A08-4CDA-85E8-B7529AF5D747}" type="presParOf" srcId="{B2E75565-39B4-41CB-9DF4-9ADC99D55060}" destId="{5E9DF361-1422-4BBC-BD03-FA8010FAB4C6}" srcOrd="6" destOrd="0" presId="urn:microsoft.com/office/officeart/2005/8/layout/process5"/>
    <dgm:cxn modelId="{849EDA48-A022-40BD-B19E-4BFF8102663E}" type="presParOf" srcId="{B2E75565-39B4-41CB-9DF4-9ADC99D55060}" destId="{A3280E3C-1965-492C-8FA3-2826FC0921DA}" srcOrd="7" destOrd="0" presId="urn:microsoft.com/office/officeart/2005/8/layout/process5"/>
    <dgm:cxn modelId="{7F2886B1-EF3B-4F8A-976C-AC263E8A1FC5}" type="presParOf" srcId="{A3280E3C-1965-492C-8FA3-2826FC0921DA}" destId="{14688B17-E215-43D4-90E4-C645E6494312}" srcOrd="0" destOrd="0" presId="urn:microsoft.com/office/officeart/2005/8/layout/process5"/>
    <dgm:cxn modelId="{1552940E-6C37-4331-93A0-52B5B6CDFEC6}" type="presParOf" srcId="{B2E75565-39B4-41CB-9DF4-9ADC99D55060}" destId="{F9D78789-493C-45FC-8B0A-950186199379}" srcOrd="8" destOrd="0" presId="urn:microsoft.com/office/officeart/2005/8/layout/process5"/>
    <dgm:cxn modelId="{834256AE-BDD0-478B-ABDB-BA90E8A0910F}" type="presParOf" srcId="{B2E75565-39B4-41CB-9DF4-9ADC99D55060}" destId="{9DBE2465-6DE3-4C28-930A-5AEB4C59F59A}" srcOrd="9" destOrd="0" presId="urn:microsoft.com/office/officeart/2005/8/layout/process5"/>
    <dgm:cxn modelId="{46D504D7-CB26-478A-88AC-20A210A5F0E5}" type="presParOf" srcId="{9DBE2465-6DE3-4C28-930A-5AEB4C59F59A}" destId="{86D7E4D4-8A0D-4851-B146-53DABF15B571}" srcOrd="0" destOrd="0" presId="urn:microsoft.com/office/officeart/2005/8/layout/process5"/>
    <dgm:cxn modelId="{5D379A68-6146-4437-844C-5E1370F45190}" type="presParOf" srcId="{B2E75565-39B4-41CB-9DF4-9ADC99D55060}" destId="{45609EE2-316C-4DCE-B3B8-EBCA4EFEFFC3}"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CFBF883-292F-42BB-ACD4-4CF025C391D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8925E23C-BA47-4888-8B46-375F4E5E333F}">
      <dgm:prSet phldrT="[Text]" custT="1"/>
      <dgm:spPr>
        <a:solidFill>
          <a:schemeClr val="accent6"/>
        </a:solidFill>
      </dgm:spPr>
      <dgm:t>
        <a:bodyPr/>
        <a:lstStyle/>
        <a:p>
          <a:pPr>
            <a:buNone/>
          </a:pPr>
          <a:r>
            <a:rPr lang="en-US" sz="2200">
              <a:latin typeface="+mn-lt"/>
            </a:rPr>
            <a:t>Consumer is 62-year-old English speaking female living alone in subsidized apartment in Springfield who receives assistance with personal care &amp; homemaking</a:t>
          </a:r>
        </a:p>
      </dgm:t>
    </dgm:pt>
    <dgm:pt modelId="{ED1406CA-976D-44C7-A3D2-45EDB5B8E178}" type="parTrans" cxnId="{85523F67-6989-4AE0-9671-F50B53F45014}">
      <dgm:prSet/>
      <dgm:spPr/>
      <dgm:t>
        <a:bodyPr/>
        <a:lstStyle/>
        <a:p>
          <a:endParaRPr lang="en-US"/>
        </a:p>
      </dgm:t>
    </dgm:pt>
    <dgm:pt modelId="{053C6EF2-B969-470F-8BD0-22BE78842E61}" type="sibTrans" cxnId="{85523F67-6989-4AE0-9671-F50B53F45014}">
      <dgm:prSet/>
      <dgm:spPr/>
      <dgm:t>
        <a:bodyPr/>
        <a:lstStyle/>
        <a:p>
          <a:endParaRPr lang="en-US">
            <a:latin typeface="Cabin" pitchFamily="2" charset="0"/>
          </a:endParaRPr>
        </a:p>
      </dgm:t>
    </dgm:pt>
    <dgm:pt modelId="{E4F1B126-F68A-4504-BF68-4252428B2A9D}">
      <dgm:prSet custT="1"/>
      <dgm:spPr>
        <a:solidFill>
          <a:schemeClr val="accent6"/>
        </a:solidFill>
      </dgm:spPr>
      <dgm:t>
        <a:bodyPr/>
        <a:lstStyle/>
        <a:p>
          <a:pPr>
            <a:buFont typeface="Arial" panose="020B0604020202020204" pitchFamily="34" charset="0"/>
            <a:buChar char="•"/>
          </a:pPr>
          <a:r>
            <a:rPr lang="en-US" sz="2200">
              <a:latin typeface="+mn-lt"/>
            </a:rPr>
            <a:t>Consumer also reports that her family pays privately for a laundry service</a:t>
          </a:r>
        </a:p>
      </dgm:t>
    </dgm:pt>
    <dgm:pt modelId="{32CFE072-1910-45DE-815A-D8EEB0A28906}" type="parTrans" cxnId="{71C3BFD7-8D20-48B5-A478-E5892C1C60ED}">
      <dgm:prSet/>
      <dgm:spPr/>
      <dgm:t>
        <a:bodyPr/>
        <a:lstStyle/>
        <a:p>
          <a:endParaRPr lang="en-US"/>
        </a:p>
      </dgm:t>
    </dgm:pt>
    <dgm:pt modelId="{35FAF256-15EC-446B-AE12-468816DBE959}" type="sibTrans" cxnId="{71C3BFD7-8D20-48B5-A478-E5892C1C60ED}">
      <dgm:prSet/>
      <dgm:spPr/>
      <dgm:t>
        <a:bodyPr/>
        <a:lstStyle/>
        <a:p>
          <a:endParaRPr lang="en-US">
            <a:latin typeface="Cabin" pitchFamily="2" charset="0"/>
          </a:endParaRPr>
        </a:p>
      </dgm:t>
    </dgm:pt>
    <dgm:pt modelId="{F6BE1A36-5586-4DF9-9EF5-F8BCA77CB46E}">
      <dgm:prSet custT="1"/>
      <dgm:spPr>
        <a:solidFill>
          <a:schemeClr val="accent6"/>
        </a:solidFill>
      </dgm:spPr>
      <dgm:t>
        <a:bodyPr/>
        <a:lstStyle/>
        <a:p>
          <a:pPr>
            <a:buFont typeface="Arial" panose="020B0604020202020204" pitchFamily="34" charset="0"/>
            <a:buChar char="•"/>
          </a:pPr>
          <a:r>
            <a:rPr lang="en-US" sz="2200">
              <a:latin typeface="+mn-lt"/>
            </a:rPr>
            <a:t>Reports to CM that she is feeling better after her surgery, and no longer requires assistance with bathing</a:t>
          </a:r>
        </a:p>
      </dgm:t>
    </dgm:pt>
    <dgm:pt modelId="{B125C487-20EA-40BB-9335-E6E1AE3DEDF4}" type="parTrans" cxnId="{72D37D6E-B9E6-4332-A5EF-C6404DE46349}">
      <dgm:prSet/>
      <dgm:spPr/>
      <dgm:t>
        <a:bodyPr/>
        <a:lstStyle/>
        <a:p>
          <a:endParaRPr lang="en-US"/>
        </a:p>
      </dgm:t>
    </dgm:pt>
    <dgm:pt modelId="{32B21C64-3421-414A-B4C9-D81554877DAB}" type="sibTrans" cxnId="{72D37D6E-B9E6-4332-A5EF-C6404DE46349}">
      <dgm:prSet/>
      <dgm:spPr/>
      <dgm:t>
        <a:bodyPr/>
        <a:lstStyle/>
        <a:p>
          <a:endParaRPr lang="en-US">
            <a:latin typeface="Cabin" pitchFamily="2" charset="0"/>
          </a:endParaRPr>
        </a:p>
      </dgm:t>
    </dgm:pt>
    <dgm:pt modelId="{7C5F9E09-984A-46B8-AF0A-E0FAFFC87252}">
      <dgm:prSet custT="1"/>
      <dgm:spPr>
        <a:solidFill>
          <a:schemeClr val="accent6"/>
        </a:solidFill>
      </dgm:spPr>
      <dgm:t>
        <a:bodyPr/>
        <a:lstStyle/>
        <a:p>
          <a:pPr rtl="0">
            <a:buFont typeface="Arial" panose="020B0604020202020204" pitchFamily="34" charset="0"/>
            <a:buChar char="•"/>
          </a:pPr>
          <a:r>
            <a:rPr lang="en-US" sz="2200">
              <a:latin typeface="+mn-lt"/>
            </a:rPr>
            <a:t>Consumer reports that she no longer wishes to receive services through the Home Care Program</a:t>
          </a:r>
        </a:p>
      </dgm:t>
    </dgm:pt>
    <dgm:pt modelId="{BD51CFA0-6513-4A03-9EED-85EA9E8FDCFE}" type="parTrans" cxnId="{9133EA97-08EE-4C4B-B064-E355170CF8E8}">
      <dgm:prSet/>
      <dgm:spPr/>
      <dgm:t>
        <a:bodyPr/>
        <a:lstStyle/>
        <a:p>
          <a:endParaRPr lang="en-US"/>
        </a:p>
      </dgm:t>
    </dgm:pt>
    <dgm:pt modelId="{E8DB3A89-6326-411A-AEBA-7F50F8B3C580}" type="sibTrans" cxnId="{9133EA97-08EE-4C4B-B064-E355170CF8E8}">
      <dgm:prSet/>
      <dgm:spPr/>
      <dgm:t>
        <a:bodyPr/>
        <a:lstStyle/>
        <a:p>
          <a:endParaRPr lang="en-US"/>
        </a:p>
      </dgm:t>
    </dgm:pt>
    <dgm:pt modelId="{A8EF8BD1-1E31-4E30-BE1B-712EAA149CC4}" type="pres">
      <dgm:prSet presAssocID="{CCFBF883-292F-42BB-ACD4-4CF025C391DC}" presName="diagram" presStyleCnt="0">
        <dgm:presLayoutVars>
          <dgm:dir/>
          <dgm:resizeHandles val="exact"/>
        </dgm:presLayoutVars>
      </dgm:prSet>
      <dgm:spPr/>
    </dgm:pt>
    <dgm:pt modelId="{FA8D7AEA-5E7A-4E01-AE37-BF549565CFF8}" type="pres">
      <dgm:prSet presAssocID="{8925E23C-BA47-4888-8B46-375F4E5E333F}" presName="node" presStyleLbl="node1" presStyleIdx="0" presStyleCnt="4" custScaleX="123805" custScaleY="136002" custLinFactNeighborX="-12020" custLinFactNeighborY="3658">
        <dgm:presLayoutVars>
          <dgm:bulletEnabled val="1"/>
        </dgm:presLayoutVars>
      </dgm:prSet>
      <dgm:spPr/>
    </dgm:pt>
    <dgm:pt modelId="{3BA223A3-24F9-4B1D-9C6C-8755140834D4}" type="pres">
      <dgm:prSet presAssocID="{053C6EF2-B969-470F-8BD0-22BE78842E61}" presName="sibTrans" presStyleLbl="sibTrans2D1" presStyleIdx="0" presStyleCnt="3"/>
      <dgm:spPr/>
    </dgm:pt>
    <dgm:pt modelId="{220553BE-0EAF-4129-8610-78846EEE6AEB}" type="pres">
      <dgm:prSet presAssocID="{053C6EF2-B969-470F-8BD0-22BE78842E61}" presName="connectorText" presStyleLbl="sibTrans2D1" presStyleIdx="0" presStyleCnt="3"/>
      <dgm:spPr/>
    </dgm:pt>
    <dgm:pt modelId="{E132CC9C-848F-4EA0-AE0E-9E84F20CDC71}" type="pres">
      <dgm:prSet presAssocID="{F6BE1A36-5586-4DF9-9EF5-F8BCA77CB46E}" presName="node" presStyleLbl="node1" presStyleIdx="1" presStyleCnt="4" custScaleX="110884" custLinFactNeighborX="3043" custLinFactNeighborY="1268">
        <dgm:presLayoutVars>
          <dgm:bulletEnabled val="1"/>
        </dgm:presLayoutVars>
      </dgm:prSet>
      <dgm:spPr/>
    </dgm:pt>
    <dgm:pt modelId="{D978C0C0-B757-4DC0-B267-9C69139D1CB3}" type="pres">
      <dgm:prSet presAssocID="{32B21C64-3421-414A-B4C9-D81554877DAB}" presName="sibTrans" presStyleLbl="sibTrans2D1" presStyleIdx="1" presStyleCnt="3"/>
      <dgm:spPr/>
    </dgm:pt>
    <dgm:pt modelId="{8BF233A9-9725-40AB-9C6E-9C00C63A2460}" type="pres">
      <dgm:prSet presAssocID="{32B21C64-3421-414A-B4C9-D81554877DAB}" presName="connectorText" presStyleLbl="sibTrans2D1" presStyleIdx="1" presStyleCnt="3"/>
      <dgm:spPr/>
    </dgm:pt>
    <dgm:pt modelId="{AF3EA246-B59F-436C-B4BF-B2F7819987F8}" type="pres">
      <dgm:prSet presAssocID="{E4F1B126-F68A-4504-BF68-4252428B2A9D}" presName="node" presStyleLbl="node1" presStyleIdx="2" presStyleCnt="4">
        <dgm:presLayoutVars>
          <dgm:bulletEnabled val="1"/>
        </dgm:presLayoutVars>
      </dgm:prSet>
      <dgm:spPr/>
    </dgm:pt>
    <dgm:pt modelId="{2AF9CCC5-D101-46E4-8D8B-91CE294B6BE1}" type="pres">
      <dgm:prSet presAssocID="{35FAF256-15EC-446B-AE12-468816DBE959}" presName="sibTrans" presStyleLbl="sibTrans2D1" presStyleIdx="2" presStyleCnt="3"/>
      <dgm:spPr/>
    </dgm:pt>
    <dgm:pt modelId="{4BCCCCA2-1214-44E8-B66F-29E8459722B5}" type="pres">
      <dgm:prSet presAssocID="{35FAF256-15EC-446B-AE12-468816DBE959}" presName="connectorText" presStyleLbl="sibTrans2D1" presStyleIdx="2" presStyleCnt="3"/>
      <dgm:spPr/>
    </dgm:pt>
    <dgm:pt modelId="{B9CF1D65-6500-43F8-92CB-58B8AAFAEAFC}" type="pres">
      <dgm:prSet presAssocID="{7C5F9E09-984A-46B8-AF0A-E0FAFFC87252}" presName="node" presStyleLbl="node1" presStyleIdx="3" presStyleCnt="4" custScaleX="112457" custScaleY="120253" custLinFactNeighborX="2122" custLinFactNeighborY="-4366">
        <dgm:presLayoutVars>
          <dgm:bulletEnabled val="1"/>
        </dgm:presLayoutVars>
      </dgm:prSet>
      <dgm:spPr/>
    </dgm:pt>
  </dgm:ptLst>
  <dgm:cxnLst>
    <dgm:cxn modelId="{E894A90D-B038-4BEB-AEF3-82F45AE9B959}" type="presOf" srcId="{32B21C64-3421-414A-B4C9-D81554877DAB}" destId="{D978C0C0-B757-4DC0-B267-9C69139D1CB3}" srcOrd="0" destOrd="0" presId="urn:microsoft.com/office/officeart/2005/8/layout/process5"/>
    <dgm:cxn modelId="{C9C4CB1F-2F69-4881-8019-FE367E24930F}" type="presOf" srcId="{8925E23C-BA47-4888-8B46-375F4E5E333F}" destId="{FA8D7AEA-5E7A-4E01-AE37-BF549565CFF8}" srcOrd="0" destOrd="0" presId="urn:microsoft.com/office/officeart/2005/8/layout/process5"/>
    <dgm:cxn modelId="{D34B6B28-9BFC-42B1-86A4-5D66E6FD6ECD}" type="presOf" srcId="{32B21C64-3421-414A-B4C9-D81554877DAB}" destId="{8BF233A9-9725-40AB-9C6E-9C00C63A2460}" srcOrd="1" destOrd="0" presId="urn:microsoft.com/office/officeart/2005/8/layout/process5"/>
    <dgm:cxn modelId="{85523F67-6989-4AE0-9671-F50B53F45014}" srcId="{CCFBF883-292F-42BB-ACD4-4CF025C391DC}" destId="{8925E23C-BA47-4888-8B46-375F4E5E333F}" srcOrd="0" destOrd="0" parTransId="{ED1406CA-976D-44C7-A3D2-45EDB5B8E178}" sibTransId="{053C6EF2-B969-470F-8BD0-22BE78842E61}"/>
    <dgm:cxn modelId="{1FB97E6A-1770-42AB-ABD7-F789E2C97D1F}" type="presOf" srcId="{CCFBF883-292F-42BB-ACD4-4CF025C391DC}" destId="{A8EF8BD1-1E31-4E30-BE1B-712EAA149CC4}" srcOrd="0" destOrd="0" presId="urn:microsoft.com/office/officeart/2005/8/layout/process5"/>
    <dgm:cxn modelId="{CB213A4B-685A-4DE2-BB7D-3D8ADD1FAC7A}" type="presOf" srcId="{F6BE1A36-5586-4DF9-9EF5-F8BCA77CB46E}" destId="{E132CC9C-848F-4EA0-AE0E-9E84F20CDC71}" srcOrd="0" destOrd="0" presId="urn:microsoft.com/office/officeart/2005/8/layout/process5"/>
    <dgm:cxn modelId="{72D37D6E-B9E6-4332-A5EF-C6404DE46349}" srcId="{CCFBF883-292F-42BB-ACD4-4CF025C391DC}" destId="{F6BE1A36-5586-4DF9-9EF5-F8BCA77CB46E}" srcOrd="1" destOrd="0" parTransId="{B125C487-20EA-40BB-9335-E6E1AE3DEDF4}" sibTransId="{32B21C64-3421-414A-B4C9-D81554877DAB}"/>
    <dgm:cxn modelId="{B4982E58-DC87-4561-9CA7-D5F9E3CF8FF1}" type="presOf" srcId="{E4F1B126-F68A-4504-BF68-4252428B2A9D}" destId="{AF3EA246-B59F-436C-B4BF-B2F7819987F8}" srcOrd="0" destOrd="0" presId="urn:microsoft.com/office/officeart/2005/8/layout/process5"/>
    <dgm:cxn modelId="{32287D89-802E-4436-92DC-6AF9184EF9BB}" type="presOf" srcId="{7C5F9E09-984A-46B8-AF0A-E0FAFFC87252}" destId="{B9CF1D65-6500-43F8-92CB-58B8AAFAEAFC}" srcOrd="0" destOrd="0" presId="urn:microsoft.com/office/officeart/2005/8/layout/process5"/>
    <dgm:cxn modelId="{29EB2C94-5766-40EE-802A-C5130FDC2E36}" type="presOf" srcId="{35FAF256-15EC-446B-AE12-468816DBE959}" destId="{2AF9CCC5-D101-46E4-8D8B-91CE294B6BE1}" srcOrd="0" destOrd="0" presId="urn:microsoft.com/office/officeart/2005/8/layout/process5"/>
    <dgm:cxn modelId="{9133EA97-08EE-4C4B-B064-E355170CF8E8}" srcId="{CCFBF883-292F-42BB-ACD4-4CF025C391DC}" destId="{7C5F9E09-984A-46B8-AF0A-E0FAFFC87252}" srcOrd="3" destOrd="0" parTransId="{BD51CFA0-6513-4A03-9EED-85EA9E8FDCFE}" sibTransId="{E8DB3A89-6326-411A-AEBA-7F50F8B3C580}"/>
    <dgm:cxn modelId="{CA0DDDBD-0C2F-493D-BB0E-125659AE2BD3}" type="presOf" srcId="{053C6EF2-B969-470F-8BD0-22BE78842E61}" destId="{220553BE-0EAF-4129-8610-78846EEE6AEB}" srcOrd="1" destOrd="0" presId="urn:microsoft.com/office/officeart/2005/8/layout/process5"/>
    <dgm:cxn modelId="{C5D99AC1-CD9F-49BB-8DA6-D40F6A7C7E74}" type="presOf" srcId="{35FAF256-15EC-446B-AE12-468816DBE959}" destId="{4BCCCCA2-1214-44E8-B66F-29E8459722B5}" srcOrd="1" destOrd="0" presId="urn:microsoft.com/office/officeart/2005/8/layout/process5"/>
    <dgm:cxn modelId="{506349CB-B13C-46A7-B145-6937ABC874D0}" type="presOf" srcId="{053C6EF2-B969-470F-8BD0-22BE78842E61}" destId="{3BA223A3-24F9-4B1D-9C6C-8755140834D4}" srcOrd="0" destOrd="0" presId="urn:microsoft.com/office/officeart/2005/8/layout/process5"/>
    <dgm:cxn modelId="{71C3BFD7-8D20-48B5-A478-E5892C1C60ED}" srcId="{CCFBF883-292F-42BB-ACD4-4CF025C391DC}" destId="{E4F1B126-F68A-4504-BF68-4252428B2A9D}" srcOrd="2" destOrd="0" parTransId="{32CFE072-1910-45DE-815A-D8EEB0A28906}" sibTransId="{35FAF256-15EC-446B-AE12-468816DBE959}"/>
    <dgm:cxn modelId="{ABCF4BD8-1C86-4275-A4A5-CC7976ADF44D}" type="presParOf" srcId="{A8EF8BD1-1E31-4E30-BE1B-712EAA149CC4}" destId="{FA8D7AEA-5E7A-4E01-AE37-BF549565CFF8}" srcOrd="0" destOrd="0" presId="urn:microsoft.com/office/officeart/2005/8/layout/process5"/>
    <dgm:cxn modelId="{15A2D10B-2E97-47C5-A6B3-16A8F64AE4C3}" type="presParOf" srcId="{A8EF8BD1-1E31-4E30-BE1B-712EAA149CC4}" destId="{3BA223A3-24F9-4B1D-9C6C-8755140834D4}" srcOrd="1" destOrd="0" presId="urn:microsoft.com/office/officeart/2005/8/layout/process5"/>
    <dgm:cxn modelId="{98052380-22EA-4E01-A57C-4AA823A250E5}" type="presParOf" srcId="{3BA223A3-24F9-4B1D-9C6C-8755140834D4}" destId="{220553BE-0EAF-4129-8610-78846EEE6AEB}" srcOrd="0" destOrd="0" presId="urn:microsoft.com/office/officeart/2005/8/layout/process5"/>
    <dgm:cxn modelId="{4446ED30-B152-4CAA-AD3C-AD0A1E99E365}" type="presParOf" srcId="{A8EF8BD1-1E31-4E30-BE1B-712EAA149CC4}" destId="{E132CC9C-848F-4EA0-AE0E-9E84F20CDC71}" srcOrd="2" destOrd="0" presId="urn:microsoft.com/office/officeart/2005/8/layout/process5"/>
    <dgm:cxn modelId="{8536E431-47AE-42BE-9ED0-6CEDBC007F6F}" type="presParOf" srcId="{A8EF8BD1-1E31-4E30-BE1B-712EAA149CC4}" destId="{D978C0C0-B757-4DC0-B267-9C69139D1CB3}" srcOrd="3" destOrd="0" presId="urn:microsoft.com/office/officeart/2005/8/layout/process5"/>
    <dgm:cxn modelId="{738D22A8-9217-40D8-A1E4-3F1064684CC7}" type="presParOf" srcId="{D978C0C0-B757-4DC0-B267-9C69139D1CB3}" destId="{8BF233A9-9725-40AB-9C6E-9C00C63A2460}" srcOrd="0" destOrd="0" presId="urn:microsoft.com/office/officeart/2005/8/layout/process5"/>
    <dgm:cxn modelId="{DE075409-1E48-45ED-BD39-07B63BF3C0C6}" type="presParOf" srcId="{A8EF8BD1-1E31-4E30-BE1B-712EAA149CC4}" destId="{AF3EA246-B59F-436C-B4BF-B2F7819987F8}" srcOrd="4" destOrd="0" presId="urn:microsoft.com/office/officeart/2005/8/layout/process5"/>
    <dgm:cxn modelId="{C8008C42-ED27-407E-8A7B-FF9CC61DD947}" type="presParOf" srcId="{A8EF8BD1-1E31-4E30-BE1B-712EAA149CC4}" destId="{2AF9CCC5-D101-46E4-8D8B-91CE294B6BE1}" srcOrd="5" destOrd="0" presId="urn:microsoft.com/office/officeart/2005/8/layout/process5"/>
    <dgm:cxn modelId="{BC1850F1-5554-474B-ADE2-40AFF62929ED}" type="presParOf" srcId="{2AF9CCC5-D101-46E4-8D8B-91CE294B6BE1}" destId="{4BCCCCA2-1214-44E8-B66F-29E8459722B5}" srcOrd="0" destOrd="0" presId="urn:microsoft.com/office/officeart/2005/8/layout/process5"/>
    <dgm:cxn modelId="{DF40BD5E-94B1-4B02-BDA5-EA64063887DC}" type="presParOf" srcId="{A8EF8BD1-1E31-4E30-BE1B-712EAA149CC4}" destId="{B9CF1D65-6500-43F8-92CB-58B8AAFAEAFC}"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CFBF883-292F-42BB-ACD4-4CF025C391D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8925E23C-BA47-4888-8B46-375F4E5E333F}">
      <dgm:prSet phldrT="[Text]" custT="1"/>
      <dgm:spPr>
        <a:solidFill>
          <a:schemeClr val="accent6"/>
        </a:solidFill>
      </dgm:spPr>
      <dgm:t>
        <a:bodyPr/>
        <a:lstStyle/>
        <a:p>
          <a:pPr rtl="0">
            <a:buNone/>
          </a:pPr>
          <a:r>
            <a:rPr lang="en-US" sz="2000">
              <a:latin typeface="+mn-lt"/>
            </a:rPr>
            <a:t>Discuss assessment with consumer at home visit, explain VAF &amp; purpose</a:t>
          </a:r>
        </a:p>
      </dgm:t>
    </dgm:pt>
    <dgm:pt modelId="{ED1406CA-976D-44C7-A3D2-45EDB5B8E178}" type="parTrans" cxnId="{85523F67-6989-4AE0-9671-F50B53F45014}">
      <dgm:prSet/>
      <dgm:spPr/>
      <dgm:t>
        <a:bodyPr/>
        <a:lstStyle/>
        <a:p>
          <a:endParaRPr lang="en-US"/>
        </a:p>
      </dgm:t>
    </dgm:pt>
    <dgm:pt modelId="{053C6EF2-B969-470F-8BD0-22BE78842E61}" type="sibTrans" cxnId="{85523F67-6989-4AE0-9671-F50B53F45014}">
      <dgm:prSet/>
      <dgm:spPr/>
      <dgm:t>
        <a:bodyPr/>
        <a:lstStyle/>
        <a:p>
          <a:endParaRPr lang="en-US">
            <a:latin typeface="Cabin" pitchFamily="2" charset="0"/>
          </a:endParaRPr>
        </a:p>
      </dgm:t>
    </dgm:pt>
    <dgm:pt modelId="{EF61E9A7-6DDE-4C10-8831-F4C68233415B}">
      <dgm:prSet phldrT="[Text]" custT="1"/>
      <dgm:spPr>
        <a:solidFill>
          <a:schemeClr val="accent6"/>
        </a:solidFill>
      </dgm:spPr>
      <dgm:t>
        <a:bodyPr/>
        <a:lstStyle/>
        <a:p>
          <a:r>
            <a:rPr lang="en-US" sz="2000">
              <a:latin typeface="+mn-lt"/>
            </a:rPr>
            <a:t>CM’s documentation supports termination &amp; signed VAF</a:t>
          </a:r>
        </a:p>
      </dgm:t>
    </dgm:pt>
    <dgm:pt modelId="{64AD8025-FF2C-4146-B8BF-F0457182B210}" type="parTrans" cxnId="{B36EFE59-8D71-4DFB-98CD-5AAFB9C3B8A0}">
      <dgm:prSet/>
      <dgm:spPr/>
      <dgm:t>
        <a:bodyPr/>
        <a:lstStyle/>
        <a:p>
          <a:endParaRPr lang="en-US"/>
        </a:p>
      </dgm:t>
    </dgm:pt>
    <dgm:pt modelId="{84DBCDEC-3A6C-40A3-A9D1-3F919E192774}" type="sibTrans" cxnId="{B36EFE59-8D71-4DFB-98CD-5AAFB9C3B8A0}">
      <dgm:prSet/>
      <dgm:spPr/>
      <dgm:t>
        <a:bodyPr/>
        <a:lstStyle/>
        <a:p>
          <a:endParaRPr lang="en-US"/>
        </a:p>
      </dgm:t>
    </dgm:pt>
    <dgm:pt modelId="{57A9E2C1-E375-4EED-9C99-1CA1AB8F3972}">
      <dgm:prSet phldrT="[Text]" custT="1"/>
      <dgm:spPr>
        <a:solidFill>
          <a:schemeClr val="accent6"/>
        </a:solidFill>
      </dgm:spPr>
      <dgm:t>
        <a:bodyPr/>
        <a:lstStyle/>
        <a:p>
          <a:pPr>
            <a:buNone/>
          </a:pPr>
          <a:r>
            <a:rPr lang="en-US" sz="2000">
              <a:latin typeface="+mn-lt"/>
            </a:rPr>
            <a:t>Consumer signs VAF &amp; indicates desire to terminate from the Home Care Program</a:t>
          </a:r>
        </a:p>
      </dgm:t>
    </dgm:pt>
    <dgm:pt modelId="{2B2B2AC9-7A4C-4D02-B94E-8EFA4A50F991}" type="parTrans" cxnId="{79BD1EDD-345A-410B-803D-3651943CAFF9}">
      <dgm:prSet/>
      <dgm:spPr/>
      <dgm:t>
        <a:bodyPr/>
        <a:lstStyle/>
        <a:p>
          <a:endParaRPr lang="en-US"/>
        </a:p>
      </dgm:t>
    </dgm:pt>
    <dgm:pt modelId="{106B476B-F1CF-4FB4-8950-62E76E3AE21A}" type="sibTrans" cxnId="{79BD1EDD-345A-410B-803D-3651943CAFF9}">
      <dgm:prSet/>
      <dgm:spPr/>
      <dgm:t>
        <a:bodyPr/>
        <a:lstStyle/>
        <a:p>
          <a:endParaRPr lang="en-US"/>
        </a:p>
      </dgm:t>
    </dgm:pt>
    <dgm:pt modelId="{D7B1AF99-4013-4E7C-8FDA-463153549538}">
      <dgm:prSet phldrT="[Text]" custT="1"/>
      <dgm:spPr>
        <a:solidFill>
          <a:schemeClr val="accent6"/>
        </a:solidFill>
      </dgm:spPr>
      <dgm:t>
        <a:bodyPr/>
        <a:lstStyle/>
        <a:p>
          <a:r>
            <a:rPr lang="en-US" sz="2000">
              <a:latin typeface="+mn-lt"/>
            </a:rPr>
            <a:t>CM explains that consumer can re-apply if any needs change in future</a:t>
          </a:r>
        </a:p>
      </dgm:t>
    </dgm:pt>
    <dgm:pt modelId="{30DA69A3-FC7C-413A-9D46-DC2227E330AF}" type="parTrans" cxnId="{501BECBA-D6EE-41BF-B10A-3D41EDC3714E}">
      <dgm:prSet/>
      <dgm:spPr/>
      <dgm:t>
        <a:bodyPr/>
        <a:lstStyle/>
        <a:p>
          <a:endParaRPr lang="en-US"/>
        </a:p>
      </dgm:t>
    </dgm:pt>
    <dgm:pt modelId="{1BB8C181-5C4F-4E79-A887-15DDABB433AA}" type="sibTrans" cxnId="{501BECBA-D6EE-41BF-B10A-3D41EDC3714E}">
      <dgm:prSet/>
      <dgm:spPr/>
      <dgm:t>
        <a:bodyPr/>
        <a:lstStyle/>
        <a:p>
          <a:endParaRPr lang="en-US"/>
        </a:p>
      </dgm:t>
    </dgm:pt>
    <dgm:pt modelId="{366EC1B8-5E1A-4BA9-9706-6CFC375A6340}">
      <dgm:prSet phldrT="[Text]" custT="1"/>
      <dgm:spPr>
        <a:solidFill>
          <a:schemeClr val="accent6"/>
        </a:solidFill>
      </dgm:spPr>
      <dgm:t>
        <a:bodyPr/>
        <a:lstStyle/>
        <a:p>
          <a:r>
            <a:rPr lang="en-US" sz="2000">
              <a:latin typeface="+mn-lt"/>
            </a:rPr>
            <a:t>VAF is maintained as part of  consumers’ supplemental file</a:t>
          </a:r>
        </a:p>
      </dgm:t>
    </dgm:pt>
    <dgm:pt modelId="{ED088D9F-3DBF-4EAD-9AA5-9CCD57C1DBF9}" type="parTrans" cxnId="{13CC9378-7DEF-4D68-8839-186AC05310A5}">
      <dgm:prSet/>
      <dgm:spPr/>
      <dgm:t>
        <a:bodyPr/>
        <a:lstStyle/>
        <a:p>
          <a:endParaRPr lang="en-US"/>
        </a:p>
      </dgm:t>
    </dgm:pt>
    <dgm:pt modelId="{CF52B764-8321-46E2-836E-64F1BA23D6E7}" type="sibTrans" cxnId="{13CC9378-7DEF-4D68-8839-186AC05310A5}">
      <dgm:prSet/>
      <dgm:spPr/>
      <dgm:t>
        <a:bodyPr/>
        <a:lstStyle/>
        <a:p>
          <a:endParaRPr lang="en-US"/>
        </a:p>
      </dgm:t>
    </dgm:pt>
    <dgm:pt modelId="{A8EF8BD1-1E31-4E30-BE1B-712EAA149CC4}" type="pres">
      <dgm:prSet presAssocID="{CCFBF883-292F-42BB-ACD4-4CF025C391DC}" presName="diagram" presStyleCnt="0">
        <dgm:presLayoutVars>
          <dgm:dir/>
          <dgm:resizeHandles val="exact"/>
        </dgm:presLayoutVars>
      </dgm:prSet>
      <dgm:spPr/>
    </dgm:pt>
    <dgm:pt modelId="{FA8D7AEA-5E7A-4E01-AE37-BF549565CFF8}" type="pres">
      <dgm:prSet presAssocID="{8925E23C-BA47-4888-8B46-375F4E5E333F}" presName="node" presStyleLbl="node1" presStyleIdx="0" presStyleCnt="5">
        <dgm:presLayoutVars>
          <dgm:bulletEnabled val="1"/>
        </dgm:presLayoutVars>
      </dgm:prSet>
      <dgm:spPr/>
    </dgm:pt>
    <dgm:pt modelId="{3BA223A3-24F9-4B1D-9C6C-8755140834D4}" type="pres">
      <dgm:prSet presAssocID="{053C6EF2-B969-470F-8BD0-22BE78842E61}" presName="sibTrans" presStyleLbl="sibTrans2D1" presStyleIdx="0" presStyleCnt="4"/>
      <dgm:spPr/>
    </dgm:pt>
    <dgm:pt modelId="{220553BE-0EAF-4129-8610-78846EEE6AEB}" type="pres">
      <dgm:prSet presAssocID="{053C6EF2-B969-470F-8BD0-22BE78842E61}" presName="connectorText" presStyleLbl="sibTrans2D1" presStyleIdx="0" presStyleCnt="4"/>
      <dgm:spPr/>
    </dgm:pt>
    <dgm:pt modelId="{15D2B0FC-5A13-4D81-A29C-BB5E1DF73F9B}" type="pres">
      <dgm:prSet presAssocID="{57A9E2C1-E375-4EED-9C99-1CA1AB8F3972}" presName="node" presStyleLbl="node1" presStyleIdx="1" presStyleCnt="5">
        <dgm:presLayoutVars>
          <dgm:bulletEnabled val="1"/>
        </dgm:presLayoutVars>
      </dgm:prSet>
      <dgm:spPr/>
    </dgm:pt>
    <dgm:pt modelId="{BFD3A903-44AE-4752-855B-9FE6ABCE7E20}" type="pres">
      <dgm:prSet presAssocID="{106B476B-F1CF-4FB4-8950-62E76E3AE21A}" presName="sibTrans" presStyleLbl="sibTrans2D1" presStyleIdx="1" presStyleCnt="4"/>
      <dgm:spPr/>
    </dgm:pt>
    <dgm:pt modelId="{4578D518-C4F2-419C-87F6-FA3AD9B124E3}" type="pres">
      <dgm:prSet presAssocID="{106B476B-F1CF-4FB4-8950-62E76E3AE21A}" presName="connectorText" presStyleLbl="sibTrans2D1" presStyleIdx="1" presStyleCnt="4"/>
      <dgm:spPr/>
    </dgm:pt>
    <dgm:pt modelId="{DFD46173-3ED0-4084-9085-777C1EA54CAD}" type="pres">
      <dgm:prSet presAssocID="{EF61E9A7-6DDE-4C10-8831-F4C68233415B}" presName="node" presStyleLbl="node1" presStyleIdx="2" presStyleCnt="5">
        <dgm:presLayoutVars>
          <dgm:bulletEnabled val="1"/>
        </dgm:presLayoutVars>
      </dgm:prSet>
      <dgm:spPr/>
    </dgm:pt>
    <dgm:pt modelId="{F291A3F0-8878-4588-A772-37DD48E13430}" type="pres">
      <dgm:prSet presAssocID="{84DBCDEC-3A6C-40A3-A9D1-3F919E192774}" presName="sibTrans" presStyleLbl="sibTrans2D1" presStyleIdx="2" presStyleCnt="4"/>
      <dgm:spPr/>
    </dgm:pt>
    <dgm:pt modelId="{F0E3EEB1-A635-4E4C-A702-CDA0360C37AA}" type="pres">
      <dgm:prSet presAssocID="{84DBCDEC-3A6C-40A3-A9D1-3F919E192774}" presName="connectorText" presStyleLbl="sibTrans2D1" presStyleIdx="2" presStyleCnt="4"/>
      <dgm:spPr/>
    </dgm:pt>
    <dgm:pt modelId="{4F7E4D46-C69A-4B3F-A4DD-98C297BD0DB7}" type="pres">
      <dgm:prSet presAssocID="{366EC1B8-5E1A-4BA9-9706-6CFC375A6340}" presName="node" presStyleLbl="node1" presStyleIdx="3" presStyleCnt="5">
        <dgm:presLayoutVars>
          <dgm:bulletEnabled val="1"/>
        </dgm:presLayoutVars>
      </dgm:prSet>
      <dgm:spPr/>
    </dgm:pt>
    <dgm:pt modelId="{14AA0087-5FD8-4538-BFD2-79B4748D90C3}" type="pres">
      <dgm:prSet presAssocID="{CF52B764-8321-46E2-836E-64F1BA23D6E7}" presName="sibTrans" presStyleLbl="sibTrans2D1" presStyleIdx="3" presStyleCnt="4"/>
      <dgm:spPr/>
    </dgm:pt>
    <dgm:pt modelId="{846AA360-7F32-4C43-946B-E89F8D59823A}" type="pres">
      <dgm:prSet presAssocID="{CF52B764-8321-46E2-836E-64F1BA23D6E7}" presName="connectorText" presStyleLbl="sibTrans2D1" presStyleIdx="3" presStyleCnt="4"/>
      <dgm:spPr/>
    </dgm:pt>
    <dgm:pt modelId="{9F5BF320-A431-4664-AE93-D7ED56F15C7F}" type="pres">
      <dgm:prSet presAssocID="{D7B1AF99-4013-4E7C-8FDA-463153549538}" presName="node" presStyleLbl="node1" presStyleIdx="4" presStyleCnt="5">
        <dgm:presLayoutVars>
          <dgm:bulletEnabled val="1"/>
        </dgm:presLayoutVars>
      </dgm:prSet>
      <dgm:spPr/>
    </dgm:pt>
  </dgm:ptLst>
  <dgm:cxnLst>
    <dgm:cxn modelId="{57EF420D-A8BC-4C08-AEDE-A334EFCCEE5C}" type="presOf" srcId="{D7B1AF99-4013-4E7C-8FDA-463153549538}" destId="{9F5BF320-A431-4664-AE93-D7ED56F15C7F}" srcOrd="0" destOrd="0" presId="urn:microsoft.com/office/officeart/2005/8/layout/process5"/>
    <dgm:cxn modelId="{32522016-18D6-4532-A2CB-CCEBF79632EA}" type="presOf" srcId="{57A9E2C1-E375-4EED-9C99-1CA1AB8F3972}" destId="{15D2B0FC-5A13-4D81-A29C-BB5E1DF73F9B}" srcOrd="0" destOrd="0" presId="urn:microsoft.com/office/officeart/2005/8/layout/process5"/>
    <dgm:cxn modelId="{C9C4CB1F-2F69-4881-8019-FE367E24930F}" type="presOf" srcId="{8925E23C-BA47-4888-8B46-375F4E5E333F}" destId="{FA8D7AEA-5E7A-4E01-AE37-BF549565CFF8}" srcOrd="0" destOrd="0" presId="urn:microsoft.com/office/officeart/2005/8/layout/process5"/>
    <dgm:cxn modelId="{5D027843-8703-485E-B709-722054379936}" type="presOf" srcId="{84DBCDEC-3A6C-40A3-A9D1-3F919E192774}" destId="{F291A3F0-8878-4588-A772-37DD48E13430}" srcOrd="0" destOrd="0" presId="urn:microsoft.com/office/officeart/2005/8/layout/process5"/>
    <dgm:cxn modelId="{85523F67-6989-4AE0-9671-F50B53F45014}" srcId="{CCFBF883-292F-42BB-ACD4-4CF025C391DC}" destId="{8925E23C-BA47-4888-8B46-375F4E5E333F}" srcOrd="0" destOrd="0" parTransId="{ED1406CA-976D-44C7-A3D2-45EDB5B8E178}" sibTransId="{053C6EF2-B969-470F-8BD0-22BE78842E61}"/>
    <dgm:cxn modelId="{1FB97E6A-1770-42AB-ABD7-F789E2C97D1F}" type="presOf" srcId="{CCFBF883-292F-42BB-ACD4-4CF025C391DC}" destId="{A8EF8BD1-1E31-4E30-BE1B-712EAA149CC4}" srcOrd="0" destOrd="0" presId="urn:microsoft.com/office/officeart/2005/8/layout/process5"/>
    <dgm:cxn modelId="{5AEE3154-5B49-4517-BCAF-A58746E12131}" type="presOf" srcId="{106B476B-F1CF-4FB4-8950-62E76E3AE21A}" destId="{BFD3A903-44AE-4752-855B-9FE6ABCE7E20}" srcOrd="0" destOrd="0" presId="urn:microsoft.com/office/officeart/2005/8/layout/process5"/>
    <dgm:cxn modelId="{13CC9378-7DEF-4D68-8839-186AC05310A5}" srcId="{CCFBF883-292F-42BB-ACD4-4CF025C391DC}" destId="{366EC1B8-5E1A-4BA9-9706-6CFC375A6340}" srcOrd="3" destOrd="0" parTransId="{ED088D9F-3DBF-4EAD-9AA5-9CCD57C1DBF9}" sibTransId="{CF52B764-8321-46E2-836E-64F1BA23D6E7}"/>
    <dgm:cxn modelId="{B36EFE59-8D71-4DFB-98CD-5AAFB9C3B8A0}" srcId="{CCFBF883-292F-42BB-ACD4-4CF025C391DC}" destId="{EF61E9A7-6DDE-4C10-8831-F4C68233415B}" srcOrd="2" destOrd="0" parTransId="{64AD8025-FF2C-4146-B8BF-F0457182B210}" sibTransId="{84DBCDEC-3A6C-40A3-A9D1-3F919E192774}"/>
    <dgm:cxn modelId="{75E89DAB-B3E7-468B-B5A7-EB193431AF7F}" type="presOf" srcId="{84DBCDEC-3A6C-40A3-A9D1-3F919E192774}" destId="{F0E3EEB1-A635-4E4C-A702-CDA0360C37AA}" srcOrd="1" destOrd="0" presId="urn:microsoft.com/office/officeart/2005/8/layout/process5"/>
    <dgm:cxn modelId="{F288E9AC-01FC-47EC-AF37-8C83D96D4BB8}" type="presOf" srcId="{106B476B-F1CF-4FB4-8950-62E76E3AE21A}" destId="{4578D518-C4F2-419C-87F6-FA3AD9B124E3}" srcOrd="1" destOrd="0" presId="urn:microsoft.com/office/officeart/2005/8/layout/process5"/>
    <dgm:cxn modelId="{501BECBA-D6EE-41BF-B10A-3D41EDC3714E}" srcId="{CCFBF883-292F-42BB-ACD4-4CF025C391DC}" destId="{D7B1AF99-4013-4E7C-8FDA-463153549538}" srcOrd="4" destOrd="0" parTransId="{30DA69A3-FC7C-413A-9D46-DC2227E330AF}" sibTransId="{1BB8C181-5C4F-4E79-A887-15DDABB433AA}"/>
    <dgm:cxn modelId="{CA0DDDBD-0C2F-493D-BB0E-125659AE2BD3}" type="presOf" srcId="{053C6EF2-B969-470F-8BD0-22BE78842E61}" destId="{220553BE-0EAF-4129-8610-78846EEE6AEB}" srcOrd="1" destOrd="0" presId="urn:microsoft.com/office/officeart/2005/8/layout/process5"/>
    <dgm:cxn modelId="{506349CB-B13C-46A7-B145-6937ABC874D0}" type="presOf" srcId="{053C6EF2-B969-470F-8BD0-22BE78842E61}" destId="{3BA223A3-24F9-4B1D-9C6C-8755140834D4}" srcOrd="0" destOrd="0" presId="urn:microsoft.com/office/officeart/2005/8/layout/process5"/>
    <dgm:cxn modelId="{79BD1EDD-345A-410B-803D-3651943CAFF9}" srcId="{CCFBF883-292F-42BB-ACD4-4CF025C391DC}" destId="{57A9E2C1-E375-4EED-9C99-1CA1AB8F3972}" srcOrd="1" destOrd="0" parTransId="{2B2B2AC9-7A4C-4D02-B94E-8EFA4A50F991}" sibTransId="{106B476B-F1CF-4FB4-8950-62E76E3AE21A}"/>
    <dgm:cxn modelId="{4E629FEB-826E-43ED-A610-200B64B73B1A}" type="presOf" srcId="{366EC1B8-5E1A-4BA9-9706-6CFC375A6340}" destId="{4F7E4D46-C69A-4B3F-A4DD-98C297BD0DB7}" srcOrd="0" destOrd="0" presId="urn:microsoft.com/office/officeart/2005/8/layout/process5"/>
    <dgm:cxn modelId="{999852F5-E41F-4ABC-B625-AE0E0A56E962}" type="presOf" srcId="{CF52B764-8321-46E2-836E-64F1BA23D6E7}" destId="{846AA360-7F32-4C43-946B-E89F8D59823A}" srcOrd="1" destOrd="0" presId="urn:microsoft.com/office/officeart/2005/8/layout/process5"/>
    <dgm:cxn modelId="{1A04BCFD-6B21-4FE9-85DE-F08D99E670EC}" type="presOf" srcId="{CF52B764-8321-46E2-836E-64F1BA23D6E7}" destId="{14AA0087-5FD8-4538-BFD2-79B4748D90C3}" srcOrd="0" destOrd="0" presId="urn:microsoft.com/office/officeart/2005/8/layout/process5"/>
    <dgm:cxn modelId="{CED27CFE-AC42-44F8-87CD-85AF0CC12775}" type="presOf" srcId="{EF61E9A7-6DDE-4C10-8831-F4C68233415B}" destId="{DFD46173-3ED0-4084-9085-777C1EA54CAD}" srcOrd="0" destOrd="0" presId="urn:microsoft.com/office/officeart/2005/8/layout/process5"/>
    <dgm:cxn modelId="{ABCF4BD8-1C86-4275-A4A5-CC7976ADF44D}" type="presParOf" srcId="{A8EF8BD1-1E31-4E30-BE1B-712EAA149CC4}" destId="{FA8D7AEA-5E7A-4E01-AE37-BF549565CFF8}" srcOrd="0" destOrd="0" presId="urn:microsoft.com/office/officeart/2005/8/layout/process5"/>
    <dgm:cxn modelId="{15A2D10B-2E97-47C5-A6B3-16A8F64AE4C3}" type="presParOf" srcId="{A8EF8BD1-1E31-4E30-BE1B-712EAA149CC4}" destId="{3BA223A3-24F9-4B1D-9C6C-8755140834D4}" srcOrd="1" destOrd="0" presId="urn:microsoft.com/office/officeart/2005/8/layout/process5"/>
    <dgm:cxn modelId="{98052380-22EA-4E01-A57C-4AA823A250E5}" type="presParOf" srcId="{3BA223A3-24F9-4B1D-9C6C-8755140834D4}" destId="{220553BE-0EAF-4129-8610-78846EEE6AEB}" srcOrd="0" destOrd="0" presId="urn:microsoft.com/office/officeart/2005/8/layout/process5"/>
    <dgm:cxn modelId="{76789E09-45AC-4B84-847E-BE40B2E794BF}" type="presParOf" srcId="{A8EF8BD1-1E31-4E30-BE1B-712EAA149CC4}" destId="{15D2B0FC-5A13-4D81-A29C-BB5E1DF73F9B}" srcOrd="2" destOrd="0" presId="urn:microsoft.com/office/officeart/2005/8/layout/process5"/>
    <dgm:cxn modelId="{85E54662-8057-47B0-804A-072C56CFCE19}" type="presParOf" srcId="{A8EF8BD1-1E31-4E30-BE1B-712EAA149CC4}" destId="{BFD3A903-44AE-4752-855B-9FE6ABCE7E20}" srcOrd="3" destOrd="0" presId="urn:microsoft.com/office/officeart/2005/8/layout/process5"/>
    <dgm:cxn modelId="{1232136A-BC37-457A-8899-CB46451BA58C}" type="presParOf" srcId="{BFD3A903-44AE-4752-855B-9FE6ABCE7E20}" destId="{4578D518-C4F2-419C-87F6-FA3AD9B124E3}" srcOrd="0" destOrd="0" presId="urn:microsoft.com/office/officeart/2005/8/layout/process5"/>
    <dgm:cxn modelId="{ECB73A50-5C4F-4EE0-B78C-1F6630810BB1}" type="presParOf" srcId="{A8EF8BD1-1E31-4E30-BE1B-712EAA149CC4}" destId="{DFD46173-3ED0-4084-9085-777C1EA54CAD}" srcOrd="4" destOrd="0" presId="urn:microsoft.com/office/officeart/2005/8/layout/process5"/>
    <dgm:cxn modelId="{89143E5A-2289-4DCE-87DA-78736979342D}" type="presParOf" srcId="{A8EF8BD1-1E31-4E30-BE1B-712EAA149CC4}" destId="{F291A3F0-8878-4588-A772-37DD48E13430}" srcOrd="5" destOrd="0" presId="urn:microsoft.com/office/officeart/2005/8/layout/process5"/>
    <dgm:cxn modelId="{D863D202-90A1-4466-8478-E21D97841317}" type="presParOf" srcId="{F291A3F0-8878-4588-A772-37DD48E13430}" destId="{F0E3EEB1-A635-4E4C-A702-CDA0360C37AA}" srcOrd="0" destOrd="0" presId="urn:microsoft.com/office/officeart/2005/8/layout/process5"/>
    <dgm:cxn modelId="{84877AC6-FC12-49A8-9866-24B90F8E08D0}" type="presParOf" srcId="{A8EF8BD1-1E31-4E30-BE1B-712EAA149CC4}" destId="{4F7E4D46-C69A-4B3F-A4DD-98C297BD0DB7}" srcOrd="6" destOrd="0" presId="urn:microsoft.com/office/officeart/2005/8/layout/process5"/>
    <dgm:cxn modelId="{DFA127F9-CA73-4175-B201-DAB51062E9A4}" type="presParOf" srcId="{A8EF8BD1-1E31-4E30-BE1B-712EAA149CC4}" destId="{14AA0087-5FD8-4538-BFD2-79B4748D90C3}" srcOrd="7" destOrd="0" presId="urn:microsoft.com/office/officeart/2005/8/layout/process5"/>
    <dgm:cxn modelId="{451F5B57-89A2-4BCB-9B10-59161641D2DD}" type="presParOf" srcId="{14AA0087-5FD8-4538-BFD2-79B4748D90C3}" destId="{846AA360-7F32-4C43-946B-E89F8D59823A}" srcOrd="0" destOrd="0" presId="urn:microsoft.com/office/officeart/2005/8/layout/process5"/>
    <dgm:cxn modelId="{5F192738-898F-413F-82E8-70C30F043790}" type="presParOf" srcId="{A8EF8BD1-1E31-4E30-BE1B-712EAA149CC4}" destId="{9F5BF320-A431-4664-AE93-D7ED56F15C7F}"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4C1E10-E7EA-40D1-82A3-1461CFB57304}"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75FE5411-66A0-4651-A9FE-84744224CD3C}">
      <dgm:prSet phldrT="[Text]" phldr="0" custT="1"/>
      <dgm:spPr/>
      <dgm:t>
        <a:bodyPr/>
        <a:lstStyle/>
        <a:p>
          <a:r>
            <a:rPr lang="en-US" sz="2400" b="1">
              <a:solidFill>
                <a:schemeClr val="accent3"/>
              </a:solidFill>
            </a:rPr>
            <a:t>Age</a:t>
          </a:r>
        </a:p>
      </dgm:t>
    </dgm:pt>
    <dgm:pt modelId="{51E7442E-6062-42B4-AFD0-FAFCB9C4FA06}" type="parTrans" cxnId="{3D7280A6-18EC-48B6-9551-94B146DB833A}">
      <dgm:prSet/>
      <dgm:spPr/>
      <dgm:t>
        <a:bodyPr/>
        <a:lstStyle/>
        <a:p>
          <a:endParaRPr lang="en-US"/>
        </a:p>
      </dgm:t>
    </dgm:pt>
    <dgm:pt modelId="{3D7A1559-BA4C-4687-A58C-E180A5721403}" type="sibTrans" cxnId="{3D7280A6-18EC-48B6-9551-94B146DB833A}">
      <dgm:prSet/>
      <dgm:spPr/>
      <dgm:t>
        <a:bodyPr/>
        <a:lstStyle/>
        <a:p>
          <a:endParaRPr lang="en-US"/>
        </a:p>
      </dgm:t>
    </dgm:pt>
    <dgm:pt modelId="{0872D4A6-9455-4102-BABF-645FA358FAA8}">
      <dgm:prSet phldrT="[Text]" phldr="0" custT="1"/>
      <dgm:spPr/>
      <dgm:t>
        <a:bodyPr/>
        <a:lstStyle/>
        <a:p>
          <a:r>
            <a:rPr lang="en-US" sz="2400" b="1">
              <a:solidFill>
                <a:schemeClr val="accent3"/>
              </a:solidFill>
            </a:rPr>
            <a:t>Function &amp; Need (FIL)</a:t>
          </a:r>
        </a:p>
      </dgm:t>
    </dgm:pt>
    <dgm:pt modelId="{C1574349-4A85-4500-B86B-202D46562BC0}" type="parTrans" cxnId="{B9F4F016-B187-49C5-935E-1806C83B504C}">
      <dgm:prSet/>
      <dgm:spPr/>
      <dgm:t>
        <a:bodyPr/>
        <a:lstStyle/>
        <a:p>
          <a:endParaRPr lang="en-US"/>
        </a:p>
      </dgm:t>
    </dgm:pt>
    <dgm:pt modelId="{EA4021B8-160C-4697-8673-B5CFDA55C809}" type="sibTrans" cxnId="{B9F4F016-B187-49C5-935E-1806C83B504C}">
      <dgm:prSet/>
      <dgm:spPr/>
      <dgm:t>
        <a:bodyPr/>
        <a:lstStyle/>
        <a:p>
          <a:endParaRPr lang="en-US"/>
        </a:p>
      </dgm:t>
    </dgm:pt>
    <dgm:pt modelId="{BA9AD07E-DF7E-49D9-9FA5-D3DA51430A24}">
      <dgm:prSet phldrT="[Text]" phldr="0" custT="1"/>
      <dgm:spPr/>
      <dgm:t>
        <a:bodyPr/>
        <a:lstStyle/>
        <a:p>
          <a:r>
            <a:rPr lang="en-US" sz="2400" b="1">
              <a:solidFill>
                <a:schemeClr val="accent3"/>
              </a:solidFill>
            </a:rPr>
            <a:t>Residence</a:t>
          </a:r>
        </a:p>
      </dgm:t>
    </dgm:pt>
    <dgm:pt modelId="{DA81DCF2-73F2-4347-B1AB-D708FE6FD4B3}" type="parTrans" cxnId="{06FD7F44-9558-4C5A-890E-202FF88D49E6}">
      <dgm:prSet/>
      <dgm:spPr/>
      <dgm:t>
        <a:bodyPr/>
        <a:lstStyle/>
        <a:p>
          <a:endParaRPr lang="en-US"/>
        </a:p>
      </dgm:t>
    </dgm:pt>
    <dgm:pt modelId="{F23C1F76-8BF8-4E46-8B3B-AE5BDBAE3028}" type="sibTrans" cxnId="{06FD7F44-9558-4C5A-890E-202FF88D49E6}">
      <dgm:prSet/>
      <dgm:spPr/>
      <dgm:t>
        <a:bodyPr/>
        <a:lstStyle/>
        <a:p>
          <a:endParaRPr lang="en-US"/>
        </a:p>
      </dgm:t>
    </dgm:pt>
    <dgm:pt modelId="{0C63CB03-5CBE-48A6-93E6-140ED83F9718}">
      <dgm:prSet phldrT="[Text]" phldr="0" custT="1"/>
      <dgm:spPr/>
      <dgm:t>
        <a:bodyPr/>
        <a:lstStyle/>
        <a:p>
          <a:r>
            <a:rPr lang="en-US" sz="2000" b="1">
              <a:solidFill>
                <a:schemeClr val="accent3"/>
              </a:solidFill>
            </a:rPr>
            <a:t>Service Priority</a:t>
          </a:r>
        </a:p>
      </dgm:t>
    </dgm:pt>
    <dgm:pt modelId="{3EACE5E8-823C-4667-8121-95BBC09A19DC}" type="parTrans" cxnId="{BEB6ECDA-0F62-4BD7-A0CF-DCFFDCFBDD16}">
      <dgm:prSet/>
      <dgm:spPr/>
      <dgm:t>
        <a:bodyPr/>
        <a:lstStyle/>
        <a:p>
          <a:endParaRPr lang="en-US"/>
        </a:p>
      </dgm:t>
    </dgm:pt>
    <dgm:pt modelId="{F30CD89B-6D27-4489-B8E6-A1FEFE37FF8A}" type="sibTrans" cxnId="{BEB6ECDA-0F62-4BD7-A0CF-DCFFDCFBDD16}">
      <dgm:prSet/>
      <dgm:spPr/>
      <dgm:t>
        <a:bodyPr/>
        <a:lstStyle/>
        <a:p>
          <a:endParaRPr lang="en-US"/>
        </a:p>
      </dgm:t>
    </dgm:pt>
    <dgm:pt modelId="{FBC26BD1-7395-4B6C-B0B2-0BE5342BFC66}">
      <dgm:prSet phldrT="[Text]" phldr="0" custT="1"/>
      <dgm:spPr/>
      <dgm:t>
        <a:bodyPr/>
        <a:lstStyle/>
        <a:p>
          <a:r>
            <a:rPr lang="en-US" sz="1600" b="0">
              <a:solidFill>
                <a:schemeClr val="accent3"/>
              </a:solidFill>
            </a:rPr>
            <a:t> Method to identify an individual's ADL &amp; IADL functional impairment needs</a:t>
          </a:r>
        </a:p>
      </dgm:t>
    </dgm:pt>
    <dgm:pt modelId="{81E147AC-BF9B-477C-AD99-0693A033BDFB}" type="parTrans" cxnId="{09055F3C-604D-4745-9F1B-7737E0FC3323}">
      <dgm:prSet/>
      <dgm:spPr/>
      <dgm:t>
        <a:bodyPr/>
        <a:lstStyle/>
        <a:p>
          <a:endParaRPr lang="en-US"/>
        </a:p>
      </dgm:t>
    </dgm:pt>
    <dgm:pt modelId="{F6409026-81F5-4761-A385-C67CDCE62E6D}" type="sibTrans" cxnId="{09055F3C-604D-4745-9F1B-7737E0FC3323}">
      <dgm:prSet/>
      <dgm:spPr/>
      <dgm:t>
        <a:bodyPr/>
        <a:lstStyle/>
        <a:p>
          <a:endParaRPr lang="en-US"/>
        </a:p>
      </dgm:t>
    </dgm:pt>
    <dgm:pt modelId="{5301AEE7-8147-4089-A93E-650812094334}">
      <dgm:prSet phldrT="[Text]" phldr="0" custT="1"/>
      <dgm:spPr/>
      <dgm:t>
        <a:bodyPr/>
        <a:lstStyle/>
        <a:p>
          <a:r>
            <a:rPr lang="en-US" sz="1800">
              <a:solidFill>
                <a:schemeClr val="accent3"/>
              </a:solidFill>
            </a:rPr>
            <a:t>The degree of </a:t>
          </a:r>
          <a:r>
            <a:rPr lang="en-US" sz="1800" b="1">
              <a:solidFill>
                <a:schemeClr val="accent3"/>
              </a:solidFill>
            </a:rPr>
            <a:t>functional impairment </a:t>
          </a:r>
          <a:r>
            <a:rPr lang="en-US" sz="1800">
              <a:solidFill>
                <a:schemeClr val="accent3"/>
              </a:solidFill>
            </a:rPr>
            <a:t>experienced by an applicant or Consumer</a:t>
          </a:r>
        </a:p>
      </dgm:t>
    </dgm:pt>
    <dgm:pt modelId="{67A78BA6-0775-49CE-A1F1-EE480B7CD8E3}" type="parTrans" cxnId="{19A99D9E-7EDB-458F-A08D-939B64924356}">
      <dgm:prSet/>
      <dgm:spPr/>
      <dgm:t>
        <a:bodyPr/>
        <a:lstStyle/>
        <a:p>
          <a:endParaRPr lang="en-US"/>
        </a:p>
      </dgm:t>
    </dgm:pt>
    <dgm:pt modelId="{4972C6F9-DD55-4E09-8367-A4E875C7DDBF}" type="sibTrans" cxnId="{19A99D9E-7EDB-458F-A08D-939B64924356}">
      <dgm:prSet/>
      <dgm:spPr/>
      <dgm:t>
        <a:bodyPr/>
        <a:lstStyle/>
        <a:p>
          <a:endParaRPr lang="en-US"/>
        </a:p>
      </dgm:t>
    </dgm:pt>
    <dgm:pt modelId="{FB0E27FA-4391-42ED-84B5-1FD0074743F5}">
      <dgm:prSet phldrT="[Text]" phldr="0" custT="1"/>
      <dgm:spPr/>
      <dgm:t>
        <a:bodyPr/>
        <a:lstStyle/>
        <a:p>
          <a:r>
            <a:rPr lang="en-US" sz="1800">
              <a:solidFill>
                <a:schemeClr val="accent3"/>
              </a:solidFill>
            </a:rPr>
            <a:t>60 +</a:t>
          </a:r>
        </a:p>
      </dgm:t>
    </dgm:pt>
    <dgm:pt modelId="{E9D4551F-72E8-421E-BA84-240ADFD1F35E}" type="parTrans" cxnId="{861DC2BF-5EA6-46A2-A70D-795183E28C97}">
      <dgm:prSet/>
      <dgm:spPr/>
      <dgm:t>
        <a:bodyPr/>
        <a:lstStyle/>
        <a:p>
          <a:endParaRPr lang="en-US"/>
        </a:p>
      </dgm:t>
    </dgm:pt>
    <dgm:pt modelId="{BCD604A0-3D2D-4D1B-A737-70C3E5AA7EF1}" type="sibTrans" cxnId="{861DC2BF-5EA6-46A2-A70D-795183E28C97}">
      <dgm:prSet/>
      <dgm:spPr/>
      <dgm:t>
        <a:bodyPr/>
        <a:lstStyle/>
        <a:p>
          <a:endParaRPr lang="en-US"/>
        </a:p>
      </dgm:t>
    </dgm:pt>
    <dgm:pt modelId="{3B6B51AD-AD4A-4FF3-9D91-7EEC216D2A46}">
      <dgm:prSet phldrT="[Text]" phldr="0" custT="1"/>
      <dgm:spPr/>
      <dgm:t>
        <a:bodyPr/>
        <a:lstStyle/>
        <a:p>
          <a:r>
            <a:rPr lang="en-US" sz="1800">
              <a:solidFill>
                <a:schemeClr val="accent3"/>
              </a:solidFill>
            </a:rPr>
            <a:t>Resident of MA and living in qualified setting</a:t>
          </a:r>
        </a:p>
      </dgm:t>
    </dgm:pt>
    <dgm:pt modelId="{9828B6A6-793A-40B4-AC0C-7983AFC4A518}" type="parTrans" cxnId="{346D560B-01B1-459F-9C62-096207663C2F}">
      <dgm:prSet/>
      <dgm:spPr/>
      <dgm:t>
        <a:bodyPr/>
        <a:lstStyle/>
        <a:p>
          <a:endParaRPr lang="en-US"/>
        </a:p>
      </dgm:t>
    </dgm:pt>
    <dgm:pt modelId="{8E9AF9D7-E879-444F-BF3F-A81EA4A9D911}" type="sibTrans" cxnId="{346D560B-01B1-459F-9C62-096207663C2F}">
      <dgm:prSet/>
      <dgm:spPr/>
      <dgm:t>
        <a:bodyPr/>
        <a:lstStyle/>
        <a:p>
          <a:endParaRPr lang="en-US"/>
        </a:p>
      </dgm:t>
    </dgm:pt>
    <dgm:pt modelId="{FC5E5547-11F0-45FF-935B-9ACDABB193DE}">
      <dgm:prSet phldrT="[Text]" phldr="0" custT="1"/>
      <dgm:spPr/>
      <dgm:t>
        <a:bodyPr/>
        <a:lstStyle/>
        <a:p>
          <a:r>
            <a:rPr lang="en-US" sz="1800">
              <a:solidFill>
                <a:schemeClr val="accent3"/>
              </a:solidFill>
            </a:rPr>
            <a:t>under 60 with ADRD</a:t>
          </a:r>
        </a:p>
      </dgm:t>
    </dgm:pt>
    <dgm:pt modelId="{CA25F64D-220A-4593-80FB-B079DD0C0F23}" type="parTrans" cxnId="{388C12DE-98EC-4392-80C8-460D991C0B95}">
      <dgm:prSet/>
      <dgm:spPr/>
      <dgm:t>
        <a:bodyPr/>
        <a:lstStyle/>
        <a:p>
          <a:endParaRPr lang="en-US"/>
        </a:p>
      </dgm:t>
    </dgm:pt>
    <dgm:pt modelId="{7D2E5BC0-8E3E-4CCC-85F4-667B3FBC48C0}" type="sibTrans" cxnId="{388C12DE-98EC-4392-80C8-460D991C0B95}">
      <dgm:prSet/>
      <dgm:spPr/>
      <dgm:t>
        <a:bodyPr/>
        <a:lstStyle/>
        <a:p>
          <a:endParaRPr lang="en-US"/>
        </a:p>
      </dgm:t>
    </dgm:pt>
    <dgm:pt modelId="{F5EA7448-4F37-47B4-A4C7-7E5CAA35803C}">
      <dgm:prSet phldrT="[Text]" phldr="0" custT="1"/>
      <dgm:spPr/>
      <dgm:t>
        <a:bodyPr/>
        <a:lstStyle/>
        <a:p>
          <a:r>
            <a:rPr lang="en-US" sz="1600" b="0">
              <a:solidFill>
                <a:schemeClr val="accent3"/>
              </a:solidFill>
            </a:rPr>
            <a:t>Consumer </a:t>
          </a:r>
          <a:r>
            <a:rPr lang="en-US" sz="1600"/>
            <a:t>agreement to accept a qualified service for a priority ADL/IADL</a:t>
          </a:r>
          <a:endParaRPr lang="en-US" sz="1600" b="0">
            <a:solidFill>
              <a:schemeClr val="accent3"/>
            </a:solidFill>
          </a:endParaRPr>
        </a:p>
      </dgm:t>
    </dgm:pt>
    <dgm:pt modelId="{757C70C0-A077-4552-A7E9-4BC3DCAB2460}" type="parTrans" cxnId="{F501937D-5D17-48D6-9860-C973A3B8A2FA}">
      <dgm:prSet/>
      <dgm:spPr/>
      <dgm:t>
        <a:bodyPr/>
        <a:lstStyle/>
        <a:p>
          <a:endParaRPr lang="en-US"/>
        </a:p>
      </dgm:t>
    </dgm:pt>
    <dgm:pt modelId="{56151377-EC9B-4455-BF4F-D6B758A45047}" type="sibTrans" cxnId="{F501937D-5D17-48D6-9860-C973A3B8A2FA}">
      <dgm:prSet/>
      <dgm:spPr/>
      <dgm:t>
        <a:bodyPr/>
        <a:lstStyle/>
        <a:p>
          <a:endParaRPr lang="en-US"/>
        </a:p>
      </dgm:t>
    </dgm:pt>
    <dgm:pt modelId="{166D4E36-EBEE-4B56-A305-518A1EB2168F}" type="pres">
      <dgm:prSet presAssocID="{A64C1E10-E7EA-40D1-82A3-1461CFB57304}" presName="Name0" presStyleCnt="0">
        <dgm:presLayoutVars>
          <dgm:chMax val="7"/>
          <dgm:dir/>
          <dgm:resizeHandles val="exact"/>
        </dgm:presLayoutVars>
      </dgm:prSet>
      <dgm:spPr/>
    </dgm:pt>
    <dgm:pt modelId="{1F43BD2A-57E9-47EB-A2C0-4E6A7D66F1D3}" type="pres">
      <dgm:prSet presAssocID="{A64C1E10-E7EA-40D1-82A3-1461CFB57304}" presName="ellipse1" presStyleLbl="vennNode1" presStyleIdx="0" presStyleCnt="4" custLinFactNeighborX="5197" custLinFactNeighborY="-3931">
        <dgm:presLayoutVars>
          <dgm:bulletEnabled val="1"/>
        </dgm:presLayoutVars>
      </dgm:prSet>
      <dgm:spPr/>
    </dgm:pt>
    <dgm:pt modelId="{5007E0E0-799D-4D77-8A9E-B9B2B5A99048}" type="pres">
      <dgm:prSet presAssocID="{A64C1E10-E7EA-40D1-82A3-1461CFB57304}" presName="ellipse2" presStyleLbl="vennNode1" presStyleIdx="1" presStyleCnt="4" custLinFactNeighborX="-9226" custLinFactNeighborY="5232">
        <dgm:presLayoutVars>
          <dgm:bulletEnabled val="1"/>
        </dgm:presLayoutVars>
      </dgm:prSet>
      <dgm:spPr/>
    </dgm:pt>
    <dgm:pt modelId="{0F242D96-51C8-479D-872A-CCB544AE4D8A}" type="pres">
      <dgm:prSet presAssocID="{A64C1E10-E7EA-40D1-82A3-1461CFB57304}" presName="ellipse3" presStyleLbl="vennNode1" presStyleIdx="2" presStyleCnt="4" custLinFactNeighborX="-1085" custLinFactNeighborY="4073">
        <dgm:presLayoutVars>
          <dgm:bulletEnabled val="1"/>
        </dgm:presLayoutVars>
      </dgm:prSet>
      <dgm:spPr/>
    </dgm:pt>
    <dgm:pt modelId="{89A76FC2-1075-4E2A-A491-4F7ECEF95E2B}" type="pres">
      <dgm:prSet presAssocID="{A64C1E10-E7EA-40D1-82A3-1461CFB57304}" presName="ellipse4" presStyleLbl="vennNode1" presStyleIdx="3" presStyleCnt="4" custLinFactNeighborX="2274" custLinFactNeighborY="5232">
        <dgm:presLayoutVars>
          <dgm:bulletEnabled val="1"/>
        </dgm:presLayoutVars>
      </dgm:prSet>
      <dgm:spPr/>
    </dgm:pt>
  </dgm:ptLst>
  <dgm:cxnLst>
    <dgm:cxn modelId="{346D560B-01B1-459F-9C62-096207663C2F}" srcId="{BA9AD07E-DF7E-49D9-9FA5-D3DA51430A24}" destId="{3B6B51AD-AD4A-4FF3-9D91-7EEC216D2A46}" srcOrd="0" destOrd="0" parTransId="{9828B6A6-793A-40B4-AC0C-7983AFC4A518}" sibTransId="{8E9AF9D7-E879-444F-BF3F-A81EA4A9D911}"/>
    <dgm:cxn modelId="{F768CB15-34A5-4DA4-97B8-4C72470D1AD7}" type="presOf" srcId="{5301AEE7-8147-4089-A93E-650812094334}" destId="{5007E0E0-799D-4D77-8A9E-B9B2B5A99048}" srcOrd="0" destOrd="1" presId="urn:microsoft.com/office/officeart/2005/8/layout/rings+Icon"/>
    <dgm:cxn modelId="{B9F4F016-B187-49C5-935E-1806C83B504C}" srcId="{A64C1E10-E7EA-40D1-82A3-1461CFB57304}" destId="{0872D4A6-9455-4102-BABF-645FA358FAA8}" srcOrd="1" destOrd="0" parTransId="{C1574349-4A85-4500-B86B-202D46562BC0}" sibTransId="{EA4021B8-160C-4697-8673-B5CFDA55C809}"/>
    <dgm:cxn modelId="{EA5EAE29-FADD-4A8E-B697-38F50D4FA21E}" type="presOf" srcId="{3B6B51AD-AD4A-4FF3-9D91-7EEC216D2A46}" destId="{0F242D96-51C8-479D-872A-CCB544AE4D8A}" srcOrd="0" destOrd="1" presId="urn:microsoft.com/office/officeart/2005/8/layout/rings+Icon"/>
    <dgm:cxn modelId="{273D1535-9E34-48D6-B45B-058741C256B2}" type="presOf" srcId="{FBC26BD1-7395-4B6C-B0B2-0BE5342BFC66}" destId="{89A76FC2-1075-4E2A-A491-4F7ECEF95E2B}" srcOrd="0" destOrd="1" presId="urn:microsoft.com/office/officeart/2005/8/layout/rings+Icon"/>
    <dgm:cxn modelId="{09055F3C-604D-4745-9F1B-7737E0FC3323}" srcId="{0C63CB03-5CBE-48A6-93E6-140ED83F9718}" destId="{FBC26BD1-7395-4B6C-B0B2-0BE5342BFC66}" srcOrd="0" destOrd="0" parTransId="{81E147AC-BF9B-477C-AD99-0693A033BDFB}" sibTransId="{F6409026-81F5-4761-A385-C67CDCE62E6D}"/>
    <dgm:cxn modelId="{06FD7F44-9558-4C5A-890E-202FF88D49E6}" srcId="{A64C1E10-E7EA-40D1-82A3-1461CFB57304}" destId="{BA9AD07E-DF7E-49D9-9FA5-D3DA51430A24}" srcOrd="2" destOrd="0" parTransId="{DA81DCF2-73F2-4347-B1AB-D708FE6FD4B3}" sibTransId="{F23C1F76-8BF8-4E46-8B3B-AE5BDBAE3028}"/>
    <dgm:cxn modelId="{40C5294F-08C7-4C09-A85C-6EDE512174A7}" type="presOf" srcId="{BA9AD07E-DF7E-49D9-9FA5-D3DA51430A24}" destId="{0F242D96-51C8-479D-872A-CCB544AE4D8A}" srcOrd="0" destOrd="0" presId="urn:microsoft.com/office/officeart/2005/8/layout/rings+Icon"/>
    <dgm:cxn modelId="{4DCFBA76-6386-4637-A19E-6E5EBCDA6AE1}" type="presOf" srcId="{F5EA7448-4F37-47B4-A4C7-7E5CAA35803C}" destId="{89A76FC2-1075-4E2A-A491-4F7ECEF95E2B}" srcOrd="0" destOrd="2" presId="urn:microsoft.com/office/officeart/2005/8/layout/rings+Icon"/>
    <dgm:cxn modelId="{F501937D-5D17-48D6-9860-C973A3B8A2FA}" srcId="{0C63CB03-5CBE-48A6-93E6-140ED83F9718}" destId="{F5EA7448-4F37-47B4-A4C7-7E5CAA35803C}" srcOrd="1" destOrd="0" parTransId="{757C70C0-A077-4552-A7E9-4BC3DCAB2460}" sibTransId="{56151377-EC9B-4455-BF4F-D6B758A45047}"/>
    <dgm:cxn modelId="{48AFB67D-F131-4B02-B355-6DB38ACB8E67}" type="presOf" srcId="{0C63CB03-5CBE-48A6-93E6-140ED83F9718}" destId="{89A76FC2-1075-4E2A-A491-4F7ECEF95E2B}" srcOrd="0" destOrd="0" presId="urn:microsoft.com/office/officeart/2005/8/layout/rings+Icon"/>
    <dgm:cxn modelId="{86F8358C-699E-480F-B2AD-6FAF12D41B88}" type="presOf" srcId="{A64C1E10-E7EA-40D1-82A3-1461CFB57304}" destId="{166D4E36-EBEE-4B56-A305-518A1EB2168F}" srcOrd="0" destOrd="0" presId="urn:microsoft.com/office/officeart/2005/8/layout/rings+Icon"/>
    <dgm:cxn modelId="{FE79EC9A-0006-451F-AA9F-11B6AECFABAD}" type="presOf" srcId="{0872D4A6-9455-4102-BABF-645FA358FAA8}" destId="{5007E0E0-799D-4D77-8A9E-B9B2B5A99048}" srcOrd="0" destOrd="0" presId="urn:microsoft.com/office/officeart/2005/8/layout/rings+Icon"/>
    <dgm:cxn modelId="{6EEC869C-6839-4B4F-8757-2C6C9CA45A96}" type="presOf" srcId="{FB0E27FA-4391-42ED-84B5-1FD0074743F5}" destId="{1F43BD2A-57E9-47EB-A2C0-4E6A7D66F1D3}" srcOrd="0" destOrd="1" presId="urn:microsoft.com/office/officeart/2005/8/layout/rings+Icon"/>
    <dgm:cxn modelId="{CE49A39D-580E-4A26-AB35-24F2DF68740D}" type="presOf" srcId="{FC5E5547-11F0-45FF-935B-9ACDABB193DE}" destId="{1F43BD2A-57E9-47EB-A2C0-4E6A7D66F1D3}" srcOrd="0" destOrd="2" presId="urn:microsoft.com/office/officeart/2005/8/layout/rings+Icon"/>
    <dgm:cxn modelId="{19A99D9E-7EDB-458F-A08D-939B64924356}" srcId="{0872D4A6-9455-4102-BABF-645FA358FAA8}" destId="{5301AEE7-8147-4089-A93E-650812094334}" srcOrd="0" destOrd="0" parTransId="{67A78BA6-0775-49CE-A1F1-EE480B7CD8E3}" sibTransId="{4972C6F9-DD55-4E09-8367-A4E875C7DDBF}"/>
    <dgm:cxn modelId="{3D7280A6-18EC-48B6-9551-94B146DB833A}" srcId="{A64C1E10-E7EA-40D1-82A3-1461CFB57304}" destId="{75FE5411-66A0-4651-A9FE-84744224CD3C}" srcOrd="0" destOrd="0" parTransId="{51E7442E-6062-42B4-AFD0-FAFCB9C4FA06}" sibTransId="{3D7A1559-BA4C-4687-A58C-E180A5721403}"/>
    <dgm:cxn modelId="{861DC2BF-5EA6-46A2-A70D-795183E28C97}" srcId="{75FE5411-66A0-4651-A9FE-84744224CD3C}" destId="{FB0E27FA-4391-42ED-84B5-1FD0074743F5}" srcOrd="0" destOrd="0" parTransId="{E9D4551F-72E8-421E-BA84-240ADFD1F35E}" sibTransId="{BCD604A0-3D2D-4D1B-A737-70C3E5AA7EF1}"/>
    <dgm:cxn modelId="{1578C2D9-5D77-4377-8F79-1ABA1F966606}" type="presOf" srcId="{75FE5411-66A0-4651-A9FE-84744224CD3C}" destId="{1F43BD2A-57E9-47EB-A2C0-4E6A7D66F1D3}" srcOrd="0" destOrd="0" presId="urn:microsoft.com/office/officeart/2005/8/layout/rings+Icon"/>
    <dgm:cxn modelId="{BEB6ECDA-0F62-4BD7-A0CF-DCFFDCFBDD16}" srcId="{A64C1E10-E7EA-40D1-82A3-1461CFB57304}" destId="{0C63CB03-5CBE-48A6-93E6-140ED83F9718}" srcOrd="3" destOrd="0" parTransId="{3EACE5E8-823C-4667-8121-95BBC09A19DC}" sibTransId="{F30CD89B-6D27-4489-B8E6-A1FEFE37FF8A}"/>
    <dgm:cxn modelId="{388C12DE-98EC-4392-80C8-460D991C0B95}" srcId="{75FE5411-66A0-4651-A9FE-84744224CD3C}" destId="{FC5E5547-11F0-45FF-935B-9ACDABB193DE}" srcOrd="1" destOrd="0" parTransId="{CA25F64D-220A-4593-80FB-B079DD0C0F23}" sibTransId="{7D2E5BC0-8E3E-4CCC-85F4-667B3FBC48C0}"/>
    <dgm:cxn modelId="{DFFB9A02-72D9-4863-A342-096DB6874192}" type="presParOf" srcId="{166D4E36-EBEE-4B56-A305-518A1EB2168F}" destId="{1F43BD2A-57E9-47EB-A2C0-4E6A7D66F1D3}" srcOrd="0" destOrd="0" presId="urn:microsoft.com/office/officeart/2005/8/layout/rings+Icon"/>
    <dgm:cxn modelId="{8AE9BFAF-E804-4F10-A2C0-08A1BB4388B6}" type="presParOf" srcId="{166D4E36-EBEE-4B56-A305-518A1EB2168F}" destId="{5007E0E0-799D-4D77-8A9E-B9B2B5A99048}" srcOrd="1" destOrd="0" presId="urn:microsoft.com/office/officeart/2005/8/layout/rings+Icon"/>
    <dgm:cxn modelId="{229AD010-19E3-4DC6-AC3E-FB1A32FCAA11}" type="presParOf" srcId="{166D4E36-EBEE-4B56-A305-518A1EB2168F}" destId="{0F242D96-51C8-479D-872A-CCB544AE4D8A}" srcOrd="2" destOrd="0" presId="urn:microsoft.com/office/officeart/2005/8/layout/rings+Icon"/>
    <dgm:cxn modelId="{AA10540A-9AC6-449F-9F40-D07D35932832}" type="presParOf" srcId="{166D4E36-EBEE-4B56-A305-518A1EB2168F}" destId="{89A76FC2-1075-4E2A-A491-4F7ECEF95E2B}" srcOrd="3" destOrd="0" presId="urn:microsoft.com/office/officeart/2005/8/layout/rings+Icon"/>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335B44-7D19-4518-918D-6E4185A1577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BADDD85-CFAF-410F-8F7E-069729B66A9F}">
      <dgm:prSet phldrT="[Text]" phldr="0"/>
      <dgm:spPr/>
      <dgm:t>
        <a:bodyPr/>
        <a:lstStyle/>
        <a:p>
          <a:pPr rtl="0"/>
          <a:r>
            <a:rPr lang="en-US">
              <a:latin typeface="Corbel" panose="020B0503020204020204"/>
            </a:rPr>
            <a:t>Home Care Service</a:t>
          </a:r>
          <a:r>
            <a:rPr lang="en-US"/>
            <a:t> </a:t>
          </a:r>
          <a:r>
            <a:rPr lang="en-US">
              <a:latin typeface="Corbel" panose="020B0503020204020204"/>
            </a:rPr>
            <a:t>Reduction or Termination</a:t>
          </a:r>
          <a:endParaRPr lang="en-US"/>
        </a:p>
      </dgm:t>
    </dgm:pt>
    <dgm:pt modelId="{DDBCA00B-CFE1-450B-9A1F-ED30D8410A03}" type="parTrans" cxnId="{09024B8E-D54D-41B1-9982-E67AEF340CA8}">
      <dgm:prSet/>
      <dgm:spPr/>
      <dgm:t>
        <a:bodyPr/>
        <a:lstStyle/>
        <a:p>
          <a:endParaRPr lang="en-US"/>
        </a:p>
      </dgm:t>
    </dgm:pt>
    <dgm:pt modelId="{B151DC88-1E1B-4248-9FF7-8501602A3A91}" type="sibTrans" cxnId="{09024B8E-D54D-41B1-9982-E67AEF340CA8}">
      <dgm:prSet/>
      <dgm:spPr/>
      <dgm:t>
        <a:bodyPr/>
        <a:lstStyle/>
        <a:p>
          <a:endParaRPr lang="en-US"/>
        </a:p>
      </dgm:t>
    </dgm:pt>
    <dgm:pt modelId="{EC3BBBC0-059D-46B9-8878-6A686C84D73E}" type="asst">
      <dgm:prSet phldrT="[Text]" phldr="0"/>
      <dgm:spPr/>
      <dgm:t>
        <a:bodyPr/>
        <a:lstStyle/>
        <a:p>
          <a:r>
            <a:rPr lang="en-US"/>
            <a:t>Consumer Agreement (VAF)</a:t>
          </a:r>
        </a:p>
      </dgm:t>
    </dgm:pt>
    <dgm:pt modelId="{D52825E5-3616-4BF5-8E9F-957383CB0135}" type="parTrans" cxnId="{F3D8F988-F4D5-4B53-B7F0-C44B942CEB6D}">
      <dgm:prSet/>
      <dgm:spPr/>
      <dgm:t>
        <a:bodyPr/>
        <a:lstStyle/>
        <a:p>
          <a:endParaRPr lang="en-US"/>
        </a:p>
      </dgm:t>
    </dgm:pt>
    <dgm:pt modelId="{091A96B8-EBF0-4D2E-8C33-E738383C4544}" type="sibTrans" cxnId="{F3D8F988-F4D5-4B53-B7F0-C44B942CEB6D}">
      <dgm:prSet/>
      <dgm:spPr/>
      <dgm:t>
        <a:bodyPr/>
        <a:lstStyle/>
        <a:p>
          <a:endParaRPr lang="en-US"/>
        </a:p>
      </dgm:t>
    </dgm:pt>
    <dgm:pt modelId="{34785EE5-AAA1-473A-AF30-99B452538351}">
      <dgm:prSet phldrT="[Text]" phldr="0"/>
      <dgm:spPr/>
      <dgm:t>
        <a:bodyPr/>
        <a:lstStyle/>
        <a:p>
          <a:pPr rtl="0"/>
          <a:r>
            <a:rPr lang="en-US">
              <a:latin typeface="Corbel" panose="020B0503020204020204"/>
            </a:rPr>
            <a:t>Notice of Action (NOA)</a:t>
          </a:r>
          <a:endParaRPr lang="en-US"/>
        </a:p>
      </dgm:t>
    </dgm:pt>
    <dgm:pt modelId="{0FD3B47D-701F-4ACC-A513-2228ECBB29BD}" type="parTrans" cxnId="{A6076EF3-0548-414F-8F58-9C2D7C0FC4C1}">
      <dgm:prSet/>
      <dgm:spPr/>
      <dgm:t>
        <a:bodyPr/>
        <a:lstStyle/>
        <a:p>
          <a:endParaRPr lang="en-US"/>
        </a:p>
      </dgm:t>
    </dgm:pt>
    <dgm:pt modelId="{F33311CF-695F-47FE-A347-F421CD8EDD33}" type="sibTrans" cxnId="{A6076EF3-0548-414F-8F58-9C2D7C0FC4C1}">
      <dgm:prSet/>
      <dgm:spPr/>
      <dgm:t>
        <a:bodyPr/>
        <a:lstStyle/>
        <a:p>
          <a:endParaRPr lang="en-US"/>
        </a:p>
      </dgm:t>
    </dgm:pt>
    <dgm:pt modelId="{ED0B08A4-2B39-48E7-A5AB-2D797435EA23}">
      <dgm:prSet phldrT="[Text]" phldr="0"/>
      <dgm:spPr/>
      <dgm:t>
        <a:bodyPr/>
        <a:lstStyle/>
        <a:p>
          <a:r>
            <a:rPr lang="en-US"/>
            <a:t>Appeals Forms</a:t>
          </a:r>
        </a:p>
      </dgm:t>
    </dgm:pt>
    <dgm:pt modelId="{1EB42FBE-5608-4505-AA74-731DD3B33EC1}" type="parTrans" cxnId="{E72435B3-4E4B-46C6-BF49-A76FF5EA9BF9}">
      <dgm:prSet/>
      <dgm:spPr/>
      <dgm:t>
        <a:bodyPr/>
        <a:lstStyle/>
        <a:p>
          <a:endParaRPr lang="en-US"/>
        </a:p>
      </dgm:t>
    </dgm:pt>
    <dgm:pt modelId="{339FF4AE-8E7A-4838-8529-D5F71A5924D2}" type="sibTrans" cxnId="{E72435B3-4E4B-46C6-BF49-A76FF5EA9BF9}">
      <dgm:prSet/>
      <dgm:spPr/>
      <dgm:t>
        <a:bodyPr/>
        <a:lstStyle/>
        <a:p>
          <a:endParaRPr lang="en-US"/>
        </a:p>
      </dgm:t>
    </dgm:pt>
    <dgm:pt modelId="{8A4097DB-8B9B-4EB4-9979-67278A692007}">
      <dgm:prSet phldrT="[Text]" phldr="0"/>
      <dgm:spPr/>
      <dgm:t>
        <a:bodyPr/>
        <a:lstStyle/>
        <a:p>
          <a:r>
            <a:rPr lang="en-US"/>
            <a:t>ASAP Review</a:t>
          </a:r>
        </a:p>
      </dgm:t>
    </dgm:pt>
    <dgm:pt modelId="{1851F591-BBE1-4543-AF9C-D33DECE2F1CF}" type="parTrans" cxnId="{35BE3179-A414-4796-8EB7-9E552D1B6E6C}">
      <dgm:prSet/>
      <dgm:spPr/>
      <dgm:t>
        <a:bodyPr/>
        <a:lstStyle/>
        <a:p>
          <a:endParaRPr lang="en-US"/>
        </a:p>
      </dgm:t>
    </dgm:pt>
    <dgm:pt modelId="{C94900F8-1F86-4DBB-9502-75557EF33318}" type="sibTrans" cxnId="{35BE3179-A414-4796-8EB7-9E552D1B6E6C}">
      <dgm:prSet/>
      <dgm:spPr/>
      <dgm:t>
        <a:bodyPr/>
        <a:lstStyle/>
        <a:p>
          <a:endParaRPr lang="en-US"/>
        </a:p>
      </dgm:t>
    </dgm:pt>
    <dgm:pt modelId="{C12E21FD-5287-49E3-997C-90AEE23CFA6F}">
      <dgm:prSet phldrT="[Text]" phldr="0"/>
      <dgm:spPr/>
      <dgm:t>
        <a:bodyPr/>
        <a:lstStyle/>
        <a:p>
          <a:r>
            <a:rPr lang="en-US"/>
            <a:t>AGE Appeals Hearing</a:t>
          </a:r>
        </a:p>
      </dgm:t>
    </dgm:pt>
    <dgm:pt modelId="{7F05E022-5C4A-4580-AACE-B158EC63F512}" type="parTrans" cxnId="{53BC354A-5EDE-4915-9DFB-39ADB628886F}">
      <dgm:prSet/>
      <dgm:spPr/>
      <dgm:t>
        <a:bodyPr/>
        <a:lstStyle/>
        <a:p>
          <a:endParaRPr lang="en-US"/>
        </a:p>
      </dgm:t>
    </dgm:pt>
    <dgm:pt modelId="{AD337CAE-AC0A-473C-8803-42901243BDE8}" type="sibTrans" cxnId="{53BC354A-5EDE-4915-9DFB-39ADB628886F}">
      <dgm:prSet/>
      <dgm:spPr/>
      <dgm:t>
        <a:bodyPr/>
        <a:lstStyle/>
        <a:p>
          <a:endParaRPr lang="en-US"/>
        </a:p>
      </dgm:t>
    </dgm:pt>
    <dgm:pt modelId="{3EE17F40-8C73-46E1-8573-845F37E0170A}" type="pres">
      <dgm:prSet presAssocID="{2C335B44-7D19-4518-918D-6E4185A15773}" presName="hierChild1" presStyleCnt="0">
        <dgm:presLayoutVars>
          <dgm:orgChart val="1"/>
          <dgm:chPref val="1"/>
          <dgm:dir/>
          <dgm:animOne val="branch"/>
          <dgm:animLvl val="lvl"/>
          <dgm:resizeHandles/>
        </dgm:presLayoutVars>
      </dgm:prSet>
      <dgm:spPr/>
    </dgm:pt>
    <dgm:pt modelId="{CB926F5A-4B7C-4E7A-A650-A022CF546F8C}" type="pres">
      <dgm:prSet presAssocID="{9BADDD85-CFAF-410F-8F7E-069729B66A9F}" presName="hierRoot1" presStyleCnt="0">
        <dgm:presLayoutVars>
          <dgm:hierBranch val="init"/>
        </dgm:presLayoutVars>
      </dgm:prSet>
      <dgm:spPr/>
    </dgm:pt>
    <dgm:pt modelId="{F7C49324-606D-4C33-9ABF-723535DC4E05}" type="pres">
      <dgm:prSet presAssocID="{9BADDD85-CFAF-410F-8F7E-069729B66A9F}" presName="rootComposite1" presStyleCnt="0"/>
      <dgm:spPr/>
    </dgm:pt>
    <dgm:pt modelId="{44892338-649A-4652-B6DB-5FEEF27CD72A}" type="pres">
      <dgm:prSet presAssocID="{9BADDD85-CFAF-410F-8F7E-069729B66A9F}" presName="rootText1" presStyleLbl="node0" presStyleIdx="0" presStyleCnt="1" custScaleX="126533" custScaleY="104128">
        <dgm:presLayoutVars>
          <dgm:chPref val="3"/>
        </dgm:presLayoutVars>
      </dgm:prSet>
      <dgm:spPr/>
    </dgm:pt>
    <dgm:pt modelId="{8D61EF1A-63A9-47D2-B549-2B9A7F6539A7}" type="pres">
      <dgm:prSet presAssocID="{9BADDD85-CFAF-410F-8F7E-069729B66A9F}" presName="rootConnector1" presStyleLbl="node1" presStyleIdx="0" presStyleCnt="0"/>
      <dgm:spPr/>
    </dgm:pt>
    <dgm:pt modelId="{6EA78495-F95F-47A3-B3D8-426A7E170619}" type="pres">
      <dgm:prSet presAssocID="{9BADDD85-CFAF-410F-8F7E-069729B66A9F}" presName="hierChild2" presStyleCnt="0"/>
      <dgm:spPr/>
    </dgm:pt>
    <dgm:pt modelId="{2894382B-2661-47CB-BC93-369CBB9316F4}" type="pres">
      <dgm:prSet presAssocID="{0FD3B47D-701F-4ACC-A513-2228ECBB29BD}" presName="Name37" presStyleLbl="parChTrans1D2" presStyleIdx="0" presStyleCnt="5"/>
      <dgm:spPr/>
    </dgm:pt>
    <dgm:pt modelId="{9273F11A-5567-4B1D-B319-6579E97931FD}" type="pres">
      <dgm:prSet presAssocID="{34785EE5-AAA1-473A-AF30-99B452538351}" presName="hierRoot2" presStyleCnt="0">
        <dgm:presLayoutVars>
          <dgm:hierBranch val="init"/>
        </dgm:presLayoutVars>
      </dgm:prSet>
      <dgm:spPr/>
    </dgm:pt>
    <dgm:pt modelId="{280F5040-23A4-45C3-AD95-2ADC51995760}" type="pres">
      <dgm:prSet presAssocID="{34785EE5-AAA1-473A-AF30-99B452538351}" presName="rootComposite" presStyleCnt="0"/>
      <dgm:spPr/>
    </dgm:pt>
    <dgm:pt modelId="{21691DAC-87BC-4152-BCAF-1CBA5AA5638B}" type="pres">
      <dgm:prSet presAssocID="{34785EE5-AAA1-473A-AF30-99B452538351}" presName="rootText" presStyleLbl="node2" presStyleIdx="0" presStyleCnt="4">
        <dgm:presLayoutVars>
          <dgm:chPref val="3"/>
        </dgm:presLayoutVars>
      </dgm:prSet>
      <dgm:spPr/>
    </dgm:pt>
    <dgm:pt modelId="{8BA6538D-94FA-44D6-8CE5-3563A79C2DE3}" type="pres">
      <dgm:prSet presAssocID="{34785EE5-AAA1-473A-AF30-99B452538351}" presName="rootConnector" presStyleLbl="node2" presStyleIdx="0" presStyleCnt="4"/>
      <dgm:spPr/>
    </dgm:pt>
    <dgm:pt modelId="{4C8FED59-CDD9-4DFB-9169-8F906A8DE0DC}" type="pres">
      <dgm:prSet presAssocID="{34785EE5-AAA1-473A-AF30-99B452538351}" presName="hierChild4" presStyleCnt="0"/>
      <dgm:spPr/>
    </dgm:pt>
    <dgm:pt modelId="{D9BAA4F5-97F7-4772-AC38-1D2CC044520D}" type="pres">
      <dgm:prSet presAssocID="{34785EE5-AAA1-473A-AF30-99B452538351}" presName="hierChild5" presStyleCnt="0"/>
      <dgm:spPr/>
    </dgm:pt>
    <dgm:pt modelId="{FB0DA19F-5DC2-4E44-82F1-12409B4D44B8}" type="pres">
      <dgm:prSet presAssocID="{1EB42FBE-5608-4505-AA74-731DD3B33EC1}" presName="Name37" presStyleLbl="parChTrans1D2" presStyleIdx="1" presStyleCnt="5"/>
      <dgm:spPr/>
    </dgm:pt>
    <dgm:pt modelId="{6EF462B7-C631-4C63-8B92-04D56CEF897E}" type="pres">
      <dgm:prSet presAssocID="{ED0B08A4-2B39-48E7-A5AB-2D797435EA23}" presName="hierRoot2" presStyleCnt="0">
        <dgm:presLayoutVars>
          <dgm:hierBranch val="init"/>
        </dgm:presLayoutVars>
      </dgm:prSet>
      <dgm:spPr/>
    </dgm:pt>
    <dgm:pt modelId="{6FB2AC7F-267A-4653-B3D2-8D3A3DD6B21F}" type="pres">
      <dgm:prSet presAssocID="{ED0B08A4-2B39-48E7-A5AB-2D797435EA23}" presName="rootComposite" presStyleCnt="0"/>
      <dgm:spPr/>
    </dgm:pt>
    <dgm:pt modelId="{3697A8DE-99BF-4451-ABD0-819ECD695129}" type="pres">
      <dgm:prSet presAssocID="{ED0B08A4-2B39-48E7-A5AB-2D797435EA23}" presName="rootText" presStyleLbl="node2" presStyleIdx="1" presStyleCnt="4">
        <dgm:presLayoutVars>
          <dgm:chPref val="3"/>
        </dgm:presLayoutVars>
      </dgm:prSet>
      <dgm:spPr/>
    </dgm:pt>
    <dgm:pt modelId="{6F8A0479-7768-433A-9473-2EB0AD1D9457}" type="pres">
      <dgm:prSet presAssocID="{ED0B08A4-2B39-48E7-A5AB-2D797435EA23}" presName="rootConnector" presStyleLbl="node2" presStyleIdx="1" presStyleCnt="4"/>
      <dgm:spPr/>
    </dgm:pt>
    <dgm:pt modelId="{2290BCC8-B3E3-4B7F-8A4B-3D4F4BFD71C2}" type="pres">
      <dgm:prSet presAssocID="{ED0B08A4-2B39-48E7-A5AB-2D797435EA23}" presName="hierChild4" presStyleCnt="0"/>
      <dgm:spPr/>
    </dgm:pt>
    <dgm:pt modelId="{89390957-C30F-4777-8FA7-263D6CF0ED27}" type="pres">
      <dgm:prSet presAssocID="{ED0B08A4-2B39-48E7-A5AB-2D797435EA23}" presName="hierChild5" presStyleCnt="0"/>
      <dgm:spPr/>
    </dgm:pt>
    <dgm:pt modelId="{10C4F3A1-8AEE-4A60-9AFC-F9FC6D9932B5}" type="pres">
      <dgm:prSet presAssocID="{1851F591-BBE1-4543-AF9C-D33DECE2F1CF}" presName="Name37" presStyleLbl="parChTrans1D2" presStyleIdx="2" presStyleCnt="5"/>
      <dgm:spPr/>
    </dgm:pt>
    <dgm:pt modelId="{555A496E-8BE3-4B61-A246-F17786AFC158}" type="pres">
      <dgm:prSet presAssocID="{8A4097DB-8B9B-4EB4-9979-67278A692007}" presName="hierRoot2" presStyleCnt="0">
        <dgm:presLayoutVars>
          <dgm:hierBranch val="init"/>
        </dgm:presLayoutVars>
      </dgm:prSet>
      <dgm:spPr/>
    </dgm:pt>
    <dgm:pt modelId="{4EC9F529-6337-4337-B60F-032626441031}" type="pres">
      <dgm:prSet presAssocID="{8A4097DB-8B9B-4EB4-9979-67278A692007}" presName="rootComposite" presStyleCnt="0"/>
      <dgm:spPr/>
    </dgm:pt>
    <dgm:pt modelId="{BF86E8C7-E926-4A36-A2A7-335C2885FBE8}" type="pres">
      <dgm:prSet presAssocID="{8A4097DB-8B9B-4EB4-9979-67278A692007}" presName="rootText" presStyleLbl="node2" presStyleIdx="2" presStyleCnt="4">
        <dgm:presLayoutVars>
          <dgm:chPref val="3"/>
        </dgm:presLayoutVars>
      </dgm:prSet>
      <dgm:spPr/>
    </dgm:pt>
    <dgm:pt modelId="{94A602DC-9D06-489F-B42E-AD87F940C643}" type="pres">
      <dgm:prSet presAssocID="{8A4097DB-8B9B-4EB4-9979-67278A692007}" presName="rootConnector" presStyleLbl="node2" presStyleIdx="2" presStyleCnt="4"/>
      <dgm:spPr/>
    </dgm:pt>
    <dgm:pt modelId="{E3B4482E-5DC6-42E1-9AD9-2BE1D6FA18F5}" type="pres">
      <dgm:prSet presAssocID="{8A4097DB-8B9B-4EB4-9979-67278A692007}" presName="hierChild4" presStyleCnt="0"/>
      <dgm:spPr/>
    </dgm:pt>
    <dgm:pt modelId="{E57F673A-94E6-41B0-BBE2-B28D3ACC62DF}" type="pres">
      <dgm:prSet presAssocID="{8A4097DB-8B9B-4EB4-9979-67278A692007}" presName="hierChild5" presStyleCnt="0"/>
      <dgm:spPr/>
    </dgm:pt>
    <dgm:pt modelId="{19CD0A5F-82A4-4E75-A6B1-D2A8947BF9FD}" type="pres">
      <dgm:prSet presAssocID="{7F05E022-5C4A-4580-AACE-B158EC63F512}" presName="Name37" presStyleLbl="parChTrans1D2" presStyleIdx="3" presStyleCnt="5"/>
      <dgm:spPr/>
    </dgm:pt>
    <dgm:pt modelId="{E37EDFB5-AABC-45A1-BB3A-DE62688EC877}" type="pres">
      <dgm:prSet presAssocID="{C12E21FD-5287-49E3-997C-90AEE23CFA6F}" presName="hierRoot2" presStyleCnt="0">
        <dgm:presLayoutVars>
          <dgm:hierBranch val="init"/>
        </dgm:presLayoutVars>
      </dgm:prSet>
      <dgm:spPr/>
    </dgm:pt>
    <dgm:pt modelId="{5563B240-5913-445F-A9FF-927202D8C349}" type="pres">
      <dgm:prSet presAssocID="{C12E21FD-5287-49E3-997C-90AEE23CFA6F}" presName="rootComposite" presStyleCnt="0"/>
      <dgm:spPr/>
    </dgm:pt>
    <dgm:pt modelId="{855D8ADC-4504-45AB-AA7D-270E027FBCB5}" type="pres">
      <dgm:prSet presAssocID="{C12E21FD-5287-49E3-997C-90AEE23CFA6F}" presName="rootText" presStyleLbl="node2" presStyleIdx="3" presStyleCnt="4">
        <dgm:presLayoutVars>
          <dgm:chPref val="3"/>
        </dgm:presLayoutVars>
      </dgm:prSet>
      <dgm:spPr/>
    </dgm:pt>
    <dgm:pt modelId="{D3205D05-BB22-4912-8F59-1880CD59B31D}" type="pres">
      <dgm:prSet presAssocID="{C12E21FD-5287-49E3-997C-90AEE23CFA6F}" presName="rootConnector" presStyleLbl="node2" presStyleIdx="3" presStyleCnt="4"/>
      <dgm:spPr/>
    </dgm:pt>
    <dgm:pt modelId="{F520B76C-7795-48AC-9606-4D3167AD30D6}" type="pres">
      <dgm:prSet presAssocID="{C12E21FD-5287-49E3-997C-90AEE23CFA6F}" presName="hierChild4" presStyleCnt="0"/>
      <dgm:spPr/>
    </dgm:pt>
    <dgm:pt modelId="{DA2B7D6F-AF94-45AF-98FC-FC8FF439BB4D}" type="pres">
      <dgm:prSet presAssocID="{C12E21FD-5287-49E3-997C-90AEE23CFA6F}" presName="hierChild5" presStyleCnt="0"/>
      <dgm:spPr/>
    </dgm:pt>
    <dgm:pt modelId="{1619DB71-FCEC-422F-827D-AEE49F69DFAA}" type="pres">
      <dgm:prSet presAssocID="{9BADDD85-CFAF-410F-8F7E-069729B66A9F}" presName="hierChild3" presStyleCnt="0"/>
      <dgm:spPr/>
    </dgm:pt>
    <dgm:pt modelId="{1E799A3C-A4D0-4720-A04B-E99B161C7113}" type="pres">
      <dgm:prSet presAssocID="{D52825E5-3616-4BF5-8E9F-957383CB0135}" presName="Name111" presStyleLbl="parChTrans1D2" presStyleIdx="4" presStyleCnt="5"/>
      <dgm:spPr/>
    </dgm:pt>
    <dgm:pt modelId="{3DE01D99-5C5D-4BA0-B333-C940AA37338F}" type="pres">
      <dgm:prSet presAssocID="{EC3BBBC0-059D-46B9-8878-6A686C84D73E}" presName="hierRoot3" presStyleCnt="0">
        <dgm:presLayoutVars>
          <dgm:hierBranch val="init"/>
        </dgm:presLayoutVars>
      </dgm:prSet>
      <dgm:spPr/>
    </dgm:pt>
    <dgm:pt modelId="{B9A42FBB-2A89-46E0-983F-08754FC3B79A}" type="pres">
      <dgm:prSet presAssocID="{EC3BBBC0-059D-46B9-8878-6A686C84D73E}" presName="rootComposite3" presStyleCnt="0"/>
      <dgm:spPr/>
    </dgm:pt>
    <dgm:pt modelId="{EA6E5C62-18DF-4882-BC78-39680502B77C}" type="pres">
      <dgm:prSet presAssocID="{EC3BBBC0-059D-46B9-8878-6A686C84D73E}" presName="rootText3" presStyleLbl="asst1" presStyleIdx="0" presStyleCnt="1" custLinFactNeighborX="1066">
        <dgm:presLayoutVars>
          <dgm:chPref val="3"/>
        </dgm:presLayoutVars>
      </dgm:prSet>
      <dgm:spPr/>
    </dgm:pt>
    <dgm:pt modelId="{8F1B4803-328C-4A4B-ADC6-73194C22156F}" type="pres">
      <dgm:prSet presAssocID="{EC3BBBC0-059D-46B9-8878-6A686C84D73E}" presName="rootConnector3" presStyleLbl="asst1" presStyleIdx="0" presStyleCnt="1"/>
      <dgm:spPr/>
    </dgm:pt>
    <dgm:pt modelId="{8CED95D5-E554-4C3F-BFDB-AF90A2FC892E}" type="pres">
      <dgm:prSet presAssocID="{EC3BBBC0-059D-46B9-8878-6A686C84D73E}" presName="hierChild6" presStyleCnt="0"/>
      <dgm:spPr/>
    </dgm:pt>
    <dgm:pt modelId="{EE06F6FD-06A0-4650-8BBF-B08DD9E11F72}" type="pres">
      <dgm:prSet presAssocID="{EC3BBBC0-059D-46B9-8878-6A686C84D73E}" presName="hierChild7" presStyleCnt="0"/>
      <dgm:spPr/>
    </dgm:pt>
  </dgm:ptLst>
  <dgm:cxnLst>
    <dgm:cxn modelId="{B53E6C2F-FFE2-4B5F-8507-EF9BD81FF82A}" type="presOf" srcId="{C12E21FD-5287-49E3-997C-90AEE23CFA6F}" destId="{D3205D05-BB22-4912-8F59-1880CD59B31D}" srcOrd="1" destOrd="0" presId="urn:microsoft.com/office/officeart/2005/8/layout/orgChart1"/>
    <dgm:cxn modelId="{58DF6331-AF90-4C30-96DE-BFDA3D907A7A}" type="presOf" srcId="{C12E21FD-5287-49E3-997C-90AEE23CFA6F}" destId="{855D8ADC-4504-45AB-AA7D-270E027FBCB5}" srcOrd="0" destOrd="0" presId="urn:microsoft.com/office/officeart/2005/8/layout/orgChart1"/>
    <dgm:cxn modelId="{DE27175B-7B6C-4D22-B415-A08A2EF54117}" type="presOf" srcId="{1EB42FBE-5608-4505-AA74-731DD3B33EC1}" destId="{FB0DA19F-5DC2-4E44-82F1-12409B4D44B8}" srcOrd="0" destOrd="0" presId="urn:microsoft.com/office/officeart/2005/8/layout/orgChart1"/>
    <dgm:cxn modelId="{D6D0D45B-3664-4B7D-89FB-9661F4CE9448}" type="presOf" srcId="{34785EE5-AAA1-473A-AF30-99B452538351}" destId="{8BA6538D-94FA-44D6-8CE5-3563A79C2DE3}" srcOrd="1" destOrd="0" presId="urn:microsoft.com/office/officeart/2005/8/layout/orgChart1"/>
    <dgm:cxn modelId="{9E893162-C326-4CB3-8D41-41747AB6593A}" type="presOf" srcId="{9BADDD85-CFAF-410F-8F7E-069729B66A9F}" destId="{44892338-649A-4652-B6DB-5FEEF27CD72A}" srcOrd="0" destOrd="0" presId="urn:microsoft.com/office/officeart/2005/8/layout/orgChart1"/>
    <dgm:cxn modelId="{9E8A0D45-6173-4F1F-B9D7-7E182C6147AF}" type="presOf" srcId="{7F05E022-5C4A-4580-AACE-B158EC63F512}" destId="{19CD0A5F-82A4-4E75-A6B1-D2A8947BF9FD}" srcOrd="0" destOrd="0" presId="urn:microsoft.com/office/officeart/2005/8/layout/orgChart1"/>
    <dgm:cxn modelId="{53BC354A-5EDE-4915-9DFB-39ADB628886F}" srcId="{9BADDD85-CFAF-410F-8F7E-069729B66A9F}" destId="{C12E21FD-5287-49E3-997C-90AEE23CFA6F}" srcOrd="4" destOrd="0" parTransId="{7F05E022-5C4A-4580-AACE-B158EC63F512}" sibTransId="{AD337CAE-AC0A-473C-8803-42901243BDE8}"/>
    <dgm:cxn modelId="{9F129C4D-8D86-45D5-AE3E-715B1ED3B249}" type="presOf" srcId="{9BADDD85-CFAF-410F-8F7E-069729B66A9F}" destId="{8D61EF1A-63A9-47D2-B549-2B9A7F6539A7}" srcOrd="1" destOrd="0" presId="urn:microsoft.com/office/officeart/2005/8/layout/orgChart1"/>
    <dgm:cxn modelId="{2110FD51-5C17-42B7-B4EC-E67367B8AC47}" type="presOf" srcId="{8A4097DB-8B9B-4EB4-9979-67278A692007}" destId="{BF86E8C7-E926-4A36-A2A7-335C2885FBE8}" srcOrd="0" destOrd="0" presId="urn:microsoft.com/office/officeart/2005/8/layout/orgChart1"/>
    <dgm:cxn modelId="{93000759-3086-43B5-9BE9-0BDA7BB85CEB}" type="presOf" srcId="{2C335B44-7D19-4518-918D-6E4185A15773}" destId="{3EE17F40-8C73-46E1-8573-845F37E0170A}" srcOrd="0" destOrd="0" presId="urn:microsoft.com/office/officeart/2005/8/layout/orgChart1"/>
    <dgm:cxn modelId="{35BE3179-A414-4796-8EB7-9E552D1B6E6C}" srcId="{9BADDD85-CFAF-410F-8F7E-069729B66A9F}" destId="{8A4097DB-8B9B-4EB4-9979-67278A692007}" srcOrd="3" destOrd="0" parTransId="{1851F591-BBE1-4543-AF9C-D33DECE2F1CF}" sibTransId="{C94900F8-1F86-4DBB-9502-75557EF33318}"/>
    <dgm:cxn modelId="{45140781-6FC6-43C8-8A5E-DE8EAB071F01}" type="presOf" srcId="{34785EE5-AAA1-473A-AF30-99B452538351}" destId="{21691DAC-87BC-4152-BCAF-1CBA5AA5638B}" srcOrd="0" destOrd="0" presId="urn:microsoft.com/office/officeart/2005/8/layout/orgChart1"/>
    <dgm:cxn modelId="{F3D8F988-F4D5-4B53-B7F0-C44B942CEB6D}" srcId="{9BADDD85-CFAF-410F-8F7E-069729B66A9F}" destId="{EC3BBBC0-059D-46B9-8878-6A686C84D73E}" srcOrd="0" destOrd="0" parTransId="{D52825E5-3616-4BF5-8E9F-957383CB0135}" sibTransId="{091A96B8-EBF0-4D2E-8C33-E738383C4544}"/>
    <dgm:cxn modelId="{0A100389-F6A7-4A80-A0E9-3617423CCC1F}" type="presOf" srcId="{1851F591-BBE1-4543-AF9C-D33DECE2F1CF}" destId="{10C4F3A1-8AEE-4A60-9AFC-F9FC6D9932B5}" srcOrd="0" destOrd="0" presId="urn:microsoft.com/office/officeart/2005/8/layout/orgChart1"/>
    <dgm:cxn modelId="{09024B8E-D54D-41B1-9982-E67AEF340CA8}" srcId="{2C335B44-7D19-4518-918D-6E4185A15773}" destId="{9BADDD85-CFAF-410F-8F7E-069729B66A9F}" srcOrd="0" destOrd="0" parTransId="{DDBCA00B-CFE1-450B-9A1F-ED30D8410A03}" sibTransId="{B151DC88-1E1B-4248-9FF7-8501602A3A91}"/>
    <dgm:cxn modelId="{DD1F3C9B-19F1-412C-82CE-00AE9F70F645}" type="presOf" srcId="{0FD3B47D-701F-4ACC-A513-2228ECBB29BD}" destId="{2894382B-2661-47CB-BC93-369CBB9316F4}" srcOrd="0" destOrd="0" presId="urn:microsoft.com/office/officeart/2005/8/layout/orgChart1"/>
    <dgm:cxn modelId="{0D861F9E-7F50-4567-8F96-6EC83C4C0503}" type="presOf" srcId="{EC3BBBC0-059D-46B9-8878-6A686C84D73E}" destId="{EA6E5C62-18DF-4882-BC78-39680502B77C}" srcOrd="0" destOrd="0" presId="urn:microsoft.com/office/officeart/2005/8/layout/orgChart1"/>
    <dgm:cxn modelId="{E72435B3-4E4B-46C6-BF49-A76FF5EA9BF9}" srcId="{9BADDD85-CFAF-410F-8F7E-069729B66A9F}" destId="{ED0B08A4-2B39-48E7-A5AB-2D797435EA23}" srcOrd="2" destOrd="0" parTransId="{1EB42FBE-5608-4505-AA74-731DD3B33EC1}" sibTransId="{339FF4AE-8E7A-4838-8529-D5F71A5924D2}"/>
    <dgm:cxn modelId="{148DB3BF-C8C7-4713-8D20-B9A10389B97D}" type="presOf" srcId="{8A4097DB-8B9B-4EB4-9979-67278A692007}" destId="{94A602DC-9D06-489F-B42E-AD87F940C643}" srcOrd="1" destOrd="0" presId="urn:microsoft.com/office/officeart/2005/8/layout/orgChart1"/>
    <dgm:cxn modelId="{27ECE0D6-6213-46E9-ACF3-9AFF99FA456A}" type="presOf" srcId="{D52825E5-3616-4BF5-8E9F-957383CB0135}" destId="{1E799A3C-A4D0-4720-A04B-E99B161C7113}" srcOrd="0" destOrd="0" presId="urn:microsoft.com/office/officeart/2005/8/layout/orgChart1"/>
    <dgm:cxn modelId="{CE63D3D8-6EB3-4F85-982E-5A6B1AAD9FFA}" type="presOf" srcId="{ED0B08A4-2B39-48E7-A5AB-2D797435EA23}" destId="{6F8A0479-7768-433A-9473-2EB0AD1D9457}" srcOrd="1" destOrd="0" presId="urn:microsoft.com/office/officeart/2005/8/layout/orgChart1"/>
    <dgm:cxn modelId="{E4F4A4DF-4CC8-4913-936A-40A2CB85359F}" type="presOf" srcId="{EC3BBBC0-059D-46B9-8878-6A686C84D73E}" destId="{8F1B4803-328C-4A4B-ADC6-73194C22156F}" srcOrd="1" destOrd="0" presId="urn:microsoft.com/office/officeart/2005/8/layout/orgChart1"/>
    <dgm:cxn modelId="{A6076EF3-0548-414F-8F58-9C2D7C0FC4C1}" srcId="{9BADDD85-CFAF-410F-8F7E-069729B66A9F}" destId="{34785EE5-AAA1-473A-AF30-99B452538351}" srcOrd="1" destOrd="0" parTransId="{0FD3B47D-701F-4ACC-A513-2228ECBB29BD}" sibTransId="{F33311CF-695F-47FE-A347-F421CD8EDD33}"/>
    <dgm:cxn modelId="{C681B4FE-C4BF-4A9D-BB09-4A3B2699BD41}" type="presOf" srcId="{ED0B08A4-2B39-48E7-A5AB-2D797435EA23}" destId="{3697A8DE-99BF-4451-ABD0-819ECD695129}" srcOrd="0" destOrd="0" presId="urn:microsoft.com/office/officeart/2005/8/layout/orgChart1"/>
    <dgm:cxn modelId="{650A2028-AD3F-4958-8384-CB55314421D3}" type="presParOf" srcId="{3EE17F40-8C73-46E1-8573-845F37E0170A}" destId="{CB926F5A-4B7C-4E7A-A650-A022CF546F8C}" srcOrd="0" destOrd="0" presId="urn:microsoft.com/office/officeart/2005/8/layout/orgChart1"/>
    <dgm:cxn modelId="{94B2728F-1C2F-42F0-A6E7-FFF5872AD016}" type="presParOf" srcId="{CB926F5A-4B7C-4E7A-A650-A022CF546F8C}" destId="{F7C49324-606D-4C33-9ABF-723535DC4E05}" srcOrd="0" destOrd="0" presId="urn:microsoft.com/office/officeart/2005/8/layout/orgChart1"/>
    <dgm:cxn modelId="{32E01C3E-DAC1-4E95-95F5-2F3418255C09}" type="presParOf" srcId="{F7C49324-606D-4C33-9ABF-723535DC4E05}" destId="{44892338-649A-4652-B6DB-5FEEF27CD72A}" srcOrd="0" destOrd="0" presId="urn:microsoft.com/office/officeart/2005/8/layout/orgChart1"/>
    <dgm:cxn modelId="{0F2BBF87-F1BD-4058-BFE8-6A947D6197BF}" type="presParOf" srcId="{F7C49324-606D-4C33-9ABF-723535DC4E05}" destId="{8D61EF1A-63A9-47D2-B549-2B9A7F6539A7}" srcOrd="1" destOrd="0" presId="urn:microsoft.com/office/officeart/2005/8/layout/orgChart1"/>
    <dgm:cxn modelId="{71F8F945-17F0-41FC-9023-C2AC8FEB28A9}" type="presParOf" srcId="{CB926F5A-4B7C-4E7A-A650-A022CF546F8C}" destId="{6EA78495-F95F-47A3-B3D8-426A7E170619}" srcOrd="1" destOrd="0" presId="urn:microsoft.com/office/officeart/2005/8/layout/orgChart1"/>
    <dgm:cxn modelId="{12129693-5EE6-446C-907D-019765ADF1AC}" type="presParOf" srcId="{6EA78495-F95F-47A3-B3D8-426A7E170619}" destId="{2894382B-2661-47CB-BC93-369CBB9316F4}" srcOrd="0" destOrd="0" presId="urn:microsoft.com/office/officeart/2005/8/layout/orgChart1"/>
    <dgm:cxn modelId="{07C82C86-F859-4623-B206-80F1B52BFDA1}" type="presParOf" srcId="{6EA78495-F95F-47A3-B3D8-426A7E170619}" destId="{9273F11A-5567-4B1D-B319-6579E97931FD}" srcOrd="1" destOrd="0" presId="urn:microsoft.com/office/officeart/2005/8/layout/orgChart1"/>
    <dgm:cxn modelId="{F300058B-2585-44F7-AF82-91D01CC3A877}" type="presParOf" srcId="{9273F11A-5567-4B1D-B319-6579E97931FD}" destId="{280F5040-23A4-45C3-AD95-2ADC51995760}" srcOrd="0" destOrd="0" presId="urn:microsoft.com/office/officeart/2005/8/layout/orgChart1"/>
    <dgm:cxn modelId="{825BB3F2-0C84-4950-85B0-AB6F3B980CF7}" type="presParOf" srcId="{280F5040-23A4-45C3-AD95-2ADC51995760}" destId="{21691DAC-87BC-4152-BCAF-1CBA5AA5638B}" srcOrd="0" destOrd="0" presId="urn:microsoft.com/office/officeart/2005/8/layout/orgChart1"/>
    <dgm:cxn modelId="{4A61DA27-0403-494E-B563-B9912D864148}" type="presParOf" srcId="{280F5040-23A4-45C3-AD95-2ADC51995760}" destId="{8BA6538D-94FA-44D6-8CE5-3563A79C2DE3}" srcOrd="1" destOrd="0" presId="urn:microsoft.com/office/officeart/2005/8/layout/orgChart1"/>
    <dgm:cxn modelId="{4AA25526-58DE-4B83-A1ED-F603BF42A188}" type="presParOf" srcId="{9273F11A-5567-4B1D-B319-6579E97931FD}" destId="{4C8FED59-CDD9-4DFB-9169-8F906A8DE0DC}" srcOrd="1" destOrd="0" presId="urn:microsoft.com/office/officeart/2005/8/layout/orgChart1"/>
    <dgm:cxn modelId="{205B4AD2-4E00-448E-A956-73E16442866E}" type="presParOf" srcId="{9273F11A-5567-4B1D-B319-6579E97931FD}" destId="{D9BAA4F5-97F7-4772-AC38-1D2CC044520D}" srcOrd="2" destOrd="0" presId="urn:microsoft.com/office/officeart/2005/8/layout/orgChart1"/>
    <dgm:cxn modelId="{44906252-FEF1-4C64-95EE-A5B0C4D69212}" type="presParOf" srcId="{6EA78495-F95F-47A3-B3D8-426A7E170619}" destId="{FB0DA19F-5DC2-4E44-82F1-12409B4D44B8}" srcOrd="2" destOrd="0" presId="urn:microsoft.com/office/officeart/2005/8/layout/orgChart1"/>
    <dgm:cxn modelId="{FE739740-CC0E-4A57-B411-C1569BFA8E6A}" type="presParOf" srcId="{6EA78495-F95F-47A3-B3D8-426A7E170619}" destId="{6EF462B7-C631-4C63-8B92-04D56CEF897E}" srcOrd="3" destOrd="0" presId="urn:microsoft.com/office/officeart/2005/8/layout/orgChart1"/>
    <dgm:cxn modelId="{8247D388-7DA3-453B-847D-7479003EA0D0}" type="presParOf" srcId="{6EF462B7-C631-4C63-8B92-04D56CEF897E}" destId="{6FB2AC7F-267A-4653-B3D2-8D3A3DD6B21F}" srcOrd="0" destOrd="0" presId="urn:microsoft.com/office/officeart/2005/8/layout/orgChart1"/>
    <dgm:cxn modelId="{F068C3B6-BD6E-4EAA-8B94-F0CF2DA59427}" type="presParOf" srcId="{6FB2AC7F-267A-4653-B3D2-8D3A3DD6B21F}" destId="{3697A8DE-99BF-4451-ABD0-819ECD695129}" srcOrd="0" destOrd="0" presId="urn:microsoft.com/office/officeart/2005/8/layout/orgChart1"/>
    <dgm:cxn modelId="{92F14B44-DFE2-479A-91B1-F49CC942BEBD}" type="presParOf" srcId="{6FB2AC7F-267A-4653-B3D2-8D3A3DD6B21F}" destId="{6F8A0479-7768-433A-9473-2EB0AD1D9457}" srcOrd="1" destOrd="0" presId="urn:microsoft.com/office/officeart/2005/8/layout/orgChart1"/>
    <dgm:cxn modelId="{135D356F-C5FB-4E97-8ECD-0C56156DF65F}" type="presParOf" srcId="{6EF462B7-C631-4C63-8B92-04D56CEF897E}" destId="{2290BCC8-B3E3-4B7F-8A4B-3D4F4BFD71C2}" srcOrd="1" destOrd="0" presId="urn:microsoft.com/office/officeart/2005/8/layout/orgChart1"/>
    <dgm:cxn modelId="{4370B3D0-F00A-48D8-AFBE-09D0D884DE91}" type="presParOf" srcId="{6EF462B7-C631-4C63-8B92-04D56CEF897E}" destId="{89390957-C30F-4777-8FA7-263D6CF0ED27}" srcOrd="2" destOrd="0" presId="urn:microsoft.com/office/officeart/2005/8/layout/orgChart1"/>
    <dgm:cxn modelId="{ED8B8A91-7037-4C41-AC69-28F372577F8E}" type="presParOf" srcId="{6EA78495-F95F-47A3-B3D8-426A7E170619}" destId="{10C4F3A1-8AEE-4A60-9AFC-F9FC6D9932B5}" srcOrd="4" destOrd="0" presId="urn:microsoft.com/office/officeart/2005/8/layout/orgChart1"/>
    <dgm:cxn modelId="{D176EB85-B517-48A0-8FF5-5931AB7963C4}" type="presParOf" srcId="{6EA78495-F95F-47A3-B3D8-426A7E170619}" destId="{555A496E-8BE3-4B61-A246-F17786AFC158}" srcOrd="5" destOrd="0" presId="urn:microsoft.com/office/officeart/2005/8/layout/orgChart1"/>
    <dgm:cxn modelId="{3669D41B-F9C6-427F-9453-90CAEB364A1A}" type="presParOf" srcId="{555A496E-8BE3-4B61-A246-F17786AFC158}" destId="{4EC9F529-6337-4337-B60F-032626441031}" srcOrd="0" destOrd="0" presId="urn:microsoft.com/office/officeart/2005/8/layout/orgChart1"/>
    <dgm:cxn modelId="{F8605926-554C-464D-AF42-2CE489AD6349}" type="presParOf" srcId="{4EC9F529-6337-4337-B60F-032626441031}" destId="{BF86E8C7-E926-4A36-A2A7-335C2885FBE8}" srcOrd="0" destOrd="0" presId="urn:microsoft.com/office/officeart/2005/8/layout/orgChart1"/>
    <dgm:cxn modelId="{513765D1-7CDB-4533-9BFB-D9561E4DD96B}" type="presParOf" srcId="{4EC9F529-6337-4337-B60F-032626441031}" destId="{94A602DC-9D06-489F-B42E-AD87F940C643}" srcOrd="1" destOrd="0" presId="urn:microsoft.com/office/officeart/2005/8/layout/orgChart1"/>
    <dgm:cxn modelId="{00ED6643-C985-4C6E-8F8D-89BE1FB746D5}" type="presParOf" srcId="{555A496E-8BE3-4B61-A246-F17786AFC158}" destId="{E3B4482E-5DC6-42E1-9AD9-2BE1D6FA18F5}" srcOrd="1" destOrd="0" presId="urn:microsoft.com/office/officeart/2005/8/layout/orgChart1"/>
    <dgm:cxn modelId="{8565E070-A577-429F-A3DF-5AA1F1D92B58}" type="presParOf" srcId="{555A496E-8BE3-4B61-A246-F17786AFC158}" destId="{E57F673A-94E6-41B0-BBE2-B28D3ACC62DF}" srcOrd="2" destOrd="0" presId="urn:microsoft.com/office/officeart/2005/8/layout/orgChart1"/>
    <dgm:cxn modelId="{8402820B-0E6C-40E2-8F01-DEB2AEF104C8}" type="presParOf" srcId="{6EA78495-F95F-47A3-B3D8-426A7E170619}" destId="{19CD0A5F-82A4-4E75-A6B1-D2A8947BF9FD}" srcOrd="6" destOrd="0" presId="urn:microsoft.com/office/officeart/2005/8/layout/orgChart1"/>
    <dgm:cxn modelId="{741E6093-A9E7-4BD5-8DD0-EEB020F381CA}" type="presParOf" srcId="{6EA78495-F95F-47A3-B3D8-426A7E170619}" destId="{E37EDFB5-AABC-45A1-BB3A-DE62688EC877}" srcOrd="7" destOrd="0" presId="urn:microsoft.com/office/officeart/2005/8/layout/orgChart1"/>
    <dgm:cxn modelId="{32528F5D-30BA-40F0-BA53-CAEC1C194F6B}" type="presParOf" srcId="{E37EDFB5-AABC-45A1-BB3A-DE62688EC877}" destId="{5563B240-5913-445F-A9FF-927202D8C349}" srcOrd="0" destOrd="0" presId="urn:microsoft.com/office/officeart/2005/8/layout/orgChart1"/>
    <dgm:cxn modelId="{886CACE0-21A1-406E-AF1A-6F254A781C4A}" type="presParOf" srcId="{5563B240-5913-445F-A9FF-927202D8C349}" destId="{855D8ADC-4504-45AB-AA7D-270E027FBCB5}" srcOrd="0" destOrd="0" presId="urn:microsoft.com/office/officeart/2005/8/layout/orgChart1"/>
    <dgm:cxn modelId="{43147EDC-B589-408F-A183-FC41D2DE3CD8}" type="presParOf" srcId="{5563B240-5913-445F-A9FF-927202D8C349}" destId="{D3205D05-BB22-4912-8F59-1880CD59B31D}" srcOrd="1" destOrd="0" presId="urn:microsoft.com/office/officeart/2005/8/layout/orgChart1"/>
    <dgm:cxn modelId="{71970354-5593-4981-A36B-6C54B1FB1529}" type="presParOf" srcId="{E37EDFB5-AABC-45A1-BB3A-DE62688EC877}" destId="{F520B76C-7795-48AC-9606-4D3167AD30D6}" srcOrd="1" destOrd="0" presId="urn:microsoft.com/office/officeart/2005/8/layout/orgChart1"/>
    <dgm:cxn modelId="{8534E5AD-6DB5-47D3-94AC-6932F4E72574}" type="presParOf" srcId="{E37EDFB5-AABC-45A1-BB3A-DE62688EC877}" destId="{DA2B7D6F-AF94-45AF-98FC-FC8FF439BB4D}" srcOrd="2" destOrd="0" presId="urn:microsoft.com/office/officeart/2005/8/layout/orgChart1"/>
    <dgm:cxn modelId="{5D52338B-BAD8-4DAE-B99D-F772B3220530}" type="presParOf" srcId="{CB926F5A-4B7C-4E7A-A650-A022CF546F8C}" destId="{1619DB71-FCEC-422F-827D-AEE49F69DFAA}" srcOrd="2" destOrd="0" presId="urn:microsoft.com/office/officeart/2005/8/layout/orgChart1"/>
    <dgm:cxn modelId="{1B91EA04-508E-4C9F-A8BE-9A0C063442D3}" type="presParOf" srcId="{1619DB71-FCEC-422F-827D-AEE49F69DFAA}" destId="{1E799A3C-A4D0-4720-A04B-E99B161C7113}" srcOrd="0" destOrd="0" presId="urn:microsoft.com/office/officeart/2005/8/layout/orgChart1"/>
    <dgm:cxn modelId="{41BE856B-096B-4DBD-8902-C024EDB0685C}" type="presParOf" srcId="{1619DB71-FCEC-422F-827D-AEE49F69DFAA}" destId="{3DE01D99-5C5D-4BA0-B333-C940AA37338F}" srcOrd="1" destOrd="0" presId="urn:microsoft.com/office/officeart/2005/8/layout/orgChart1"/>
    <dgm:cxn modelId="{9C49E810-E3E4-4125-9F24-4CFC2F4BD23B}" type="presParOf" srcId="{3DE01D99-5C5D-4BA0-B333-C940AA37338F}" destId="{B9A42FBB-2A89-46E0-983F-08754FC3B79A}" srcOrd="0" destOrd="0" presId="urn:microsoft.com/office/officeart/2005/8/layout/orgChart1"/>
    <dgm:cxn modelId="{74C31680-525B-4CF5-A8A7-A23CA46F3AEE}" type="presParOf" srcId="{B9A42FBB-2A89-46E0-983F-08754FC3B79A}" destId="{EA6E5C62-18DF-4882-BC78-39680502B77C}" srcOrd="0" destOrd="0" presId="urn:microsoft.com/office/officeart/2005/8/layout/orgChart1"/>
    <dgm:cxn modelId="{25876EE8-89AC-45CF-8122-3DB428654A16}" type="presParOf" srcId="{B9A42FBB-2A89-46E0-983F-08754FC3B79A}" destId="{8F1B4803-328C-4A4B-ADC6-73194C22156F}" srcOrd="1" destOrd="0" presId="urn:microsoft.com/office/officeart/2005/8/layout/orgChart1"/>
    <dgm:cxn modelId="{BC277E2D-87BF-4AEE-9D91-F3A5E1B609B6}" type="presParOf" srcId="{3DE01D99-5C5D-4BA0-B333-C940AA37338F}" destId="{8CED95D5-E554-4C3F-BFDB-AF90A2FC892E}" srcOrd="1" destOrd="0" presId="urn:microsoft.com/office/officeart/2005/8/layout/orgChart1"/>
    <dgm:cxn modelId="{4923439C-6409-484C-81C5-1C6CAC34DAF9}" type="presParOf" srcId="{3DE01D99-5C5D-4BA0-B333-C940AA37338F}" destId="{EE06F6FD-06A0-4650-8BBF-B08DD9E11F7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6996BA-7680-4F04-8D9C-24475201A737}"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5A71822B-E6BA-42C5-8AC9-D55E5B82C47F}">
      <dgm:prSet custT="1"/>
      <dgm:spPr/>
      <dgm:t>
        <a:bodyPr/>
        <a:lstStyle/>
        <a:p>
          <a:pPr>
            <a:buFont typeface="Arial" panose="020B0604020202020204" pitchFamily="34" charset="0"/>
            <a:buChar char="•"/>
          </a:pPr>
          <a:r>
            <a:rPr lang="en-US" sz="1800">
              <a:solidFill>
                <a:schemeClr val="accent3"/>
              </a:solidFill>
              <a:latin typeface="Corbel"/>
            </a:rPr>
            <a:t>Right to Appeal:</a:t>
          </a:r>
        </a:p>
      </dgm:t>
    </dgm:pt>
    <dgm:pt modelId="{767B3284-5272-43A8-A9BF-D5E40D45D0CB}" type="parTrans" cxnId="{C67CF10B-AE61-4267-BA6D-A53F834CB39C}">
      <dgm:prSet/>
      <dgm:spPr/>
      <dgm:t>
        <a:bodyPr/>
        <a:lstStyle/>
        <a:p>
          <a:endParaRPr lang="en-US"/>
        </a:p>
      </dgm:t>
    </dgm:pt>
    <dgm:pt modelId="{7587B1A4-67F7-4DF2-9307-BFCD868AFF01}" type="sibTrans" cxnId="{C67CF10B-AE61-4267-BA6D-A53F834CB39C}">
      <dgm:prSet/>
      <dgm:spPr/>
      <dgm:t>
        <a:bodyPr/>
        <a:lstStyle/>
        <a:p>
          <a:endParaRPr lang="en-US"/>
        </a:p>
      </dgm:t>
    </dgm:pt>
    <dgm:pt modelId="{ABE945B7-B6A7-4051-939B-19546E970506}">
      <dgm:prSet custT="1"/>
      <dgm:spPr/>
      <dgm:t>
        <a:bodyPr/>
        <a:lstStyle/>
        <a:p>
          <a:pPr>
            <a:buFont typeface="Arial" panose="020B0604020202020204" pitchFamily="34" charset="0"/>
            <a:buNone/>
          </a:pPr>
          <a:r>
            <a:rPr lang="en-US" sz="1600">
              <a:solidFill>
                <a:schemeClr val="accent3"/>
              </a:solidFill>
              <a:latin typeface="Corbel"/>
            </a:rPr>
            <a:t>Applicant/Consumer shall be informed </a:t>
          </a:r>
          <a:r>
            <a:rPr lang="en-US" sz="1600" b="1">
              <a:solidFill>
                <a:schemeClr val="accent3"/>
              </a:solidFill>
              <a:latin typeface="Corbel"/>
            </a:rPr>
            <a:t>in writing </a:t>
          </a:r>
          <a:r>
            <a:rPr lang="en-US" sz="1600">
              <a:solidFill>
                <a:schemeClr val="accent3"/>
              </a:solidFill>
              <a:latin typeface="Corbel"/>
            </a:rPr>
            <a:t>of the right to request a Review of an ASAP's decision to determine ineligibility for Home Care Program applicants as well as reductions/terminations for Home Care Program Services</a:t>
          </a:r>
        </a:p>
      </dgm:t>
    </dgm:pt>
    <dgm:pt modelId="{2147BF35-EA39-46F2-A714-7800D00E0220}" type="parTrans" cxnId="{4CD0EA6F-6561-4E74-B124-02D6BC5A1BBC}">
      <dgm:prSet/>
      <dgm:spPr/>
      <dgm:t>
        <a:bodyPr/>
        <a:lstStyle/>
        <a:p>
          <a:endParaRPr lang="en-US"/>
        </a:p>
      </dgm:t>
    </dgm:pt>
    <dgm:pt modelId="{53F88B7F-392A-429F-89DF-5AD684BE5976}" type="sibTrans" cxnId="{4CD0EA6F-6561-4E74-B124-02D6BC5A1BBC}">
      <dgm:prSet/>
      <dgm:spPr/>
      <dgm:t>
        <a:bodyPr/>
        <a:lstStyle/>
        <a:p>
          <a:endParaRPr lang="en-US"/>
        </a:p>
      </dgm:t>
    </dgm:pt>
    <dgm:pt modelId="{5B381316-BB60-4269-9408-0AEB336C7707}">
      <dgm:prSet custT="1"/>
      <dgm:spPr/>
      <dgm:t>
        <a:bodyPr/>
        <a:lstStyle/>
        <a:p>
          <a:pPr rtl="0">
            <a:buFont typeface="Arial" panose="020B0604020202020204" pitchFamily="34" charset="0"/>
            <a:buChar char="•"/>
          </a:pPr>
          <a:r>
            <a:rPr lang="en-US" sz="1600">
              <a:solidFill>
                <a:schemeClr val="accent3"/>
              </a:solidFill>
              <a:latin typeface="Corbel"/>
            </a:rPr>
            <a:t>Applicant or Consumer shall also be informed in writing of their right to Appeal a Review decision to AGE Hearings Officer as specified in 651 CMR 1.07: Initiation of Appeal of a Review Decision</a:t>
          </a:r>
        </a:p>
      </dgm:t>
    </dgm:pt>
    <dgm:pt modelId="{4C42AAC7-A25E-4D16-B7D4-1DE89453E298}" type="parTrans" cxnId="{7DB98838-946F-437E-B828-AB50487E2377}">
      <dgm:prSet/>
      <dgm:spPr/>
      <dgm:t>
        <a:bodyPr/>
        <a:lstStyle/>
        <a:p>
          <a:endParaRPr lang="en-US"/>
        </a:p>
      </dgm:t>
    </dgm:pt>
    <dgm:pt modelId="{4065F20E-00BE-4730-BB5F-4619FD92EB6D}" type="sibTrans" cxnId="{7DB98838-946F-437E-B828-AB50487E2377}">
      <dgm:prSet/>
      <dgm:spPr/>
      <dgm:t>
        <a:bodyPr/>
        <a:lstStyle/>
        <a:p>
          <a:endParaRPr lang="en-US"/>
        </a:p>
      </dgm:t>
    </dgm:pt>
    <dgm:pt modelId="{784A30B3-0BA2-42A7-A0F8-3E51A752C0CE}">
      <dgm:prSet custT="1"/>
      <dgm:spPr/>
      <dgm:t>
        <a:bodyPr/>
        <a:lstStyle/>
        <a:p>
          <a:pPr>
            <a:buFont typeface="Arial" panose="020B0604020202020204" pitchFamily="34" charset="0"/>
            <a:buChar char="•"/>
          </a:pPr>
          <a:r>
            <a:rPr lang="en-US" sz="1600">
              <a:solidFill>
                <a:schemeClr val="accent3"/>
              </a:solidFill>
              <a:latin typeface="Corbel"/>
            </a:rPr>
            <a:t>Appeal shall be conducted in accordance with 801 CMR 1.00: Standard Adjudicatory Rules of Practice and Procedure and 651 CMR 1.00: Adjudicatory Rules of Practice and Procedures</a:t>
          </a:r>
        </a:p>
      </dgm:t>
    </dgm:pt>
    <dgm:pt modelId="{D8FD15DC-EBDE-4BFE-83EA-B79ACEB27FCE}" type="parTrans" cxnId="{8A0C7BD0-FF09-4C9B-86C1-58B9C31ABD65}">
      <dgm:prSet/>
      <dgm:spPr/>
      <dgm:t>
        <a:bodyPr/>
        <a:lstStyle/>
        <a:p>
          <a:endParaRPr lang="en-US"/>
        </a:p>
      </dgm:t>
    </dgm:pt>
    <dgm:pt modelId="{131E50A3-1D36-4D1D-914D-E70D3036A3A1}" type="sibTrans" cxnId="{8A0C7BD0-FF09-4C9B-86C1-58B9C31ABD65}">
      <dgm:prSet/>
      <dgm:spPr/>
      <dgm:t>
        <a:bodyPr/>
        <a:lstStyle/>
        <a:p>
          <a:endParaRPr lang="en-US"/>
        </a:p>
      </dgm:t>
    </dgm:pt>
    <dgm:pt modelId="{40DCAFA1-7B56-4E57-9170-897931EA427F}" type="pres">
      <dgm:prSet presAssocID="{A36996BA-7680-4F04-8D9C-24475201A737}" presName="vert0" presStyleCnt="0">
        <dgm:presLayoutVars>
          <dgm:dir/>
          <dgm:animOne val="branch"/>
          <dgm:animLvl val="lvl"/>
        </dgm:presLayoutVars>
      </dgm:prSet>
      <dgm:spPr/>
    </dgm:pt>
    <dgm:pt modelId="{B43A381D-8113-435E-842A-01AD737EAD40}" type="pres">
      <dgm:prSet presAssocID="{5A71822B-E6BA-42C5-8AC9-D55E5B82C47F}" presName="thickLine" presStyleLbl="alignNode1" presStyleIdx="0" presStyleCnt="1"/>
      <dgm:spPr/>
    </dgm:pt>
    <dgm:pt modelId="{A333F2D7-BE40-46FC-B7E5-9D451D38D4FB}" type="pres">
      <dgm:prSet presAssocID="{5A71822B-E6BA-42C5-8AC9-D55E5B82C47F}" presName="horz1" presStyleCnt="0"/>
      <dgm:spPr/>
    </dgm:pt>
    <dgm:pt modelId="{6EA0177E-752E-4652-A0D2-F02352D9B65C}" type="pres">
      <dgm:prSet presAssocID="{5A71822B-E6BA-42C5-8AC9-D55E5B82C47F}" presName="tx1" presStyleLbl="revTx" presStyleIdx="0" presStyleCnt="4"/>
      <dgm:spPr/>
    </dgm:pt>
    <dgm:pt modelId="{A9DAE2A2-DA3B-48BA-B489-249376AFA385}" type="pres">
      <dgm:prSet presAssocID="{5A71822B-E6BA-42C5-8AC9-D55E5B82C47F}" presName="vert1" presStyleCnt="0"/>
      <dgm:spPr/>
    </dgm:pt>
    <dgm:pt modelId="{E710C8B3-E99E-4500-811B-7426253C264E}" type="pres">
      <dgm:prSet presAssocID="{ABE945B7-B6A7-4051-939B-19546E970506}" presName="vertSpace2a" presStyleCnt="0"/>
      <dgm:spPr/>
    </dgm:pt>
    <dgm:pt modelId="{DADA4EBF-2B1E-4AFE-95F8-9EDFB6F42795}" type="pres">
      <dgm:prSet presAssocID="{ABE945B7-B6A7-4051-939B-19546E970506}" presName="horz2" presStyleCnt="0"/>
      <dgm:spPr/>
    </dgm:pt>
    <dgm:pt modelId="{827C1572-2A96-4C87-9D2C-CAE3E572C291}" type="pres">
      <dgm:prSet presAssocID="{ABE945B7-B6A7-4051-939B-19546E970506}" presName="horzSpace2" presStyleCnt="0"/>
      <dgm:spPr/>
    </dgm:pt>
    <dgm:pt modelId="{F488AA18-0DB6-477F-8A48-D1D24F81F33C}" type="pres">
      <dgm:prSet presAssocID="{ABE945B7-B6A7-4051-939B-19546E970506}" presName="tx2" presStyleLbl="revTx" presStyleIdx="1" presStyleCnt="4"/>
      <dgm:spPr/>
    </dgm:pt>
    <dgm:pt modelId="{9A07131B-E353-4BC3-9129-BA38C3C6DC73}" type="pres">
      <dgm:prSet presAssocID="{ABE945B7-B6A7-4051-939B-19546E970506}" presName="vert2" presStyleCnt="0"/>
      <dgm:spPr/>
    </dgm:pt>
    <dgm:pt modelId="{1675ADA0-5644-4046-BEEE-F4069BC95641}" type="pres">
      <dgm:prSet presAssocID="{ABE945B7-B6A7-4051-939B-19546E970506}" presName="thinLine2b" presStyleLbl="callout" presStyleIdx="0" presStyleCnt="3"/>
      <dgm:spPr/>
    </dgm:pt>
    <dgm:pt modelId="{708F1EC8-0391-4D0A-9915-A9019EC976AF}" type="pres">
      <dgm:prSet presAssocID="{ABE945B7-B6A7-4051-939B-19546E970506}" presName="vertSpace2b" presStyleCnt="0"/>
      <dgm:spPr/>
    </dgm:pt>
    <dgm:pt modelId="{75B11822-5934-4B1F-B266-E6A702E33FC1}" type="pres">
      <dgm:prSet presAssocID="{5B381316-BB60-4269-9408-0AEB336C7707}" presName="horz2" presStyleCnt="0"/>
      <dgm:spPr/>
    </dgm:pt>
    <dgm:pt modelId="{4695F938-9D97-4F41-BF73-486D7DA8786C}" type="pres">
      <dgm:prSet presAssocID="{5B381316-BB60-4269-9408-0AEB336C7707}" presName="horzSpace2" presStyleCnt="0"/>
      <dgm:spPr/>
    </dgm:pt>
    <dgm:pt modelId="{13B214AF-8C8C-4071-9598-F60C818FCD59}" type="pres">
      <dgm:prSet presAssocID="{5B381316-BB60-4269-9408-0AEB336C7707}" presName="tx2" presStyleLbl="revTx" presStyleIdx="2" presStyleCnt="4"/>
      <dgm:spPr/>
    </dgm:pt>
    <dgm:pt modelId="{71169764-5ABF-404A-BF6B-DCA51F39A473}" type="pres">
      <dgm:prSet presAssocID="{5B381316-BB60-4269-9408-0AEB336C7707}" presName="vert2" presStyleCnt="0"/>
      <dgm:spPr/>
    </dgm:pt>
    <dgm:pt modelId="{44A0BA8A-F1E1-460F-A625-B67475911AC6}" type="pres">
      <dgm:prSet presAssocID="{5B381316-BB60-4269-9408-0AEB336C7707}" presName="thinLine2b" presStyleLbl="callout" presStyleIdx="1" presStyleCnt="3"/>
      <dgm:spPr/>
    </dgm:pt>
    <dgm:pt modelId="{89602AD0-2670-4B93-ADE5-A424B3F697AF}" type="pres">
      <dgm:prSet presAssocID="{5B381316-BB60-4269-9408-0AEB336C7707}" presName="vertSpace2b" presStyleCnt="0"/>
      <dgm:spPr/>
    </dgm:pt>
    <dgm:pt modelId="{8FE5C88A-52D5-4166-9E1D-1542C466FA0C}" type="pres">
      <dgm:prSet presAssocID="{784A30B3-0BA2-42A7-A0F8-3E51A752C0CE}" presName="horz2" presStyleCnt="0"/>
      <dgm:spPr/>
    </dgm:pt>
    <dgm:pt modelId="{6F5F1735-CE3E-4357-A781-A907A41D39D0}" type="pres">
      <dgm:prSet presAssocID="{784A30B3-0BA2-42A7-A0F8-3E51A752C0CE}" presName="horzSpace2" presStyleCnt="0"/>
      <dgm:spPr/>
    </dgm:pt>
    <dgm:pt modelId="{AA4F9327-8DF4-48D3-856E-F27C14DA3820}" type="pres">
      <dgm:prSet presAssocID="{784A30B3-0BA2-42A7-A0F8-3E51A752C0CE}" presName="tx2" presStyleLbl="revTx" presStyleIdx="3" presStyleCnt="4"/>
      <dgm:spPr/>
    </dgm:pt>
    <dgm:pt modelId="{F8EFF295-CF4B-4BB5-B727-EEAE37754D76}" type="pres">
      <dgm:prSet presAssocID="{784A30B3-0BA2-42A7-A0F8-3E51A752C0CE}" presName="vert2" presStyleCnt="0"/>
      <dgm:spPr/>
    </dgm:pt>
    <dgm:pt modelId="{E4CD5EA4-2F00-42E0-9DAF-75D89B7B7BE5}" type="pres">
      <dgm:prSet presAssocID="{784A30B3-0BA2-42A7-A0F8-3E51A752C0CE}" presName="thinLine2b" presStyleLbl="callout" presStyleIdx="2" presStyleCnt="3"/>
      <dgm:spPr/>
    </dgm:pt>
    <dgm:pt modelId="{0D3CFC4C-814B-4B26-8C73-4BA050782E80}" type="pres">
      <dgm:prSet presAssocID="{784A30B3-0BA2-42A7-A0F8-3E51A752C0CE}" presName="vertSpace2b" presStyleCnt="0"/>
      <dgm:spPr/>
    </dgm:pt>
  </dgm:ptLst>
  <dgm:cxnLst>
    <dgm:cxn modelId="{C67CF10B-AE61-4267-BA6D-A53F834CB39C}" srcId="{A36996BA-7680-4F04-8D9C-24475201A737}" destId="{5A71822B-E6BA-42C5-8AC9-D55E5B82C47F}" srcOrd="0" destOrd="0" parTransId="{767B3284-5272-43A8-A9BF-D5E40D45D0CB}" sibTransId="{7587B1A4-67F7-4DF2-9307-BFCD868AFF01}"/>
    <dgm:cxn modelId="{73DB1E27-3694-40EE-8476-D1EC5AA78B83}" type="presOf" srcId="{A36996BA-7680-4F04-8D9C-24475201A737}" destId="{40DCAFA1-7B56-4E57-9170-897931EA427F}" srcOrd="0" destOrd="0" presId="urn:microsoft.com/office/officeart/2008/layout/LinedList"/>
    <dgm:cxn modelId="{7DB98838-946F-437E-B828-AB50487E2377}" srcId="{5A71822B-E6BA-42C5-8AC9-D55E5B82C47F}" destId="{5B381316-BB60-4269-9408-0AEB336C7707}" srcOrd="1" destOrd="0" parTransId="{4C42AAC7-A25E-4D16-B7D4-1DE89453E298}" sibTransId="{4065F20E-00BE-4730-BB5F-4619FD92EB6D}"/>
    <dgm:cxn modelId="{52752C5B-9E46-4244-B51C-39D31C0D9D88}" type="presOf" srcId="{784A30B3-0BA2-42A7-A0F8-3E51A752C0CE}" destId="{AA4F9327-8DF4-48D3-856E-F27C14DA3820}" srcOrd="0" destOrd="0" presId="urn:microsoft.com/office/officeart/2008/layout/LinedList"/>
    <dgm:cxn modelId="{4CD0EA6F-6561-4E74-B124-02D6BC5A1BBC}" srcId="{5A71822B-E6BA-42C5-8AC9-D55E5B82C47F}" destId="{ABE945B7-B6A7-4051-939B-19546E970506}" srcOrd="0" destOrd="0" parTransId="{2147BF35-EA39-46F2-A714-7800D00E0220}" sibTransId="{53F88B7F-392A-429F-89DF-5AD684BE5976}"/>
    <dgm:cxn modelId="{D1ED7850-37FE-438D-9F67-15F5585737A6}" type="presOf" srcId="{5A71822B-E6BA-42C5-8AC9-D55E5B82C47F}" destId="{6EA0177E-752E-4652-A0D2-F02352D9B65C}" srcOrd="0" destOrd="0" presId="urn:microsoft.com/office/officeart/2008/layout/LinedList"/>
    <dgm:cxn modelId="{E5A40285-DB02-435E-AD8A-DDD1908FC04D}" type="presOf" srcId="{ABE945B7-B6A7-4051-939B-19546E970506}" destId="{F488AA18-0DB6-477F-8A48-D1D24F81F33C}" srcOrd="0" destOrd="0" presId="urn:microsoft.com/office/officeart/2008/layout/LinedList"/>
    <dgm:cxn modelId="{AFD6788B-173F-4CEC-87BF-ADE4CCE7A19B}" type="presOf" srcId="{5B381316-BB60-4269-9408-0AEB336C7707}" destId="{13B214AF-8C8C-4071-9598-F60C818FCD59}" srcOrd="0" destOrd="0" presId="urn:microsoft.com/office/officeart/2008/layout/LinedList"/>
    <dgm:cxn modelId="{8A0C7BD0-FF09-4C9B-86C1-58B9C31ABD65}" srcId="{5A71822B-E6BA-42C5-8AC9-D55E5B82C47F}" destId="{784A30B3-0BA2-42A7-A0F8-3E51A752C0CE}" srcOrd="2" destOrd="0" parTransId="{D8FD15DC-EBDE-4BFE-83EA-B79ACEB27FCE}" sibTransId="{131E50A3-1D36-4D1D-914D-E70D3036A3A1}"/>
    <dgm:cxn modelId="{8F005AB4-D86E-445A-ADC1-7635E1E3087C}" type="presParOf" srcId="{40DCAFA1-7B56-4E57-9170-897931EA427F}" destId="{B43A381D-8113-435E-842A-01AD737EAD40}" srcOrd="0" destOrd="0" presId="urn:microsoft.com/office/officeart/2008/layout/LinedList"/>
    <dgm:cxn modelId="{EA5E9979-FADA-41C4-9D74-785B1384CEF8}" type="presParOf" srcId="{40DCAFA1-7B56-4E57-9170-897931EA427F}" destId="{A333F2D7-BE40-46FC-B7E5-9D451D38D4FB}" srcOrd="1" destOrd="0" presId="urn:microsoft.com/office/officeart/2008/layout/LinedList"/>
    <dgm:cxn modelId="{72C2B8DB-803A-4F40-A054-F4B9DB2E1ADE}" type="presParOf" srcId="{A333F2D7-BE40-46FC-B7E5-9D451D38D4FB}" destId="{6EA0177E-752E-4652-A0D2-F02352D9B65C}" srcOrd="0" destOrd="0" presId="urn:microsoft.com/office/officeart/2008/layout/LinedList"/>
    <dgm:cxn modelId="{1A3884A4-7F03-42B8-AA89-5C65C88E7EFF}" type="presParOf" srcId="{A333F2D7-BE40-46FC-B7E5-9D451D38D4FB}" destId="{A9DAE2A2-DA3B-48BA-B489-249376AFA385}" srcOrd="1" destOrd="0" presId="urn:microsoft.com/office/officeart/2008/layout/LinedList"/>
    <dgm:cxn modelId="{94EB771C-1E91-4213-8912-4387668454EB}" type="presParOf" srcId="{A9DAE2A2-DA3B-48BA-B489-249376AFA385}" destId="{E710C8B3-E99E-4500-811B-7426253C264E}" srcOrd="0" destOrd="0" presId="urn:microsoft.com/office/officeart/2008/layout/LinedList"/>
    <dgm:cxn modelId="{6477F716-905E-492A-9FBD-1724B736AEBA}" type="presParOf" srcId="{A9DAE2A2-DA3B-48BA-B489-249376AFA385}" destId="{DADA4EBF-2B1E-4AFE-95F8-9EDFB6F42795}" srcOrd="1" destOrd="0" presId="urn:microsoft.com/office/officeart/2008/layout/LinedList"/>
    <dgm:cxn modelId="{1234F35F-7898-44E3-9027-1762AAB6F111}" type="presParOf" srcId="{DADA4EBF-2B1E-4AFE-95F8-9EDFB6F42795}" destId="{827C1572-2A96-4C87-9D2C-CAE3E572C291}" srcOrd="0" destOrd="0" presId="urn:microsoft.com/office/officeart/2008/layout/LinedList"/>
    <dgm:cxn modelId="{494C5602-7520-4788-8E55-75F4B9538626}" type="presParOf" srcId="{DADA4EBF-2B1E-4AFE-95F8-9EDFB6F42795}" destId="{F488AA18-0DB6-477F-8A48-D1D24F81F33C}" srcOrd="1" destOrd="0" presId="urn:microsoft.com/office/officeart/2008/layout/LinedList"/>
    <dgm:cxn modelId="{A5AE705F-2464-4F6F-8212-803C920A08E7}" type="presParOf" srcId="{DADA4EBF-2B1E-4AFE-95F8-9EDFB6F42795}" destId="{9A07131B-E353-4BC3-9129-BA38C3C6DC73}" srcOrd="2" destOrd="0" presId="urn:microsoft.com/office/officeart/2008/layout/LinedList"/>
    <dgm:cxn modelId="{FB2F304F-40A5-4A60-AAC1-78897091D664}" type="presParOf" srcId="{A9DAE2A2-DA3B-48BA-B489-249376AFA385}" destId="{1675ADA0-5644-4046-BEEE-F4069BC95641}" srcOrd="2" destOrd="0" presId="urn:microsoft.com/office/officeart/2008/layout/LinedList"/>
    <dgm:cxn modelId="{E309C5A9-21D8-49AE-A38D-3BBBB3CCDBB3}" type="presParOf" srcId="{A9DAE2A2-DA3B-48BA-B489-249376AFA385}" destId="{708F1EC8-0391-4D0A-9915-A9019EC976AF}" srcOrd="3" destOrd="0" presId="urn:microsoft.com/office/officeart/2008/layout/LinedList"/>
    <dgm:cxn modelId="{02A1C0E7-748A-44D6-8F03-C6AB3E9963D3}" type="presParOf" srcId="{A9DAE2A2-DA3B-48BA-B489-249376AFA385}" destId="{75B11822-5934-4B1F-B266-E6A702E33FC1}" srcOrd="4" destOrd="0" presId="urn:microsoft.com/office/officeart/2008/layout/LinedList"/>
    <dgm:cxn modelId="{AD23BA2C-401D-4468-873D-E77D61052BFE}" type="presParOf" srcId="{75B11822-5934-4B1F-B266-E6A702E33FC1}" destId="{4695F938-9D97-4F41-BF73-486D7DA8786C}" srcOrd="0" destOrd="0" presId="urn:microsoft.com/office/officeart/2008/layout/LinedList"/>
    <dgm:cxn modelId="{5A45751D-5202-41DC-9D30-06FF1AC093AB}" type="presParOf" srcId="{75B11822-5934-4B1F-B266-E6A702E33FC1}" destId="{13B214AF-8C8C-4071-9598-F60C818FCD59}" srcOrd="1" destOrd="0" presId="urn:microsoft.com/office/officeart/2008/layout/LinedList"/>
    <dgm:cxn modelId="{4045B5F8-E498-4120-9DD1-840B1D5904BA}" type="presParOf" srcId="{75B11822-5934-4B1F-B266-E6A702E33FC1}" destId="{71169764-5ABF-404A-BF6B-DCA51F39A473}" srcOrd="2" destOrd="0" presId="urn:microsoft.com/office/officeart/2008/layout/LinedList"/>
    <dgm:cxn modelId="{86EB25D7-5A5D-4EF7-BB7D-DA836859B16B}" type="presParOf" srcId="{A9DAE2A2-DA3B-48BA-B489-249376AFA385}" destId="{44A0BA8A-F1E1-460F-A625-B67475911AC6}" srcOrd="5" destOrd="0" presId="urn:microsoft.com/office/officeart/2008/layout/LinedList"/>
    <dgm:cxn modelId="{526D15E3-F575-4D7D-ADB6-C3165AB0B53C}" type="presParOf" srcId="{A9DAE2A2-DA3B-48BA-B489-249376AFA385}" destId="{89602AD0-2670-4B93-ADE5-A424B3F697AF}" srcOrd="6" destOrd="0" presId="urn:microsoft.com/office/officeart/2008/layout/LinedList"/>
    <dgm:cxn modelId="{F33275DF-35AE-481D-A834-1EDB37F0069A}" type="presParOf" srcId="{A9DAE2A2-DA3B-48BA-B489-249376AFA385}" destId="{8FE5C88A-52D5-4166-9E1D-1542C466FA0C}" srcOrd="7" destOrd="0" presId="urn:microsoft.com/office/officeart/2008/layout/LinedList"/>
    <dgm:cxn modelId="{726A279E-8AAC-4E6E-95B9-6A348A451BE6}" type="presParOf" srcId="{8FE5C88A-52D5-4166-9E1D-1542C466FA0C}" destId="{6F5F1735-CE3E-4357-A781-A907A41D39D0}" srcOrd="0" destOrd="0" presId="urn:microsoft.com/office/officeart/2008/layout/LinedList"/>
    <dgm:cxn modelId="{B750A387-7E89-45CF-AAB2-99B3E2EE9DA9}" type="presParOf" srcId="{8FE5C88A-52D5-4166-9E1D-1542C466FA0C}" destId="{AA4F9327-8DF4-48D3-856E-F27C14DA3820}" srcOrd="1" destOrd="0" presId="urn:microsoft.com/office/officeart/2008/layout/LinedList"/>
    <dgm:cxn modelId="{A5405736-0D46-438B-8B82-3A478F9EF525}" type="presParOf" srcId="{8FE5C88A-52D5-4166-9E1D-1542C466FA0C}" destId="{F8EFF295-CF4B-4BB5-B727-EEAE37754D76}" srcOrd="2" destOrd="0" presId="urn:microsoft.com/office/officeart/2008/layout/LinedList"/>
    <dgm:cxn modelId="{BCBE91DC-9798-46A3-8AE5-D1E52D90B730}" type="presParOf" srcId="{A9DAE2A2-DA3B-48BA-B489-249376AFA385}" destId="{E4CD5EA4-2F00-42E0-9DAF-75D89B7B7BE5}" srcOrd="8" destOrd="0" presId="urn:microsoft.com/office/officeart/2008/layout/LinedList"/>
    <dgm:cxn modelId="{81CB0A11-13CA-4542-88C6-BC935B7D25FD}" type="presParOf" srcId="{A9DAE2A2-DA3B-48BA-B489-249376AFA385}" destId="{0D3CFC4C-814B-4B26-8C73-4BA050782E80}"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C63DD4-204D-4273-828F-37B49189AFB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177D596-B9BC-42C4-90F0-F3F461305111}">
      <dgm:prSet phldrT="[Text]"/>
      <dgm:spPr/>
      <dgm:t>
        <a:bodyPr/>
        <a:lstStyle/>
        <a:p>
          <a:r>
            <a:rPr lang="en-US" b="1">
              <a:latin typeface="Corbel"/>
            </a:rPr>
            <a:t>Regulatory Requirement: </a:t>
          </a:r>
          <a:r>
            <a:rPr lang="en-US">
              <a:latin typeface="Corbel"/>
            </a:rPr>
            <a:t>651 CMR 3.07 (5) (a) An applicant/consumer shall be informed in writing of his or her right to request a Review, where the ASAP makes a decision to </a:t>
          </a:r>
          <a:r>
            <a:rPr lang="en-US" b="1">
              <a:latin typeface="Corbel"/>
            </a:rPr>
            <a:t>deny, terminate, or reduce</a:t>
          </a:r>
          <a:r>
            <a:rPr lang="en-US">
              <a:latin typeface="Corbel"/>
            </a:rPr>
            <a:t> Home Care Program Service</a:t>
          </a:r>
          <a:endParaRPr lang="en-US"/>
        </a:p>
      </dgm:t>
    </dgm:pt>
    <dgm:pt modelId="{0EEC7B81-6FBD-48BD-B045-F7E38EB65121}" type="parTrans" cxnId="{A5FD8B81-47D3-487F-9317-F55FFD66B498}">
      <dgm:prSet/>
      <dgm:spPr/>
      <dgm:t>
        <a:bodyPr/>
        <a:lstStyle/>
        <a:p>
          <a:endParaRPr lang="en-US"/>
        </a:p>
      </dgm:t>
    </dgm:pt>
    <dgm:pt modelId="{C5097504-EBC0-4C1E-AE23-9CE0E478C3B1}" type="sibTrans" cxnId="{A5FD8B81-47D3-487F-9317-F55FFD66B498}">
      <dgm:prSet/>
      <dgm:spPr/>
      <dgm:t>
        <a:bodyPr/>
        <a:lstStyle/>
        <a:p>
          <a:endParaRPr lang="en-US"/>
        </a:p>
      </dgm:t>
    </dgm:pt>
    <dgm:pt modelId="{71EC9D94-FD50-40F1-AB5D-914EF3427EF5}">
      <dgm:prSet/>
      <dgm:spPr/>
      <dgm:t>
        <a:bodyPr/>
        <a:lstStyle/>
        <a:p>
          <a:r>
            <a:rPr lang="en-US" b="1" i="0">
              <a:latin typeface="+mj-lt"/>
              <a:ea typeface="+mn-lt"/>
              <a:cs typeface="+mn-lt"/>
            </a:rPr>
            <a:t>For Service Reductions Related to MassHealth financial eligibility</a:t>
          </a:r>
          <a:r>
            <a:rPr lang="en-US" i="0">
              <a:latin typeface="+mj-lt"/>
              <a:ea typeface="+mn-lt"/>
              <a:cs typeface="+mn-lt"/>
            </a:rPr>
            <a:t>: A consumer does not have a right to appeal the reduction/termination of waiver services due to a decision regarding their eligibility for MassHealth </a:t>
          </a:r>
          <a:endParaRPr lang="en-US" i="0">
            <a:latin typeface="+mj-lt"/>
          </a:endParaRPr>
        </a:p>
      </dgm:t>
    </dgm:pt>
    <dgm:pt modelId="{F3EFFB9F-67DB-44F2-9C58-D452DDFD1101}" type="parTrans" cxnId="{338F0A7C-E0D9-4677-8F19-2A4F320EA2C0}">
      <dgm:prSet/>
      <dgm:spPr/>
      <dgm:t>
        <a:bodyPr/>
        <a:lstStyle/>
        <a:p>
          <a:endParaRPr lang="en-US"/>
        </a:p>
      </dgm:t>
    </dgm:pt>
    <dgm:pt modelId="{9F9FB312-23AB-4927-BEF8-23E4B6EC5D6A}" type="sibTrans" cxnId="{338F0A7C-E0D9-4677-8F19-2A4F320EA2C0}">
      <dgm:prSet/>
      <dgm:spPr/>
      <dgm:t>
        <a:bodyPr/>
        <a:lstStyle/>
        <a:p>
          <a:endParaRPr lang="en-US"/>
        </a:p>
      </dgm:t>
    </dgm:pt>
    <dgm:pt modelId="{35F3624D-9CAD-497B-9554-71673207888D}" type="pres">
      <dgm:prSet presAssocID="{75C63DD4-204D-4273-828F-37B49189AFB8}" presName="diagram" presStyleCnt="0">
        <dgm:presLayoutVars>
          <dgm:dir/>
          <dgm:resizeHandles val="exact"/>
        </dgm:presLayoutVars>
      </dgm:prSet>
      <dgm:spPr/>
    </dgm:pt>
    <dgm:pt modelId="{BBA53B3D-3768-493F-B7CD-1848B7F1A8B7}" type="pres">
      <dgm:prSet presAssocID="{1177D596-B9BC-42C4-90F0-F3F461305111}" presName="node" presStyleLbl="node1" presStyleIdx="0" presStyleCnt="2" custLinFactNeighborX="-2808" custLinFactNeighborY="-30416">
        <dgm:presLayoutVars>
          <dgm:bulletEnabled val="1"/>
        </dgm:presLayoutVars>
      </dgm:prSet>
      <dgm:spPr/>
    </dgm:pt>
    <dgm:pt modelId="{3B0F59CB-4D3A-491B-8DCD-AC1F1F0C78D2}" type="pres">
      <dgm:prSet presAssocID="{C5097504-EBC0-4C1E-AE23-9CE0E478C3B1}" presName="sibTrans" presStyleCnt="0"/>
      <dgm:spPr/>
    </dgm:pt>
    <dgm:pt modelId="{13B38CEF-AF81-4A1A-8A7B-C2D9F3BF0D90}" type="pres">
      <dgm:prSet presAssocID="{71EC9D94-FD50-40F1-AB5D-914EF3427EF5}" presName="node" presStyleLbl="node1" presStyleIdx="1" presStyleCnt="2" custLinFactNeighborX="468" custLinFactNeighborY="23007">
        <dgm:presLayoutVars>
          <dgm:bulletEnabled val="1"/>
        </dgm:presLayoutVars>
      </dgm:prSet>
      <dgm:spPr/>
    </dgm:pt>
  </dgm:ptLst>
  <dgm:cxnLst>
    <dgm:cxn modelId="{A1D6AC7A-50A8-4AB1-8B15-18B7D3FBEDD0}" type="presOf" srcId="{71EC9D94-FD50-40F1-AB5D-914EF3427EF5}" destId="{13B38CEF-AF81-4A1A-8A7B-C2D9F3BF0D90}" srcOrd="0" destOrd="0" presId="urn:microsoft.com/office/officeart/2005/8/layout/default"/>
    <dgm:cxn modelId="{338F0A7C-E0D9-4677-8F19-2A4F320EA2C0}" srcId="{75C63DD4-204D-4273-828F-37B49189AFB8}" destId="{71EC9D94-FD50-40F1-AB5D-914EF3427EF5}" srcOrd="1" destOrd="0" parTransId="{F3EFFB9F-67DB-44F2-9C58-D452DDFD1101}" sibTransId="{9F9FB312-23AB-4927-BEF8-23E4B6EC5D6A}"/>
    <dgm:cxn modelId="{A5FD8B81-47D3-487F-9317-F55FFD66B498}" srcId="{75C63DD4-204D-4273-828F-37B49189AFB8}" destId="{1177D596-B9BC-42C4-90F0-F3F461305111}" srcOrd="0" destOrd="0" parTransId="{0EEC7B81-6FBD-48BD-B045-F7E38EB65121}" sibTransId="{C5097504-EBC0-4C1E-AE23-9CE0E478C3B1}"/>
    <dgm:cxn modelId="{C2D51CDA-0E4A-450C-8216-5A3B65763CBB}" type="presOf" srcId="{75C63DD4-204D-4273-828F-37B49189AFB8}" destId="{35F3624D-9CAD-497B-9554-71673207888D}" srcOrd="0" destOrd="0" presId="urn:microsoft.com/office/officeart/2005/8/layout/default"/>
    <dgm:cxn modelId="{5F4A8AEF-BA5B-460E-A3C3-8880844A8C70}" type="presOf" srcId="{1177D596-B9BC-42C4-90F0-F3F461305111}" destId="{BBA53B3D-3768-493F-B7CD-1848B7F1A8B7}" srcOrd="0" destOrd="0" presId="urn:microsoft.com/office/officeart/2005/8/layout/default"/>
    <dgm:cxn modelId="{F169BD26-A3B2-47A4-A4DC-B88DC747B040}" type="presParOf" srcId="{35F3624D-9CAD-497B-9554-71673207888D}" destId="{BBA53B3D-3768-493F-B7CD-1848B7F1A8B7}" srcOrd="0" destOrd="0" presId="urn:microsoft.com/office/officeart/2005/8/layout/default"/>
    <dgm:cxn modelId="{FCDC167E-EC48-41C6-9708-6180172685EE}" type="presParOf" srcId="{35F3624D-9CAD-497B-9554-71673207888D}" destId="{3B0F59CB-4D3A-491B-8DCD-AC1F1F0C78D2}" srcOrd="1" destOrd="0" presId="urn:microsoft.com/office/officeart/2005/8/layout/default"/>
    <dgm:cxn modelId="{0928FAC9-E44F-40DE-98DF-B2ED0A29E1E6}" type="presParOf" srcId="{35F3624D-9CAD-497B-9554-71673207888D}" destId="{13B38CEF-AF81-4A1A-8A7B-C2D9F3BF0D90}"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BD0C9F-7C10-4D7B-BEB7-E47E10C1ED1C}"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n-US"/>
        </a:p>
      </dgm:t>
    </dgm:pt>
    <dgm:pt modelId="{DC621B01-A74E-4E57-95D3-FF9F715B4E75}">
      <dgm:prSet/>
      <dgm:spPr/>
      <dgm:t>
        <a:bodyPr/>
        <a:lstStyle/>
        <a:p>
          <a:r>
            <a:rPr lang="en-US" b="1"/>
            <a:t>Voluntary Assent</a:t>
          </a:r>
          <a:endParaRPr lang="en-US"/>
        </a:p>
      </dgm:t>
    </dgm:pt>
    <dgm:pt modelId="{4C3E7AE2-3327-4A61-8FAC-8218860A3B24}" type="parTrans" cxnId="{C282D066-360F-49BF-9827-2A402C950FAC}">
      <dgm:prSet/>
      <dgm:spPr/>
      <dgm:t>
        <a:bodyPr/>
        <a:lstStyle/>
        <a:p>
          <a:endParaRPr lang="en-US"/>
        </a:p>
      </dgm:t>
    </dgm:pt>
    <dgm:pt modelId="{F8DA4FCE-256D-4F2C-A062-A00CE290BC8A}" type="sibTrans" cxnId="{C282D066-360F-49BF-9827-2A402C950FAC}">
      <dgm:prSet/>
      <dgm:spPr/>
      <dgm:t>
        <a:bodyPr/>
        <a:lstStyle/>
        <a:p>
          <a:endParaRPr lang="en-US"/>
        </a:p>
      </dgm:t>
    </dgm:pt>
    <dgm:pt modelId="{8DD0B8AA-EB20-45A2-AD51-8AF06ADE5AF4}">
      <dgm:prSet/>
      <dgm:spPr/>
      <dgm:t>
        <a:bodyPr/>
        <a:lstStyle/>
        <a:p>
          <a:r>
            <a:rPr lang="en-US" b="1"/>
            <a:t>Notice of Action</a:t>
          </a:r>
          <a:endParaRPr lang="en-US"/>
        </a:p>
      </dgm:t>
    </dgm:pt>
    <dgm:pt modelId="{6DDB041F-C5B8-4AC0-843E-BA579A02F75A}" type="parTrans" cxnId="{05536A76-65B9-458A-9DEA-F566BD56FDA6}">
      <dgm:prSet/>
      <dgm:spPr/>
      <dgm:t>
        <a:bodyPr/>
        <a:lstStyle/>
        <a:p>
          <a:endParaRPr lang="en-US"/>
        </a:p>
      </dgm:t>
    </dgm:pt>
    <dgm:pt modelId="{F132E139-1E34-4C5B-8B05-FD43AA69E328}" type="sibTrans" cxnId="{05536A76-65B9-458A-9DEA-F566BD56FDA6}">
      <dgm:prSet/>
      <dgm:spPr/>
      <dgm:t>
        <a:bodyPr/>
        <a:lstStyle/>
        <a:p>
          <a:endParaRPr lang="en-US"/>
        </a:p>
      </dgm:t>
    </dgm:pt>
    <dgm:pt modelId="{A454F588-D6FC-454B-B800-F5FD1157387D}">
      <dgm:prSet/>
      <dgm:spPr/>
      <dgm:t>
        <a:bodyPr/>
        <a:lstStyle/>
        <a:p>
          <a:r>
            <a:rPr lang="en-US"/>
            <a:t>Changes in Services</a:t>
          </a:r>
        </a:p>
      </dgm:t>
    </dgm:pt>
    <dgm:pt modelId="{F6D27BB2-AAEC-42CA-8C16-E8344419D5E2}" type="parTrans" cxnId="{24ABE3D7-8E23-4CE0-99C9-0B208F1B1D18}">
      <dgm:prSet/>
      <dgm:spPr/>
      <dgm:t>
        <a:bodyPr/>
        <a:lstStyle/>
        <a:p>
          <a:endParaRPr lang="en-US"/>
        </a:p>
      </dgm:t>
    </dgm:pt>
    <dgm:pt modelId="{503C49DE-DEFC-45BA-A0D2-D35251B0DE09}" type="sibTrans" cxnId="{24ABE3D7-8E23-4CE0-99C9-0B208F1B1D18}">
      <dgm:prSet/>
      <dgm:spPr/>
      <dgm:t>
        <a:bodyPr/>
        <a:lstStyle/>
        <a:p>
          <a:endParaRPr lang="en-US"/>
        </a:p>
      </dgm:t>
    </dgm:pt>
    <dgm:pt modelId="{DD85B3A3-0CDA-4F18-93FA-598A93DEB93C}">
      <dgm:prSet custT="1"/>
      <dgm:spPr/>
      <dgm:t>
        <a:bodyPr/>
        <a:lstStyle/>
        <a:p>
          <a:pPr>
            <a:buFontTx/>
            <a:buNone/>
          </a:pPr>
          <a:r>
            <a:rPr lang="en-US" sz="1600" b="0">
              <a:solidFill>
                <a:schemeClr val="accent3"/>
              </a:solidFill>
            </a:rPr>
            <a:t>	Documents consumer’s agreement to change within the service plan or an ASAP decision. Specific service that will be changed shall be identified along with the date &amp; type of change; for example: change in service, reduction or termination. </a:t>
          </a:r>
          <a:r>
            <a:rPr lang="en-US" sz="1600" b="1">
              <a:solidFill>
                <a:schemeClr val="accent3"/>
              </a:solidFill>
            </a:rPr>
            <a:t>The consumer’s signature documents agreement with the date &amp; change in the service plan</a:t>
          </a:r>
        </a:p>
      </dgm:t>
    </dgm:pt>
    <dgm:pt modelId="{25A8D3F1-F53E-4079-978F-0A5839C4AE4B}" type="parTrans" cxnId="{BBBF7BEB-E4FC-4A52-B01F-5996ECE05D24}">
      <dgm:prSet/>
      <dgm:spPr/>
      <dgm:t>
        <a:bodyPr/>
        <a:lstStyle/>
        <a:p>
          <a:endParaRPr lang="en-US"/>
        </a:p>
      </dgm:t>
    </dgm:pt>
    <dgm:pt modelId="{022C5E09-A7A2-472B-956A-05673530ECCF}" type="sibTrans" cxnId="{BBBF7BEB-E4FC-4A52-B01F-5996ECE05D24}">
      <dgm:prSet/>
      <dgm:spPr/>
      <dgm:t>
        <a:bodyPr/>
        <a:lstStyle/>
        <a:p>
          <a:endParaRPr lang="en-US"/>
        </a:p>
      </dgm:t>
    </dgm:pt>
    <dgm:pt modelId="{40C09679-EFBD-42C8-B968-7DA1316EA4F9}">
      <dgm:prSet custT="1"/>
      <dgm:spPr/>
      <dgm:t>
        <a:bodyPr/>
        <a:lstStyle/>
        <a:p>
          <a:pPr>
            <a:buFontTx/>
            <a:buNone/>
          </a:pPr>
          <a:r>
            <a:rPr lang="en-US" sz="1600" b="0" dirty="0">
              <a:solidFill>
                <a:schemeClr val="accent3"/>
              </a:solidFill>
            </a:rPr>
            <a:t>	Must be sent, if a Voluntary Assent is </a:t>
          </a:r>
          <a:r>
            <a:rPr lang="en-US" sz="1600" b="1" dirty="0">
              <a:solidFill>
                <a:schemeClr val="accent3"/>
              </a:solidFill>
            </a:rPr>
            <a:t>not</a:t>
          </a:r>
          <a:r>
            <a:rPr lang="en-US" sz="1600" b="0" dirty="0">
              <a:solidFill>
                <a:schemeClr val="accent3"/>
              </a:solidFill>
            </a:rPr>
            <a:t> signed, to inform consumer of a reduction/change in services; a termination of services; the effective date of the change; &amp; to provide information on the right to appeal the decision.  ASAP must state the specific reason why the change in the service plan has been made &amp; cite the regulation that coincides with the reason for the change. </a:t>
          </a:r>
          <a:r>
            <a:rPr lang="en-US" sz="1600" b="1" dirty="0">
              <a:solidFill>
                <a:schemeClr val="accent3"/>
              </a:solidFill>
            </a:rPr>
            <a:t>Appeals Rights</a:t>
          </a:r>
          <a:r>
            <a:rPr lang="en-US" sz="1600" b="0" dirty="0">
              <a:solidFill>
                <a:schemeClr val="accent3"/>
              </a:solidFill>
            </a:rPr>
            <a:t> &amp;</a:t>
          </a:r>
          <a:r>
            <a:rPr lang="en-US" sz="1600" b="1" dirty="0">
              <a:solidFill>
                <a:schemeClr val="accent3"/>
              </a:solidFill>
            </a:rPr>
            <a:t> Request for Review </a:t>
          </a:r>
          <a:r>
            <a:rPr lang="en-US" sz="1600" b="0" dirty="0">
              <a:solidFill>
                <a:schemeClr val="accent3"/>
              </a:solidFill>
            </a:rPr>
            <a:t>forms are included with every Notice of Action</a:t>
          </a:r>
          <a:endParaRPr lang="en-US" sz="1600" dirty="0">
            <a:solidFill>
              <a:schemeClr val="accent3"/>
            </a:solidFill>
          </a:endParaRPr>
        </a:p>
      </dgm:t>
    </dgm:pt>
    <dgm:pt modelId="{F5660DD9-21EA-4AA8-89A0-D0D6C9985939}" type="parTrans" cxnId="{DB6F3915-882D-4CB3-B818-20FBDE027EA8}">
      <dgm:prSet/>
      <dgm:spPr/>
      <dgm:t>
        <a:bodyPr/>
        <a:lstStyle/>
        <a:p>
          <a:endParaRPr lang="en-US"/>
        </a:p>
      </dgm:t>
    </dgm:pt>
    <dgm:pt modelId="{57B5976B-1EE1-4452-89D7-1827F7565DBB}" type="sibTrans" cxnId="{DB6F3915-882D-4CB3-B818-20FBDE027EA8}">
      <dgm:prSet/>
      <dgm:spPr/>
      <dgm:t>
        <a:bodyPr/>
        <a:lstStyle/>
        <a:p>
          <a:endParaRPr lang="en-US"/>
        </a:p>
      </dgm:t>
    </dgm:pt>
    <dgm:pt modelId="{8DE4ABA3-4E1F-4245-8DA6-F118C0709E87}">
      <dgm:prSet custT="1"/>
      <dgm:spPr/>
      <dgm:t>
        <a:bodyPr/>
        <a:lstStyle/>
        <a:p>
          <a:pPr>
            <a:buNone/>
          </a:pPr>
          <a:r>
            <a:rPr lang="en-US" sz="2900" b="0">
              <a:solidFill>
                <a:schemeClr val="accent3"/>
              </a:solidFill>
            </a:rPr>
            <a:t>	</a:t>
          </a:r>
          <a:r>
            <a:rPr lang="en-US" sz="1600" b="0">
              <a:solidFill>
                <a:schemeClr val="accent3"/>
              </a:solidFill>
            </a:rPr>
            <a:t>Services shall remain at the level in effect, prior to any changes, terminations or reductions, until the ASAP appeal decision &amp; AGE appeal decision (if applicable) is rendered</a:t>
          </a:r>
          <a:endParaRPr lang="en-US" sz="1600">
            <a:solidFill>
              <a:schemeClr val="accent3"/>
            </a:solidFill>
          </a:endParaRPr>
        </a:p>
      </dgm:t>
    </dgm:pt>
    <dgm:pt modelId="{90EB3ED1-6A63-44D8-ABC8-9BB177561717}" type="parTrans" cxnId="{45F015E0-EF51-4314-A623-3D48C86FFA1E}">
      <dgm:prSet/>
      <dgm:spPr/>
      <dgm:t>
        <a:bodyPr/>
        <a:lstStyle/>
        <a:p>
          <a:endParaRPr lang="en-US"/>
        </a:p>
      </dgm:t>
    </dgm:pt>
    <dgm:pt modelId="{3B618524-3FA7-45E8-98AA-E8F1B21B750B}" type="sibTrans" cxnId="{45F015E0-EF51-4314-A623-3D48C86FFA1E}">
      <dgm:prSet/>
      <dgm:spPr/>
      <dgm:t>
        <a:bodyPr/>
        <a:lstStyle/>
        <a:p>
          <a:endParaRPr lang="en-US"/>
        </a:p>
      </dgm:t>
    </dgm:pt>
    <dgm:pt modelId="{26FCCD57-8B07-4203-ACD1-9FB236C7EB96}">
      <dgm:prSet custT="1"/>
      <dgm:spPr/>
      <dgm:t>
        <a:bodyPr/>
        <a:lstStyle/>
        <a:p>
          <a:r>
            <a:rPr lang="en-US" sz="1600" b="1"/>
            <a:t>Notice of Ineligibility</a:t>
          </a:r>
          <a:endParaRPr lang="en-US" sz="1600"/>
        </a:p>
      </dgm:t>
    </dgm:pt>
    <dgm:pt modelId="{02764CC6-C51D-4B2D-B224-62C306EEF966}" type="parTrans" cxnId="{A43332C0-9BE2-42A1-AA45-27CBFB9A8E01}">
      <dgm:prSet/>
      <dgm:spPr/>
      <dgm:t>
        <a:bodyPr/>
        <a:lstStyle/>
        <a:p>
          <a:endParaRPr lang="en-US"/>
        </a:p>
      </dgm:t>
    </dgm:pt>
    <dgm:pt modelId="{03D698EF-0223-4688-9345-44F73541DE5D}" type="sibTrans" cxnId="{A43332C0-9BE2-42A1-AA45-27CBFB9A8E01}">
      <dgm:prSet/>
      <dgm:spPr/>
      <dgm:t>
        <a:bodyPr/>
        <a:lstStyle/>
        <a:p>
          <a:endParaRPr lang="en-US"/>
        </a:p>
      </dgm:t>
    </dgm:pt>
    <dgm:pt modelId="{E501ABDE-73D8-4D5D-BBD6-A5D6316F6051}">
      <dgm:prSet custT="1"/>
      <dgm:spPr/>
      <dgm:t>
        <a:bodyPr/>
        <a:lstStyle/>
        <a:p>
          <a:pPr>
            <a:buFontTx/>
            <a:buNone/>
          </a:pPr>
          <a:r>
            <a:rPr lang="en-US" sz="1600" b="0" dirty="0">
              <a:solidFill>
                <a:schemeClr val="accent3"/>
              </a:solidFill>
            </a:rPr>
            <a:t>	Informs consumer of determination of ineligibility for home care. </a:t>
          </a:r>
          <a:r>
            <a:rPr lang="en-US" sz="1600" b="1" dirty="0">
              <a:solidFill>
                <a:schemeClr val="accent3"/>
              </a:solidFill>
            </a:rPr>
            <a:t>Appeals Rights </a:t>
          </a:r>
          <a:r>
            <a:rPr lang="en-US" sz="1600" b="0" dirty="0">
              <a:solidFill>
                <a:schemeClr val="accent3"/>
              </a:solidFill>
            </a:rPr>
            <a:t>&amp; </a:t>
          </a:r>
          <a:r>
            <a:rPr lang="en-US" sz="1600" b="1" dirty="0">
              <a:solidFill>
                <a:schemeClr val="accent3"/>
              </a:solidFill>
            </a:rPr>
            <a:t>Request for Review</a:t>
          </a:r>
          <a:r>
            <a:rPr lang="en-US" sz="1600" b="0" dirty="0">
              <a:solidFill>
                <a:schemeClr val="accent3"/>
              </a:solidFill>
            </a:rPr>
            <a:t> forms are included with every Notice of Ineligibility</a:t>
          </a:r>
          <a:r>
            <a:rPr lang="en-US" sz="1600" b="1" dirty="0">
              <a:solidFill>
                <a:schemeClr val="accent3"/>
              </a:solidFill>
            </a:rPr>
            <a:t> (completed CDS &amp; Financial Assessment required)</a:t>
          </a:r>
        </a:p>
      </dgm:t>
    </dgm:pt>
    <dgm:pt modelId="{5D72B5EB-27DF-4E88-BB93-3A1D0A263B06}" type="parTrans" cxnId="{346A5601-21DA-42C8-ADB5-B8AEC8D9F2CC}">
      <dgm:prSet/>
      <dgm:spPr/>
      <dgm:t>
        <a:bodyPr/>
        <a:lstStyle/>
        <a:p>
          <a:endParaRPr lang="en-US"/>
        </a:p>
      </dgm:t>
    </dgm:pt>
    <dgm:pt modelId="{C8642733-9AE2-441D-93AD-1B46262C82E8}" type="sibTrans" cxnId="{346A5601-21DA-42C8-ADB5-B8AEC8D9F2CC}">
      <dgm:prSet/>
      <dgm:spPr/>
      <dgm:t>
        <a:bodyPr/>
        <a:lstStyle/>
        <a:p>
          <a:endParaRPr lang="en-US"/>
        </a:p>
      </dgm:t>
    </dgm:pt>
    <dgm:pt modelId="{CCF166D2-87D3-45D2-B474-D8ED19B497C4}" type="pres">
      <dgm:prSet presAssocID="{53BD0C9F-7C10-4D7B-BEB7-E47E10C1ED1C}" presName="linearFlow" presStyleCnt="0">
        <dgm:presLayoutVars>
          <dgm:dir/>
          <dgm:animLvl val="lvl"/>
          <dgm:resizeHandles val="exact"/>
        </dgm:presLayoutVars>
      </dgm:prSet>
      <dgm:spPr/>
    </dgm:pt>
    <dgm:pt modelId="{0F5C722A-8191-47F8-9074-31667B28A7F2}" type="pres">
      <dgm:prSet presAssocID="{DC621B01-A74E-4E57-95D3-FF9F715B4E75}" presName="composite" presStyleCnt="0"/>
      <dgm:spPr/>
    </dgm:pt>
    <dgm:pt modelId="{073A3B94-D510-4914-B730-C63E4161BDDD}" type="pres">
      <dgm:prSet presAssocID="{DC621B01-A74E-4E57-95D3-FF9F715B4E75}" presName="parentText" presStyleLbl="alignNode1" presStyleIdx="0" presStyleCnt="4">
        <dgm:presLayoutVars>
          <dgm:chMax val="1"/>
          <dgm:bulletEnabled val="1"/>
        </dgm:presLayoutVars>
      </dgm:prSet>
      <dgm:spPr/>
    </dgm:pt>
    <dgm:pt modelId="{911223C2-30F1-4219-AFB2-D3115A6FA7FD}" type="pres">
      <dgm:prSet presAssocID="{DC621B01-A74E-4E57-95D3-FF9F715B4E75}" presName="descendantText" presStyleLbl="alignAcc1" presStyleIdx="0" presStyleCnt="4">
        <dgm:presLayoutVars>
          <dgm:bulletEnabled val="1"/>
        </dgm:presLayoutVars>
      </dgm:prSet>
      <dgm:spPr/>
    </dgm:pt>
    <dgm:pt modelId="{5D6345DB-C403-4F38-9508-F13286E4ED73}" type="pres">
      <dgm:prSet presAssocID="{F8DA4FCE-256D-4F2C-A062-A00CE290BC8A}" presName="sp" presStyleCnt="0"/>
      <dgm:spPr/>
    </dgm:pt>
    <dgm:pt modelId="{5BE7C55A-3032-45DF-9579-CBE50D17550E}" type="pres">
      <dgm:prSet presAssocID="{26FCCD57-8B07-4203-ACD1-9FB236C7EB96}" presName="composite" presStyleCnt="0"/>
      <dgm:spPr/>
    </dgm:pt>
    <dgm:pt modelId="{63119D5F-EAB3-42FB-960F-F78313B3C63B}" type="pres">
      <dgm:prSet presAssocID="{26FCCD57-8B07-4203-ACD1-9FB236C7EB96}" presName="parentText" presStyleLbl="alignNode1" presStyleIdx="1" presStyleCnt="4">
        <dgm:presLayoutVars>
          <dgm:chMax val="1"/>
          <dgm:bulletEnabled val="1"/>
        </dgm:presLayoutVars>
      </dgm:prSet>
      <dgm:spPr/>
    </dgm:pt>
    <dgm:pt modelId="{D7DCEE16-8565-4161-A66D-A16A74895BD1}" type="pres">
      <dgm:prSet presAssocID="{26FCCD57-8B07-4203-ACD1-9FB236C7EB96}" presName="descendantText" presStyleLbl="alignAcc1" presStyleIdx="1" presStyleCnt="4">
        <dgm:presLayoutVars>
          <dgm:bulletEnabled val="1"/>
        </dgm:presLayoutVars>
      </dgm:prSet>
      <dgm:spPr/>
    </dgm:pt>
    <dgm:pt modelId="{B8C7018E-7211-4C10-AD6F-BD6190755E4C}" type="pres">
      <dgm:prSet presAssocID="{03D698EF-0223-4688-9345-44F73541DE5D}" presName="sp" presStyleCnt="0"/>
      <dgm:spPr/>
    </dgm:pt>
    <dgm:pt modelId="{A1BCAD16-086C-465C-804C-BBCA6F478F68}" type="pres">
      <dgm:prSet presAssocID="{8DD0B8AA-EB20-45A2-AD51-8AF06ADE5AF4}" presName="composite" presStyleCnt="0"/>
      <dgm:spPr/>
    </dgm:pt>
    <dgm:pt modelId="{D5B7A4AA-E98C-4666-836E-497F9260ABFF}" type="pres">
      <dgm:prSet presAssocID="{8DD0B8AA-EB20-45A2-AD51-8AF06ADE5AF4}" presName="parentText" presStyleLbl="alignNode1" presStyleIdx="2" presStyleCnt="4">
        <dgm:presLayoutVars>
          <dgm:chMax val="1"/>
          <dgm:bulletEnabled val="1"/>
        </dgm:presLayoutVars>
      </dgm:prSet>
      <dgm:spPr/>
    </dgm:pt>
    <dgm:pt modelId="{4C91D47C-BFD8-4D4F-9935-1D7D12A7BDB6}" type="pres">
      <dgm:prSet presAssocID="{8DD0B8AA-EB20-45A2-AD51-8AF06ADE5AF4}" presName="descendantText" presStyleLbl="alignAcc1" presStyleIdx="2" presStyleCnt="4">
        <dgm:presLayoutVars>
          <dgm:bulletEnabled val="1"/>
        </dgm:presLayoutVars>
      </dgm:prSet>
      <dgm:spPr/>
    </dgm:pt>
    <dgm:pt modelId="{C884B67B-91A2-4B0E-827D-C780BE5F7EF0}" type="pres">
      <dgm:prSet presAssocID="{F132E139-1E34-4C5B-8B05-FD43AA69E328}" presName="sp" presStyleCnt="0"/>
      <dgm:spPr/>
    </dgm:pt>
    <dgm:pt modelId="{B5618D06-03FA-489E-A82B-1AE6D2AC6C2B}" type="pres">
      <dgm:prSet presAssocID="{A454F588-D6FC-454B-B800-F5FD1157387D}" presName="composite" presStyleCnt="0"/>
      <dgm:spPr/>
    </dgm:pt>
    <dgm:pt modelId="{0F1EADEB-E3D7-4CC5-BF42-50C2DFC51420}" type="pres">
      <dgm:prSet presAssocID="{A454F588-D6FC-454B-B800-F5FD1157387D}" presName="parentText" presStyleLbl="alignNode1" presStyleIdx="3" presStyleCnt="4">
        <dgm:presLayoutVars>
          <dgm:chMax val="1"/>
          <dgm:bulletEnabled val="1"/>
        </dgm:presLayoutVars>
      </dgm:prSet>
      <dgm:spPr/>
    </dgm:pt>
    <dgm:pt modelId="{2CD0D461-5CF0-44FE-8909-534E3B93B268}" type="pres">
      <dgm:prSet presAssocID="{A454F588-D6FC-454B-B800-F5FD1157387D}" presName="descendantText" presStyleLbl="alignAcc1" presStyleIdx="3" presStyleCnt="4">
        <dgm:presLayoutVars>
          <dgm:bulletEnabled val="1"/>
        </dgm:presLayoutVars>
      </dgm:prSet>
      <dgm:spPr/>
    </dgm:pt>
  </dgm:ptLst>
  <dgm:cxnLst>
    <dgm:cxn modelId="{346A5601-21DA-42C8-ADB5-B8AEC8D9F2CC}" srcId="{26FCCD57-8B07-4203-ACD1-9FB236C7EB96}" destId="{E501ABDE-73D8-4D5D-BBD6-A5D6316F6051}" srcOrd="0" destOrd="0" parTransId="{5D72B5EB-27DF-4E88-BB93-3A1D0A263B06}" sibTransId="{C8642733-9AE2-441D-93AD-1B46262C82E8}"/>
    <dgm:cxn modelId="{DB6F3915-882D-4CB3-B818-20FBDE027EA8}" srcId="{8DD0B8AA-EB20-45A2-AD51-8AF06ADE5AF4}" destId="{40C09679-EFBD-42C8-B968-7DA1316EA4F9}" srcOrd="0" destOrd="0" parTransId="{F5660DD9-21EA-4AA8-89A0-D0D6C9985939}" sibTransId="{57B5976B-1EE1-4452-89D7-1827F7565DBB}"/>
    <dgm:cxn modelId="{FA071623-19AA-4B28-9BAD-B9682BD800F8}" type="presOf" srcId="{DC621B01-A74E-4E57-95D3-FF9F715B4E75}" destId="{073A3B94-D510-4914-B730-C63E4161BDDD}" srcOrd="0" destOrd="0" presId="urn:microsoft.com/office/officeart/2005/8/layout/chevron2"/>
    <dgm:cxn modelId="{9842332C-B37B-464D-A5AE-6487FF5CEA59}" type="presOf" srcId="{A454F588-D6FC-454B-B800-F5FD1157387D}" destId="{0F1EADEB-E3D7-4CC5-BF42-50C2DFC51420}" srcOrd="0" destOrd="0" presId="urn:microsoft.com/office/officeart/2005/8/layout/chevron2"/>
    <dgm:cxn modelId="{CC91C339-08F9-4FDD-8629-73AD68F02FB2}" type="presOf" srcId="{26FCCD57-8B07-4203-ACD1-9FB236C7EB96}" destId="{63119D5F-EAB3-42FB-960F-F78313B3C63B}" srcOrd="0" destOrd="0" presId="urn:microsoft.com/office/officeart/2005/8/layout/chevron2"/>
    <dgm:cxn modelId="{0025255E-ED16-4229-A2A5-F587C1E15CC5}" type="presOf" srcId="{E501ABDE-73D8-4D5D-BBD6-A5D6316F6051}" destId="{D7DCEE16-8565-4161-A66D-A16A74895BD1}" srcOrd="0" destOrd="0" presId="urn:microsoft.com/office/officeart/2005/8/layout/chevron2"/>
    <dgm:cxn modelId="{C282D066-360F-49BF-9827-2A402C950FAC}" srcId="{53BD0C9F-7C10-4D7B-BEB7-E47E10C1ED1C}" destId="{DC621B01-A74E-4E57-95D3-FF9F715B4E75}" srcOrd="0" destOrd="0" parTransId="{4C3E7AE2-3327-4A61-8FAC-8218860A3B24}" sibTransId="{F8DA4FCE-256D-4F2C-A062-A00CE290BC8A}"/>
    <dgm:cxn modelId="{8C503D4D-1229-4EF6-97A9-4834A0EAED57}" type="presOf" srcId="{8DE4ABA3-4E1F-4245-8DA6-F118C0709E87}" destId="{2CD0D461-5CF0-44FE-8909-534E3B93B268}" srcOrd="0" destOrd="0" presId="urn:microsoft.com/office/officeart/2005/8/layout/chevron2"/>
    <dgm:cxn modelId="{05536A76-65B9-458A-9DEA-F566BD56FDA6}" srcId="{53BD0C9F-7C10-4D7B-BEB7-E47E10C1ED1C}" destId="{8DD0B8AA-EB20-45A2-AD51-8AF06ADE5AF4}" srcOrd="2" destOrd="0" parTransId="{6DDB041F-C5B8-4AC0-843E-BA579A02F75A}" sibTransId="{F132E139-1E34-4C5B-8B05-FD43AA69E328}"/>
    <dgm:cxn modelId="{8C69D2A8-F66A-4386-93F4-520DD64CB1E3}" type="presOf" srcId="{53BD0C9F-7C10-4D7B-BEB7-E47E10C1ED1C}" destId="{CCF166D2-87D3-45D2-B474-D8ED19B497C4}" srcOrd="0" destOrd="0" presId="urn:microsoft.com/office/officeart/2005/8/layout/chevron2"/>
    <dgm:cxn modelId="{8F38B4BA-C460-43FC-AD50-F2BAB7E28AB6}" type="presOf" srcId="{8DD0B8AA-EB20-45A2-AD51-8AF06ADE5AF4}" destId="{D5B7A4AA-E98C-4666-836E-497F9260ABFF}" srcOrd="0" destOrd="0" presId="urn:microsoft.com/office/officeart/2005/8/layout/chevron2"/>
    <dgm:cxn modelId="{A43332C0-9BE2-42A1-AA45-27CBFB9A8E01}" srcId="{53BD0C9F-7C10-4D7B-BEB7-E47E10C1ED1C}" destId="{26FCCD57-8B07-4203-ACD1-9FB236C7EB96}" srcOrd="1" destOrd="0" parTransId="{02764CC6-C51D-4B2D-B224-62C306EEF966}" sibTransId="{03D698EF-0223-4688-9345-44F73541DE5D}"/>
    <dgm:cxn modelId="{24ABE3D7-8E23-4CE0-99C9-0B208F1B1D18}" srcId="{53BD0C9F-7C10-4D7B-BEB7-E47E10C1ED1C}" destId="{A454F588-D6FC-454B-B800-F5FD1157387D}" srcOrd="3" destOrd="0" parTransId="{F6D27BB2-AAEC-42CA-8C16-E8344419D5E2}" sibTransId="{503C49DE-DEFC-45BA-A0D2-D35251B0DE09}"/>
    <dgm:cxn modelId="{FDFB75D8-5554-421C-89A1-F6CB4BEBEA36}" type="presOf" srcId="{DD85B3A3-0CDA-4F18-93FA-598A93DEB93C}" destId="{911223C2-30F1-4219-AFB2-D3115A6FA7FD}" srcOrd="0" destOrd="0" presId="urn:microsoft.com/office/officeart/2005/8/layout/chevron2"/>
    <dgm:cxn modelId="{45F015E0-EF51-4314-A623-3D48C86FFA1E}" srcId="{A454F588-D6FC-454B-B800-F5FD1157387D}" destId="{8DE4ABA3-4E1F-4245-8DA6-F118C0709E87}" srcOrd="0" destOrd="0" parTransId="{90EB3ED1-6A63-44D8-ABC8-9BB177561717}" sibTransId="{3B618524-3FA7-45E8-98AA-E8F1B21B750B}"/>
    <dgm:cxn modelId="{BBBF7BEB-E4FC-4A52-B01F-5996ECE05D24}" srcId="{DC621B01-A74E-4E57-95D3-FF9F715B4E75}" destId="{DD85B3A3-0CDA-4F18-93FA-598A93DEB93C}" srcOrd="0" destOrd="0" parTransId="{25A8D3F1-F53E-4079-978F-0A5839C4AE4B}" sibTransId="{022C5E09-A7A2-472B-956A-05673530ECCF}"/>
    <dgm:cxn modelId="{128CB2F1-AB7D-48E2-8255-15D445476AC3}" type="presOf" srcId="{40C09679-EFBD-42C8-B968-7DA1316EA4F9}" destId="{4C91D47C-BFD8-4D4F-9935-1D7D12A7BDB6}" srcOrd="0" destOrd="0" presId="urn:microsoft.com/office/officeart/2005/8/layout/chevron2"/>
    <dgm:cxn modelId="{5EC7BBCC-9B33-4B42-8907-897BA5DF278E}" type="presParOf" srcId="{CCF166D2-87D3-45D2-B474-D8ED19B497C4}" destId="{0F5C722A-8191-47F8-9074-31667B28A7F2}" srcOrd="0" destOrd="0" presId="urn:microsoft.com/office/officeart/2005/8/layout/chevron2"/>
    <dgm:cxn modelId="{77BCF30B-FF86-4846-9076-BA535D0550E6}" type="presParOf" srcId="{0F5C722A-8191-47F8-9074-31667B28A7F2}" destId="{073A3B94-D510-4914-B730-C63E4161BDDD}" srcOrd="0" destOrd="0" presId="urn:microsoft.com/office/officeart/2005/8/layout/chevron2"/>
    <dgm:cxn modelId="{27ED614D-7DA6-4C2F-ABF5-82463960EE08}" type="presParOf" srcId="{0F5C722A-8191-47F8-9074-31667B28A7F2}" destId="{911223C2-30F1-4219-AFB2-D3115A6FA7FD}" srcOrd="1" destOrd="0" presId="urn:microsoft.com/office/officeart/2005/8/layout/chevron2"/>
    <dgm:cxn modelId="{C2D55EC4-2E77-46AC-84E2-EA216DF867B3}" type="presParOf" srcId="{CCF166D2-87D3-45D2-B474-D8ED19B497C4}" destId="{5D6345DB-C403-4F38-9508-F13286E4ED73}" srcOrd="1" destOrd="0" presId="urn:microsoft.com/office/officeart/2005/8/layout/chevron2"/>
    <dgm:cxn modelId="{AA66FFAF-8795-4710-98F8-13BD3BC7C3DE}" type="presParOf" srcId="{CCF166D2-87D3-45D2-B474-D8ED19B497C4}" destId="{5BE7C55A-3032-45DF-9579-CBE50D17550E}" srcOrd="2" destOrd="0" presId="urn:microsoft.com/office/officeart/2005/8/layout/chevron2"/>
    <dgm:cxn modelId="{A029CF13-3379-4110-AA2C-7E9582030DB2}" type="presParOf" srcId="{5BE7C55A-3032-45DF-9579-CBE50D17550E}" destId="{63119D5F-EAB3-42FB-960F-F78313B3C63B}" srcOrd="0" destOrd="0" presId="urn:microsoft.com/office/officeart/2005/8/layout/chevron2"/>
    <dgm:cxn modelId="{251F2365-DAAD-4811-B4AD-DCC0DEFC36BD}" type="presParOf" srcId="{5BE7C55A-3032-45DF-9579-CBE50D17550E}" destId="{D7DCEE16-8565-4161-A66D-A16A74895BD1}" srcOrd="1" destOrd="0" presId="urn:microsoft.com/office/officeart/2005/8/layout/chevron2"/>
    <dgm:cxn modelId="{0B2E6697-4EE4-4869-AB3E-709FFA9A5B04}" type="presParOf" srcId="{CCF166D2-87D3-45D2-B474-D8ED19B497C4}" destId="{B8C7018E-7211-4C10-AD6F-BD6190755E4C}" srcOrd="3" destOrd="0" presId="urn:microsoft.com/office/officeart/2005/8/layout/chevron2"/>
    <dgm:cxn modelId="{429D4AB7-D694-41E2-8A65-C9EC718CFC4F}" type="presParOf" srcId="{CCF166D2-87D3-45D2-B474-D8ED19B497C4}" destId="{A1BCAD16-086C-465C-804C-BBCA6F478F68}" srcOrd="4" destOrd="0" presId="urn:microsoft.com/office/officeart/2005/8/layout/chevron2"/>
    <dgm:cxn modelId="{298CCABD-AE4A-4474-9A77-B43F11FE363B}" type="presParOf" srcId="{A1BCAD16-086C-465C-804C-BBCA6F478F68}" destId="{D5B7A4AA-E98C-4666-836E-497F9260ABFF}" srcOrd="0" destOrd="0" presId="urn:microsoft.com/office/officeart/2005/8/layout/chevron2"/>
    <dgm:cxn modelId="{72B30B06-F014-4868-9CA4-10F9741D4070}" type="presParOf" srcId="{A1BCAD16-086C-465C-804C-BBCA6F478F68}" destId="{4C91D47C-BFD8-4D4F-9935-1D7D12A7BDB6}" srcOrd="1" destOrd="0" presId="urn:microsoft.com/office/officeart/2005/8/layout/chevron2"/>
    <dgm:cxn modelId="{61FBE789-64A3-4D9B-AD02-8514A3594E29}" type="presParOf" srcId="{CCF166D2-87D3-45D2-B474-D8ED19B497C4}" destId="{C884B67B-91A2-4B0E-827D-C780BE5F7EF0}" srcOrd="5" destOrd="0" presId="urn:microsoft.com/office/officeart/2005/8/layout/chevron2"/>
    <dgm:cxn modelId="{8491049E-B7F2-4DC5-B2FD-ED2EE90ABE01}" type="presParOf" srcId="{CCF166D2-87D3-45D2-B474-D8ED19B497C4}" destId="{B5618D06-03FA-489E-A82B-1AE6D2AC6C2B}" srcOrd="6" destOrd="0" presId="urn:microsoft.com/office/officeart/2005/8/layout/chevron2"/>
    <dgm:cxn modelId="{F26F9215-64F8-45F0-8C10-CCBB90B3D795}" type="presParOf" srcId="{B5618D06-03FA-489E-A82B-1AE6D2AC6C2B}" destId="{0F1EADEB-E3D7-4CC5-BF42-50C2DFC51420}" srcOrd="0" destOrd="0" presId="urn:microsoft.com/office/officeart/2005/8/layout/chevron2"/>
    <dgm:cxn modelId="{444387A0-3803-4F6D-8B44-BD83F33C6850}" type="presParOf" srcId="{B5618D06-03FA-489E-A82B-1AE6D2AC6C2B}" destId="{2CD0D461-5CF0-44FE-8909-534E3B93B26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8A57F5-86B0-4CDA-AB5E-8349896E3CA0}"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871AF5C9-1250-47A7-B532-0FE7066F42C5}">
      <dgm:prSet phldrT="[Text]" custT="1"/>
      <dgm:spPr/>
      <dgm:t>
        <a:bodyPr/>
        <a:lstStyle/>
        <a:p>
          <a:pPr>
            <a:buFont typeface="Arial" panose="020B0604020202020204" pitchFamily="34" charset="0"/>
            <a:buChar char="•"/>
          </a:pPr>
          <a:r>
            <a:rPr lang="en-US" sz="3200">
              <a:solidFill>
                <a:srgbClr val="141D45"/>
              </a:solidFill>
              <a:latin typeface="Corbel"/>
            </a:rPr>
            <a:t>Ineligibility for the Home Care Program</a:t>
          </a:r>
          <a:endParaRPr lang="en-US" sz="3200">
            <a:solidFill>
              <a:srgbClr val="141D45"/>
            </a:solidFill>
          </a:endParaRPr>
        </a:p>
      </dgm:t>
    </dgm:pt>
    <dgm:pt modelId="{189AE083-72A3-4905-9A7D-CF3F3DA1A97E}" type="parTrans" cxnId="{5721EABF-6B87-4DA5-9318-22CC0A989A84}">
      <dgm:prSet/>
      <dgm:spPr/>
      <dgm:t>
        <a:bodyPr/>
        <a:lstStyle/>
        <a:p>
          <a:endParaRPr lang="en-US">
            <a:solidFill>
              <a:srgbClr val="141D45"/>
            </a:solidFill>
          </a:endParaRPr>
        </a:p>
      </dgm:t>
    </dgm:pt>
    <dgm:pt modelId="{EDA6E779-F6D3-4EE0-8011-34822ACC7FD5}" type="sibTrans" cxnId="{5721EABF-6B87-4DA5-9318-22CC0A989A84}">
      <dgm:prSet/>
      <dgm:spPr/>
      <dgm:t>
        <a:bodyPr/>
        <a:lstStyle/>
        <a:p>
          <a:endParaRPr lang="en-US">
            <a:solidFill>
              <a:srgbClr val="141D45"/>
            </a:solidFill>
          </a:endParaRPr>
        </a:p>
      </dgm:t>
    </dgm:pt>
    <dgm:pt modelId="{D69810DE-8848-45E1-932A-EE6EFBAF929F}">
      <dgm:prSet/>
      <dgm:spPr/>
      <dgm:t>
        <a:bodyPr/>
        <a:lstStyle/>
        <a:p>
          <a:pPr rtl="0"/>
          <a:r>
            <a:rPr lang="en-US">
              <a:solidFill>
                <a:srgbClr val="141D45"/>
              </a:solidFill>
              <a:latin typeface="Corbel" panose="020B0503020204020204"/>
            </a:rPr>
            <a:t>An applicant</a:t>
          </a:r>
          <a:r>
            <a:rPr lang="en-US">
              <a:solidFill>
                <a:srgbClr val="141D45"/>
              </a:solidFill>
            </a:rPr>
            <a:t> is determined ineligible for Home Care Program due to FIL ineligibility, residency, or age of applicant</a:t>
          </a:r>
        </a:p>
      </dgm:t>
    </dgm:pt>
    <dgm:pt modelId="{FA9ACC8B-7DA9-4A03-8A1F-25C8CDC81F67}" type="parTrans" cxnId="{E33C2013-8B47-457F-BBE1-E8264B3BBCD6}">
      <dgm:prSet/>
      <dgm:spPr/>
      <dgm:t>
        <a:bodyPr/>
        <a:lstStyle/>
        <a:p>
          <a:endParaRPr lang="en-US">
            <a:solidFill>
              <a:srgbClr val="141D45"/>
            </a:solidFill>
          </a:endParaRPr>
        </a:p>
      </dgm:t>
    </dgm:pt>
    <dgm:pt modelId="{3E9782D9-2D89-42E8-9025-BAD53ABE4163}" type="sibTrans" cxnId="{E33C2013-8B47-457F-BBE1-E8264B3BBCD6}">
      <dgm:prSet/>
      <dgm:spPr/>
      <dgm:t>
        <a:bodyPr/>
        <a:lstStyle/>
        <a:p>
          <a:endParaRPr lang="en-US">
            <a:solidFill>
              <a:srgbClr val="141D45"/>
            </a:solidFill>
          </a:endParaRPr>
        </a:p>
      </dgm:t>
    </dgm:pt>
    <dgm:pt modelId="{23F83142-6783-438F-B9C1-C4C365E41EE7}">
      <dgm:prSet custT="1"/>
      <dgm:spPr/>
      <dgm:t>
        <a:bodyPr/>
        <a:lstStyle/>
        <a:p>
          <a:r>
            <a:rPr lang="en-US" sz="3200" b="0">
              <a:solidFill>
                <a:schemeClr val="bg1"/>
              </a:solidFill>
            </a:rPr>
            <a:t>Ineligibility for the Home Care Program</a:t>
          </a:r>
          <a:endParaRPr lang="en-US" sz="3200">
            <a:solidFill>
              <a:schemeClr val="bg1"/>
            </a:solidFill>
          </a:endParaRPr>
        </a:p>
      </dgm:t>
    </dgm:pt>
    <dgm:pt modelId="{485F057C-B754-4446-B44D-7FDFCC7CD848}" type="parTrans" cxnId="{C2B54265-EE91-4F2A-A2D2-8B98F2B35267}">
      <dgm:prSet/>
      <dgm:spPr/>
      <dgm:t>
        <a:bodyPr/>
        <a:lstStyle/>
        <a:p>
          <a:endParaRPr lang="en-US">
            <a:solidFill>
              <a:srgbClr val="141D45"/>
            </a:solidFill>
          </a:endParaRPr>
        </a:p>
      </dgm:t>
    </dgm:pt>
    <dgm:pt modelId="{85E4CFF7-48FC-480D-AD33-C20549D72519}" type="sibTrans" cxnId="{C2B54265-EE91-4F2A-A2D2-8B98F2B35267}">
      <dgm:prSet/>
      <dgm:spPr/>
      <dgm:t>
        <a:bodyPr/>
        <a:lstStyle/>
        <a:p>
          <a:endParaRPr lang="en-US">
            <a:solidFill>
              <a:srgbClr val="141D45"/>
            </a:solidFill>
          </a:endParaRPr>
        </a:p>
      </dgm:t>
    </dgm:pt>
    <dgm:pt modelId="{ADA3A2C1-F0D3-4F42-8A90-C594C1E40775}">
      <dgm:prSet/>
      <dgm:spPr/>
      <dgm:t>
        <a:bodyPr/>
        <a:lstStyle/>
        <a:p>
          <a:pPr>
            <a:buFont typeface="Arial" panose="020B0604020202020204" pitchFamily="34" charset="0"/>
            <a:buChar char="•"/>
          </a:pPr>
          <a:r>
            <a:rPr lang="en-US">
              <a:solidFill>
                <a:srgbClr val="141D45"/>
              </a:solidFill>
              <a:latin typeface="Corbel"/>
            </a:rPr>
            <a:t>Notice of ineligibility shall be documented on a form prescribed by AGE that contain a statement of reasons supporting the finding of ineligibility</a:t>
          </a:r>
        </a:p>
      </dgm:t>
    </dgm:pt>
    <dgm:pt modelId="{98064B12-3AC2-4A36-8040-F5E7C32D8314}" type="parTrans" cxnId="{42DF8FCE-166F-4EA3-98C8-C58D216AC38C}">
      <dgm:prSet/>
      <dgm:spPr/>
      <dgm:t>
        <a:bodyPr/>
        <a:lstStyle/>
        <a:p>
          <a:endParaRPr lang="en-US">
            <a:solidFill>
              <a:srgbClr val="141D45"/>
            </a:solidFill>
          </a:endParaRPr>
        </a:p>
      </dgm:t>
    </dgm:pt>
    <dgm:pt modelId="{7CC3D2D4-24D8-4B14-9792-51F9B2E371CE}" type="sibTrans" cxnId="{42DF8FCE-166F-4EA3-98C8-C58D216AC38C}">
      <dgm:prSet/>
      <dgm:spPr/>
      <dgm:t>
        <a:bodyPr/>
        <a:lstStyle/>
        <a:p>
          <a:endParaRPr lang="en-US">
            <a:solidFill>
              <a:srgbClr val="141D45"/>
            </a:solidFill>
          </a:endParaRPr>
        </a:p>
      </dgm:t>
    </dgm:pt>
    <dgm:pt modelId="{46714720-7B9E-482A-8C5B-D7CC7F06EBDD}">
      <dgm:prSet/>
      <dgm:spPr/>
      <dgm:t>
        <a:bodyPr/>
        <a:lstStyle/>
        <a:p>
          <a:pPr>
            <a:buFont typeface="Arial" panose="020B0604020202020204" pitchFamily="34" charset="0"/>
            <a:buChar char="•"/>
          </a:pPr>
          <a:r>
            <a:rPr lang="en-US">
              <a:solidFill>
                <a:srgbClr val="141D45"/>
              </a:solidFill>
              <a:latin typeface="Corbel"/>
            </a:rPr>
            <a:t>Complete CDS &amp; Financial Assessment </a:t>
          </a:r>
          <a:r>
            <a:rPr lang="en-US" b="1">
              <a:solidFill>
                <a:srgbClr val="141D45"/>
              </a:solidFill>
              <a:latin typeface="Corbel"/>
            </a:rPr>
            <a:t>must</a:t>
          </a:r>
          <a:r>
            <a:rPr lang="en-US">
              <a:solidFill>
                <a:srgbClr val="141D45"/>
              </a:solidFill>
              <a:latin typeface="Corbel"/>
            </a:rPr>
            <a:t> be documented within the consumers A&amp;D record</a:t>
          </a:r>
        </a:p>
      </dgm:t>
    </dgm:pt>
    <dgm:pt modelId="{01CF75C7-06C5-431F-956B-4ECF04102973}" type="parTrans" cxnId="{291D963A-FD39-4BE5-B81F-964DA3BB41DE}">
      <dgm:prSet/>
      <dgm:spPr/>
      <dgm:t>
        <a:bodyPr/>
        <a:lstStyle/>
        <a:p>
          <a:endParaRPr lang="en-US">
            <a:solidFill>
              <a:srgbClr val="141D45"/>
            </a:solidFill>
          </a:endParaRPr>
        </a:p>
      </dgm:t>
    </dgm:pt>
    <dgm:pt modelId="{3959D399-C126-4AD8-AD8F-5EEC67D9E6BE}" type="sibTrans" cxnId="{291D963A-FD39-4BE5-B81F-964DA3BB41DE}">
      <dgm:prSet/>
      <dgm:spPr/>
      <dgm:t>
        <a:bodyPr/>
        <a:lstStyle/>
        <a:p>
          <a:endParaRPr lang="en-US">
            <a:solidFill>
              <a:srgbClr val="141D45"/>
            </a:solidFill>
          </a:endParaRPr>
        </a:p>
      </dgm:t>
    </dgm:pt>
    <dgm:pt modelId="{A6E6D9CC-CE5E-4D89-95CB-249BA50F1FEB}" type="pres">
      <dgm:prSet presAssocID="{3A8A57F5-86B0-4CDA-AB5E-8349896E3CA0}" presName="Name0" presStyleCnt="0">
        <dgm:presLayoutVars>
          <dgm:dir/>
          <dgm:animLvl val="lvl"/>
          <dgm:resizeHandles val="exact"/>
        </dgm:presLayoutVars>
      </dgm:prSet>
      <dgm:spPr/>
    </dgm:pt>
    <dgm:pt modelId="{E9E19F6E-6B82-45EE-A0E0-588BFF713483}" type="pres">
      <dgm:prSet presAssocID="{23F83142-6783-438F-B9C1-C4C365E41EE7}" presName="linNode" presStyleCnt="0"/>
      <dgm:spPr/>
    </dgm:pt>
    <dgm:pt modelId="{6B35D48A-6D12-409C-8564-EEEED9BBFF96}" type="pres">
      <dgm:prSet presAssocID="{23F83142-6783-438F-B9C1-C4C365E41EE7}" presName="parentText" presStyleLbl="node1" presStyleIdx="0" presStyleCnt="2">
        <dgm:presLayoutVars>
          <dgm:chMax val="1"/>
          <dgm:bulletEnabled val="1"/>
        </dgm:presLayoutVars>
      </dgm:prSet>
      <dgm:spPr/>
    </dgm:pt>
    <dgm:pt modelId="{CE953996-9390-4815-ADEE-BA4484C8BC7B}" type="pres">
      <dgm:prSet presAssocID="{23F83142-6783-438F-B9C1-C4C365E41EE7}" presName="descendantText" presStyleLbl="alignAccFollowNode1" presStyleIdx="0" presStyleCnt="2">
        <dgm:presLayoutVars>
          <dgm:bulletEnabled val="1"/>
        </dgm:presLayoutVars>
      </dgm:prSet>
      <dgm:spPr/>
    </dgm:pt>
    <dgm:pt modelId="{A3A1A5E5-4A9B-425E-B078-06B73EE23F41}" type="pres">
      <dgm:prSet presAssocID="{85E4CFF7-48FC-480D-AD33-C20549D72519}" presName="sp" presStyleCnt="0"/>
      <dgm:spPr/>
    </dgm:pt>
    <dgm:pt modelId="{34F6DC95-ADBD-48A7-95FC-3206955FA7F0}" type="pres">
      <dgm:prSet presAssocID="{871AF5C9-1250-47A7-B532-0FE7066F42C5}" presName="linNode" presStyleCnt="0"/>
      <dgm:spPr/>
    </dgm:pt>
    <dgm:pt modelId="{86E38DC3-D633-4D59-983D-46B20A87E880}" type="pres">
      <dgm:prSet presAssocID="{871AF5C9-1250-47A7-B532-0FE7066F42C5}" presName="parentText" presStyleLbl="node1" presStyleIdx="1" presStyleCnt="2">
        <dgm:presLayoutVars>
          <dgm:chMax val="1"/>
          <dgm:bulletEnabled val="1"/>
        </dgm:presLayoutVars>
      </dgm:prSet>
      <dgm:spPr/>
    </dgm:pt>
    <dgm:pt modelId="{1DB43C19-E989-448A-8758-E5902E952DD7}" type="pres">
      <dgm:prSet presAssocID="{871AF5C9-1250-47A7-B532-0FE7066F42C5}" presName="descendantText" presStyleLbl="alignAccFollowNode1" presStyleIdx="1" presStyleCnt="2">
        <dgm:presLayoutVars>
          <dgm:bulletEnabled val="1"/>
        </dgm:presLayoutVars>
      </dgm:prSet>
      <dgm:spPr/>
    </dgm:pt>
  </dgm:ptLst>
  <dgm:cxnLst>
    <dgm:cxn modelId="{E33C2013-8B47-457F-BBE1-E8264B3BBCD6}" srcId="{23F83142-6783-438F-B9C1-C4C365E41EE7}" destId="{D69810DE-8848-45E1-932A-EE6EFBAF929F}" srcOrd="0" destOrd="0" parTransId="{FA9ACC8B-7DA9-4A03-8A1F-25C8CDC81F67}" sibTransId="{3E9782D9-2D89-42E8-9025-BAD53ABE4163}"/>
    <dgm:cxn modelId="{05ABA620-C2AA-4466-9701-1D3DD62E7854}" type="presOf" srcId="{3A8A57F5-86B0-4CDA-AB5E-8349896E3CA0}" destId="{A6E6D9CC-CE5E-4D89-95CB-249BA50F1FEB}" srcOrd="0" destOrd="0" presId="urn:microsoft.com/office/officeart/2005/8/layout/vList5"/>
    <dgm:cxn modelId="{291D963A-FD39-4BE5-B81F-964DA3BB41DE}" srcId="{871AF5C9-1250-47A7-B532-0FE7066F42C5}" destId="{46714720-7B9E-482A-8C5B-D7CC7F06EBDD}" srcOrd="1" destOrd="0" parTransId="{01CF75C7-06C5-431F-956B-4ECF04102973}" sibTransId="{3959D399-C126-4AD8-AD8F-5EEC67D9E6BE}"/>
    <dgm:cxn modelId="{6F010264-8F2C-4489-8262-FCD9ACE95A59}" type="presOf" srcId="{ADA3A2C1-F0D3-4F42-8A90-C594C1E40775}" destId="{1DB43C19-E989-448A-8758-E5902E952DD7}" srcOrd="0" destOrd="0" presId="urn:microsoft.com/office/officeart/2005/8/layout/vList5"/>
    <dgm:cxn modelId="{C2B54265-EE91-4F2A-A2D2-8B98F2B35267}" srcId="{3A8A57F5-86B0-4CDA-AB5E-8349896E3CA0}" destId="{23F83142-6783-438F-B9C1-C4C365E41EE7}" srcOrd="0" destOrd="0" parTransId="{485F057C-B754-4446-B44D-7FDFCC7CD848}" sibTransId="{85E4CFF7-48FC-480D-AD33-C20549D72519}"/>
    <dgm:cxn modelId="{09939974-2E16-4C78-ACAA-863E0B5985AF}" type="presOf" srcId="{46714720-7B9E-482A-8C5B-D7CC7F06EBDD}" destId="{1DB43C19-E989-448A-8758-E5902E952DD7}" srcOrd="0" destOrd="1" presId="urn:microsoft.com/office/officeart/2005/8/layout/vList5"/>
    <dgm:cxn modelId="{66DBF877-7996-482B-BF27-1C3A5ADB528E}" type="presOf" srcId="{D69810DE-8848-45E1-932A-EE6EFBAF929F}" destId="{CE953996-9390-4815-ADEE-BA4484C8BC7B}" srcOrd="0" destOrd="0" presId="urn:microsoft.com/office/officeart/2005/8/layout/vList5"/>
    <dgm:cxn modelId="{EA3B4BAB-2E52-4CB9-B52E-7A88B87C910A}" type="presOf" srcId="{871AF5C9-1250-47A7-B532-0FE7066F42C5}" destId="{86E38DC3-D633-4D59-983D-46B20A87E880}" srcOrd="0" destOrd="0" presId="urn:microsoft.com/office/officeart/2005/8/layout/vList5"/>
    <dgm:cxn modelId="{3FB343B2-7BE3-4FBE-BD50-632242BAB5D4}" type="presOf" srcId="{23F83142-6783-438F-B9C1-C4C365E41EE7}" destId="{6B35D48A-6D12-409C-8564-EEEED9BBFF96}" srcOrd="0" destOrd="0" presId="urn:microsoft.com/office/officeart/2005/8/layout/vList5"/>
    <dgm:cxn modelId="{5721EABF-6B87-4DA5-9318-22CC0A989A84}" srcId="{3A8A57F5-86B0-4CDA-AB5E-8349896E3CA0}" destId="{871AF5C9-1250-47A7-B532-0FE7066F42C5}" srcOrd="1" destOrd="0" parTransId="{189AE083-72A3-4905-9A7D-CF3F3DA1A97E}" sibTransId="{EDA6E779-F6D3-4EE0-8011-34822ACC7FD5}"/>
    <dgm:cxn modelId="{42DF8FCE-166F-4EA3-98C8-C58D216AC38C}" srcId="{871AF5C9-1250-47A7-B532-0FE7066F42C5}" destId="{ADA3A2C1-F0D3-4F42-8A90-C594C1E40775}" srcOrd="0" destOrd="0" parTransId="{98064B12-3AC2-4A36-8040-F5E7C32D8314}" sibTransId="{7CC3D2D4-24D8-4B14-9792-51F9B2E371CE}"/>
    <dgm:cxn modelId="{73062C31-6067-4422-85BC-5EAD5C8486AD}" type="presParOf" srcId="{A6E6D9CC-CE5E-4D89-95CB-249BA50F1FEB}" destId="{E9E19F6E-6B82-45EE-A0E0-588BFF713483}" srcOrd="0" destOrd="0" presId="urn:microsoft.com/office/officeart/2005/8/layout/vList5"/>
    <dgm:cxn modelId="{BBB584DE-2928-4314-A2C7-218195A671BA}" type="presParOf" srcId="{E9E19F6E-6B82-45EE-A0E0-588BFF713483}" destId="{6B35D48A-6D12-409C-8564-EEEED9BBFF96}" srcOrd="0" destOrd="0" presId="urn:microsoft.com/office/officeart/2005/8/layout/vList5"/>
    <dgm:cxn modelId="{8CCE1621-E0EE-48D6-A543-41C36F62E7B7}" type="presParOf" srcId="{E9E19F6E-6B82-45EE-A0E0-588BFF713483}" destId="{CE953996-9390-4815-ADEE-BA4484C8BC7B}" srcOrd="1" destOrd="0" presId="urn:microsoft.com/office/officeart/2005/8/layout/vList5"/>
    <dgm:cxn modelId="{672AB455-7E3E-4EA2-B0F5-AF252264ABF2}" type="presParOf" srcId="{A6E6D9CC-CE5E-4D89-95CB-249BA50F1FEB}" destId="{A3A1A5E5-4A9B-425E-B078-06B73EE23F41}" srcOrd="1" destOrd="0" presId="urn:microsoft.com/office/officeart/2005/8/layout/vList5"/>
    <dgm:cxn modelId="{65A41942-D34E-412F-8567-A17F37D10389}" type="presParOf" srcId="{A6E6D9CC-CE5E-4D89-95CB-249BA50F1FEB}" destId="{34F6DC95-ADBD-48A7-95FC-3206955FA7F0}" srcOrd="2" destOrd="0" presId="urn:microsoft.com/office/officeart/2005/8/layout/vList5"/>
    <dgm:cxn modelId="{58EA5747-BBCF-49EC-A1D1-5F7CB909C1F3}" type="presParOf" srcId="{34F6DC95-ADBD-48A7-95FC-3206955FA7F0}" destId="{86E38DC3-D633-4D59-983D-46B20A87E880}" srcOrd="0" destOrd="0" presId="urn:microsoft.com/office/officeart/2005/8/layout/vList5"/>
    <dgm:cxn modelId="{F756392A-F8BE-429B-A904-ECB7DF89FB98}" type="presParOf" srcId="{34F6DC95-ADBD-48A7-95FC-3206955FA7F0}" destId="{1DB43C19-E989-448A-8758-E5902E952DD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0F1A1-CD59-4F81-98A3-1467DF1BB0C0}">
      <dsp:nvSpPr>
        <dsp:cNvPr id="0" name=""/>
        <dsp:cNvSpPr/>
      </dsp:nvSpPr>
      <dsp:spPr>
        <a:xfrm>
          <a:off x="0" y="57147"/>
          <a:ext cx="8394700" cy="162073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To limit disruptions, no one will be admitted to the training after 10:45AM</a:t>
          </a:r>
        </a:p>
      </dsp:txBody>
      <dsp:txXfrm>
        <a:off x="1841013" y="57147"/>
        <a:ext cx="6553686" cy="1620738"/>
      </dsp:txXfrm>
    </dsp:sp>
    <dsp:sp modelId="{7B07EC32-C634-4620-8E42-09A926E63384}">
      <dsp:nvSpPr>
        <dsp:cNvPr id="0" name=""/>
        <dsp:cNvSpPr/>
      </dsp:nvSpPr>
      <dsp:spPr>
        <a:xfrm>
          <a:off x="162073" y="162073"/>
          <a:ext cx="1678940" cy="1296590"/>
        </a:xfrm>
        <a:prstGeom prst="roundRect">
          <a:avLst>
            <a:gd name="adj" fmla="val 10000"/>
          </a:avLst>
        </a:prstGeom>
        <a:blipFill>
          <a:blip xmlns:r="http://schemas.openxmlformats.org/officeDocument/2006/relationships">
            <a:extLst>
              <a:ext uri="{96DAC541-7B7A-43D3-8B79-37D633B846F1}">
                <asvg:svgBlip xmlns:asvg="http://schemas.microsoft.com/office/drawing/2016/SVG/main" r:embed="rId1"/>
              </a:ext>
            </a:extLst>
          </a:blip>
          <a:srcRect/>
          <a:stretch>
            <a:fillRect t="-15000" b="-15000"/>
          </a:stretch>
        </a:blipFill>
        <a:ln>
          <a:noFill/>
        </a:ln>
        <a:effectLst/>
      </dsp:spPr>
      <dsp:style>
        <a:lnRef idx="0">
          <a:scrgbClr r="0" g="0" b="0"/>
        </a:lnRef>
        <a:fillRef idx="1">
          <a:scrgbClr r="0" g="0" b="0"/>
        </a:fillRef>
        <a:effectRef idx="2">
          <a:scrgbClr r="0" g="0" b="0"/>
        </a:effectRef>
        <a:fontRef idx="minor"/>
      </dsp:style>
    </dsp:sp>
    <dsp:sp modelId="{40878EBC-442E-4A23-A072-44E180D47D8C}">
      <dsp:nvSpPr>
        <dsp:cNvPr id="0" name=""/>
        <dsp:cNvSpPr/>
      </dsp:nvSpPr>
      <dsp:spPr>
        <a:xfrm>
          <a:off x="0" y="1782812"/>
          <a:ext cx="8394700" cy="1620738"/>
        </a:xfrm>
        <a:prstGeom prst="roundRect">
          <a:avLst>
            <a:gd name="adj" fmla="val 10000"/>
          </a:avLst>
        </a:prstGeom>
        <a:gradFill rotWithShape="0">
          <a:gsLst>
            <a:gs pos="0">
              <a:schemeClr val="accent2">
                <a:hueOff val="4900726"/>
                <a:satOff val="4444"/>
                <a:lumOff val="-11666"/>
                <a:alphaOff val="0"/>
                <a:satMod val="103000"/>
                <a:lumMod val="102000"/>
                <a:tint val="94000"/>
              </a:schemeClr>
            </a:gs>
            <a:gs pos="50000">
              <a:schemeClr val="accent2">
                <a:hueOff val="4900726"/>
                <a:satOff val="4444"/>
                <a:lumOff val="-11666"/>
                <a:alphaOff val="0"/>
                <a:satMod val="110000"/>
                <a:lumMod val="100000"/>
                <a:shade val="100000"/>
              </a:schemeClr>
            </a:gs>
            <a:gs pos="100000">
              <a:schemeClr val="accent2">
                <a:hueOff val="4900726"/>
                <a:satOff val="4444"/>
                <a:lumOff val="-1166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a:t>ASAP Representative – enter your ASAP name &amp; the staff who are in attendance into the chat</a:t>
          </a:r>
        </a:p>
      </dsp:txBody>
      <dsp:txXfrm>
        <a:off x="1841013" y="1782812"/>
        <a:ext cx="6553686" cy="1620738"/>
      </dsp:txXfrm>
    </dsp:sp>
    <dsp:sp modelId="{724427D6-4A26-4B61-A652-FB34D87754A4}">
      <dsp:nvSpPr>
        <dsp:cNvPr id="0" name=""/>
        <dsp:cNvSpPr/>
      </dsp:nvSpPr>
      <dsp:spPr>
        <a:xfrm>
          <a:off x="162073" y="1944886"/>
          <a:ext cx="1678940" cy="1296590"/>
        </a:xfrm>
        <a:prstGeom prst="roundRect">
          <a:avLst>
            <a:gd name="adj" fmla="val 10000"/>
          </a:avLst>
        </a:prstGeom>
        <a:blipFill>
          <a:blip xmlns:r="http://schemas.openxmlformats.org/officeDocument/2006/relationships">
            <a:extLst>
              <a:ext uri="{96DAC541-7B7A-43D3-8B79-37D633B846F1}">
                <asvg:svgBlip xmlns:asvg="http://schemas.microsoft.com/office/drawing/2016/SVG/main" r:embed="rId2"/>
              </a:ext>
            </a:extLst>
          </a:blip>
          <a:srcRect/>
          <a:stretch>
            <a:fillRect t="-15000" b="-15000"/>
          </a:stretch>
        </a:blipFill>
        <a:ln>
          <a:noFill/>
        </a:ln>
        <a:effectLst/>
      </dsp:spPr>
      <dsp:style>
        <a:lnRef idx="0">
          <a:scrgbClr r="0" g="0" b="0"/>
        </a:lnRef>
        <a:fillRef idx="1">
          <a:scrgbClr r="0" g="0" b="0"/>
        </a:fillRef>
        <a:effectRef idx="2">
          <a:scrgbClr r="0" g="0" b="0"/>
        </a:effectRef>
        <a:fontRef idx="minor"/>
      </dsp:style>
    </dsp:sp>
    <dsp:sp modelId="{5DF387D1-28BB-4038-98BC-3CE34BEAD1FB}">
      <dsp:nvSpPr>
        <dsp:cNvPr id="0" name=""/>
        <dsp:cNvSpPr/>
      </dsp:nvSpPr>
      <dsp:spPr>
        <a:xfrm>
          <a:off x="0" y="3565624"/>
          <a:ext cx="8394700" cy="1620738"/>
        </a:xfrm>
        <a:prstGeom prst="roundRect">
          <a:avLst>
            <a:gd name="adj" fmla="val 10000"/>
          </a:avLst>
        </a:prstGeom>
        <a:gradFill rotWithShape="0">
          <a:gsLst>
            <a:gs pos="0">
              <a:schemeClr val="accent2">
                <a:hueOff val="9801453"/>
                <a:satOff val="8888"/>
                <a:lumOff val="-23332"/>
                <a:alphaOff val="0"/>
                <a:satMod val="103000"/>
                <a:lumMod val="102000"/>
                <a:tint val="94000"/>
              </a:schemeClr>
            </a:gs>
            <a:gs pos="50000">
              <a:schemeClr val="accent2">
                <a:hueOff val="9801453"/>
                <a:satOff val="8888"/>
                <a:lumOff val="-23332"/>
                <a:alphaOff val="0"/>
                <a:satMod val="110000"/>
                <a:lumMod val="100000"/>
                <a:shade val="100000"/>
              </a:schemeClr>
            </a:gs>
            <a:gs pos="100000">
              <a:schemeClr val="accent2">
                <a:hueOff val="9801453"/>
                <a:satOff val="8888"/>
                <a:lumOff val="-2333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Font typeface="Courier New" panose="02070309020205020404" pitchFamily="49" charset="0"/>
            <a:buNone/>
          </a:pPr>
          <a:r>
            <a:rPr lang="en-US" sz="3200" kern="1200"/>
            <a:t>Calling In</a:t>
          </a:r>
        </a:p>
        <a:p>
          <a:pPr marL="228600" lvl="1" indent="-228600" algn="l" defTabSz="1111250">
            <a:lnSpc>
              <a:spcPct val="90000"/>
            </a:lnSpc>
            <a:spcBef>
              <a:spcPct val="0"/>
            </a:spcBef>
            <a:spcAft>
              <a:spcPct val="15000"/>
            </a:spcAft>
            <a:buFont typeface="Courier New" panose="02070309020205020404" pitchFamily="49" charset="0"/>
            <a:buChar char="o"/>
          </a:pPr>
          <a:r>
            <a:rPr lang="en-US" sz="2500" kern="1200"/>
            <a:t>Enter Phone number, ASAP, and Name into chat</a:t>
          </a:r>
        </a:p>
      </dsp:txBody>
      <dsp:txXfrm>
        <a:off x="1841013" y="3565624"/>
        <a:ext cx="6553686" cy="1620738"/>
      </dsp:txXfrm>
    </dsp:sp>
    <dsp:sp modelId="{E1A44264-26F8-427B-AD18-52838E6E0707}">
      <dsp:nvSpPr>
        <dsp:cNvPr id="0" name=""/>
        <dsp:cNvSpPr/>
      </dsp:nvSpPr>
      <dsp:spPr>
        <a:xfrm>
          <a:off x="162073" y="3727698"/>
          <a:ext cx="1678940" cy="1296590"/>
        </a:xfrm>
        <a:prstGeom prst="roundRect">
          <a:avLst>
            <a:gd name="adj" fmla="val 10000"/>
          </a:avLst>
        </a:prstGeom>
        <a:blipFill>
          <a:blip xmlns:r="http://schemas.openxmlformats.org/officeDocument/2006/relationships">
            <a:extLst>
              <a:ext uri="{96DAC541-7B7A-43D3-8B79-37D633B846F1}">
                <asvg:svgBlip xmlns:asvg="http://schemas.microsoft.com/office/drawing/2016/SVG/main" r:embed="rId3"/>
              </a:ext>
            </a:extLst>
          </a:blip>
          <a:srcRect/>
          <a:stretch>
            <a:fillRect t="-15000" b="-15000"/>
          </a:stretch>
        </a:blipFill>
        <a:ln>
          <a:noFill/>
        </a:ln>
        <a:effectLst/>
      </dsp:spPr>
      <dsp:style>
        <a:lnRef idx="0">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A6A9C-F1CC-4210-87FD-41D9B9932300}">
      <dsp:nvSpPr>
        <dsp:cNvPr id="0" name=""/>
        <dsp:cNvSpPr/>
      </dsp:nvSpPr>
      <dsp:spPr>
        <a:xfrm rot="5400000">
          <a:off x="6804202" y="-2371932"/>
          <a:ext cx="2129755" cy="7406193"/>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solidFill>
                <a:schemeClr val="accent3"/>
              </a:solidFill>
            </a:rPr>
            <a:t>A consumer is terminated from the Home Care Program due to ineligibility of moving to an ineligible setting, moved out of state, no longer meets FIL criteria, etc.</a:t>
          </a:r>
        </a:p>
      </dsp:txBody>
      <dsp:txXfrm rot="-5400000">
        <a:off x="4165983" y="370253"/>
        <a:ext cx="7302227" cy="1921823"/>
      </dsp:txXfrm>
    </dsp:sp>
    <dsp:sp modelId="{5037F8D2-F819-4298-ABDF-B6D9F4A6AF5C}">
      <dsp:nvSpPr>
        <dsp:cNvPr id="0" name=""/>
        <dsp:cNvSpPr/>
      </dsp:nvSpPr>
      <dsp:spPr>
        <a:xfrm>
          <a:off x="0" y="66"/>
          <a:ext cx="4165983" cy="266219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kern="1200"/>
            <a:t>Termination of Home Care Services </a:t>
          </a:r>
          <a:endParaRPr lang="en-US" sz="3200" kern="1200"/>
        </a:p>
      </dsp:txBody>
      <dsp:txXfrm>
        <a:off x="129958" y="130024"/>
        <a:ext cx="3906067" cy="2402278"/>
      </dsp:txXfrm>
    </dsp:sp>
    <dsp:sp modelId="{6D262BE6-F0BE-4FF7-8113-82C7DA81F2AB}">
      <dsp:nvSpPr>
        <dsp:cNvPr id="0" name=""/>
        <dsp:cNvSpPr/>
      </dsp:nvSpPr>
      <dsp:spPr>
        <a:xfrm rot="5400000">
          <a:off x="6804202" y="423371"/>
          <a:ext cx="2129755" cy="7406193"/>
        </a:xfrm>
        <a:prstGeom prst="round2SameRect">
          <a:avLst/>
        </a:prstGeom>
        <a:solidFill>
          <a:schemeClr val="accent2">
            <a:tint val="40000"/>
            <a:alpha val="90000"/>
            <a:hueOff val="9937946"/>
            <a:satOff val="-15610"/>
            <a:lumOff val="-3200"/>
            <a:alphaOff val="0"/>
          </a:schemeClr>
        </a:solidFill>
        <a:ln w="12700" cap="flat" cmpd="sng" algn="ctr">
          <a:solidFill>
            <a:schemeClr val="accent2">
              <a:tint val="40000"/>
              <a:alpha val="90000"/>
              <a:hueOff val="9937946"/>
              <a:satOff val="-15610"/>
              <a:lumOff val="-32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11250">
            <a:lnSpc>
              <a:spcPct val="90000"/>
            </a:lnSpc>
            <a:spcBef>
              <a:spcPct val="0"/>
            </a:spcBef>
            <a:spcAft>
              <a:spcPct val="15000"/>
            </a:spcAft>
            <a:buChar char="•"/>
          </a:pPr>
          <a:r>
            <a:rPr lang="en-US" sz="2500" kern="1200">
              <a:solidFill>
                <a:schemeClr val="accent3"/>
              </a:solidFill>
            </a:rPr>
            <a:t>Home Care Program services are reduced</a:t>
          </a:r>
        </a:p>
        <a:p>
          <a:pPr marL="228600" lvl="1" indent="-228600" algn="l" defTabSz="1111250">
            <a:lnSpc>
              <a:spcPct val="90000"/>
            </a:lnSpc>
            <a:spcBef>
              <a:spcPct val="0"/>
            </a:spcBef>
            <a:spcAft>
              <a:spcPct val="15000"/>
            </a:spcAft>
            <a:buChar char="•"/>
          </a:pPr>
          <a:r>
            <a:rPr lang="en-US" sz="2500" kern="1200">
              <a:solidFill>
                <a:schemeClr val="accent3"/>
              </a:solidFill>
            </a:rPr>
            <a:t>Service plans are changed</a:t>
          </a:r>
        </a:p>
        <a:p>
          <a:pPr marL="228600" lvl="1" indent="-228600" algn="l" defTabSz="1111250">
            <a:lnSpc>
              <a:spcPct val="90000"/>
            </a:lnSpc>
            <a:spcBef>
              <a:spcPct val="0"/>
            </a:spcBef>
            <a:spcAft>
              <a:spcPct val="15000"/>
            </a:spcAft>
            <a:buChar char="•"/>
          </a:pPr>
          <a:r>
            <a:rPr lang="en-US" sz="2500" kern="1200">
              <a:solidFill>
                <a:schemeClr val="accent3"/>
              </a:solidFill>
            </a:rPr>
            <a:t>This is </a:t>
          </a:r>
          <a:r>
            <a:rPr lang="en-US" sz="2500" b="1" kern="1200">
              <a:solidFill>
                <a:schemeClr val="accent3"/>
              </a:solidFill>
            </a:rPr>
            <a:t>NOT</a:t>
          </a:r>
          <a:r>
            <a:rPr lang="en-US" sz="2500" kern="1200">
              <a:solidFill>
                <a:schemeClr val="accent3"/>
              </a:solidFill>
            </a:rPr>
            <a:t> applicable for those consumers that have a reduction due to a loss of MassHealth eligibility</a:t>
          </a:r>
        </a:p>
      </dsp:txBody>
      <dsp:txXfrm rot="-5400000">
        <a:off x="4165983" y="3165556"/>
        <a:ext cx="7302227" cy="1921823"/>
      </dsp:txXfrm>
    </dsp:sp>
    <dsp:sp modelId="{B445C47E-05C8-4A6E-B8E0-F66DCA6A3BCE}">
      <dsp:nvSpPr>
        <dsp:cNvPr id="0" name=""/>
        <dsp:cNvSpPr/>
      </dsp:nvSpPr>
      <dsp:spPr>
        <a:xfrm>
          <a:off x="0" y="2795370"/>
          <a:ext cx="4165983" cy="2662194"/>
        </a:xfrm>
        <a:prstGeom prst="roundRect">
          <a:avLst/>
        </a:prstGeom>
        <a:solidFill>
          <a:schemeClr val="accent2">
            <a:hueOff val="9801453"/>
            <a:satOff val="8888"/>
            <a:lumOff val="-233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kern="1200"/>
            <a:t>Reduction of Home Care Services </a:t>
          </a:r>
          <a:endParaRPr lang="en-US" sz="3200" kern="1200"/>
        </a:p>
      </dsp:txBody>
      <dsp:txXfrm>
        <a:off x="129958" y="2925328"/>
        <a:ext cx="3906067" cy="24022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D2147-57CC-42D6-A317-5D48FF84F875}">
      <dsp:nvSpPr>
        <dsp:cNvPr id="0" name=""/>
        <dsp:cNvSpPr/>
      </dsp:nvSpPr>
      <dsp:spPr>
        <a:xfrm>
          <a:off x="0" y="890231"/>
          <a:ext cx="11065133" cy="16435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6C9447-C762-4278-8061-9BF424F3C0FF}">
      <dsp:nvSpPr>
        <dsp:cNvPr id="0" name=""/>
        <dsp:cNvSpPr/>
      </dsp:nvSpPr>
      <dsp:spPr>
        <a:xfrm>
          <a:off x="497160" y="1260020"/>
          <a:ext cx="903927" cy="9039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4727E1-0174-4302-9E5D-0D2CE17AF370}">
      <dsp:nvSpPr>
        <dsp:cNvPr id="0" name=""/>
        <dsp:cNvSpPr/>
      </dsp:nvSpPr>
      <dsp:spPr>
        <a:xfrm>
          <a:off x="1898247" y="890231"/>
          <a:ext cx="9166885" cy="1643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938" tIns="173938" rIns="173938" bIns="173938" numCol="1" spcCol="1270" anchor="ctr" anchorCtr="0">
          <a:noAutofit/>
        </a:bodyPr>
        <a:lstStyle/>
        <a:p>
          <a:pPr marL="0" lvl="0" indent="0" algn="l" defTabSz="1022350">
            <a:lnSpc>
              <a:spcPct val="100000"/>
            </a:lnSpc>
            <a:spcBef>
              <a:spcPct val="0"/>
            </a:spcBef>
            <a:spcAft>
              <a:spcPct val="35000"/>
            </a:spcAft>
            <a:buNone/>
          </a:pPr>
          <a:r>
            <a:rPr lang="en-US" sz="2300" b="0" kern="1200">
              <a:solidFill>
                <a:schemeClr val="accent3"/>
              </a:solidFill>
            </a:rPr>
            <a:t>An ASAP shall inform the consumer when there has been a change in the source of funding of the consumers services, but the type of and amount of such services remain unchanged </a:t>
          </a:r>
          <a:endParaRPr lang="en-US" sz="2300" kern="1200">
            <a:solidFill>
              <a:schemeClr val="accent3"/>
            </a:solidFill>
          </a:endParaRPr>
        </a:p>
      </dsp:txBody>
      <dsp:txXfrm>
        <a:off x="1898247" y="890231"/>
        <a:ext cx="9166885" cy="1643504"/>
      </dsp:txXfrm>
    </dsp:sp>
    <dsp:sp modelId="{D2195170-8E03-4F79-9089-14C4C32C4748}">
      <dsp:nvSpPr>
        <dsp:cNvPr id="0" name=""/>
        <dsp:cNvSpPr/>
      </dsp:nvSpPr>
      <dsp:spPr>
        <a:xfrm>
          <a:off x="0" y="2944612"/>
          <a:ext cx="11065133" cy="16435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1F0CCF-0853-4285-9381-80878B6352A0}">
      <dsp:nvSpPr>
        <dsp:cNvPr id="0" name=""/>
        <dsp:cNvSpPr/>
      </dsp:nvSpPr>
      <dsp:spPr>
        <a:xfrm>
          <a:off x="497160" y="3314400"/>
          <a:ext cx="903927" cy="90392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817401-02FE-4793-A77B-39B706E441D6}">
      <dsp:nvSpPr>
        <dsp:cNvPr id="0" name=""/>
        <dsp:cNvSpPr/>
      </dsp:nvSpPr>
      <dsp:spPr>
        <a:xfrm>
          <a:off x="1898247" y="2944612"/>
          <a:ext cx="9166885" cy="1643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938" tIns="173938" rIns="173938" bIns="173938" numCol="1" spcCol="1270" anchor="ctr" anchorCtr="0">
          <a:noAutofit/>
        </a:bodyPr>
        <a:lstStyle/>
        <a:p>
          <a:pPr marL="0" lvl="0" indent="0" algn="l" defTabSz="1022350">
            <a:lnSpc>
              <a:spcPct val="100000"/>
            </a:lnSpc>
            <a:spcBef>
              <a:spcPct val="0"/>
            </a:spcBef>
            <a:spcAft>
              <a:spcPct val="35000"/>
            </a:spcAft>
            <a:buNone/>
          </a:pPr>
          <a:r>
            <a:rPr lang="en-US" sz="2300" b="0" kern="1200">
              <a:solidFill>
                <a:schemeClr val="accent3"/>
              </a:solidFill>
            </a:rPr>
            <a:t>The consumer shall not have the right to appeal a reduction in waiver services to an ASAP as a result of a MassHealth financial determination</a:t>
          </a:r>
        </a:p>
        <a:p>
          <a:pPr marL="0" lvl="0" indent="0" algn="l" defTabSz="1022350">
            <a:lnSpc>
              <a:spcPct val="100000"/>
            </a:lnSpc>
            <a:spcBef>
              <a:spcPct val="0"/>
            </a:spcBef>
            <a:spcAft>
              <a:spcPct val="35000"/>
            </a:spcAft>
            <a:buNone/>
          </a:pPr>
          <a:r>
            <a:rPr lang="en-US" sz="2300" kern="1200">
              <a:solidFill>
                <a:schemeClr val="accent3"/>
              </a:solidFill>
            </a:rPr>
            <a:t>	Consumers appeal rights are provided by MassHealth</a:t>
          </a:r>
        </a:p>
      </dsp:txBody>
      <dsp:txXfrm>
        <a:off x="1898247" y="2944612"/>
        <a:ext cx="9166885" cy="164350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8F981-1E45-4438-BBCA-42EDC58EFD1C}">
      <dsp:nvSpPr>
        <dsp:cNvPr id="0" name=""/>
        <dsp:cNvSpPr/>
      </dsp:nvSpPr>
      <dsp:spPr>
        <a:xfrm>
          <a:off x="4340889" y="2666576"/>
          <a:ext cx="2545982" cy="25459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ASAP Appeal Determinations</a:t>
          </a:r>
        </a:p>
      </dsp:txBody>
      <dsp:txXfrm>
        <a:off x="4713739" y="3039426"/>
        <a:ext cx="1800282" cy="1800282"/>
      </dsp:txXfrm>
    </dsp:sp>
    <dsp:sp modelId="{A27CB176-61C6-4496-89F4-9AB47456E042}">
      <dsp:nvSpPr>
        <dsp:cNvPr id="0" name=""/>
        <dsp:cNvSpPr/>
      </dsp:nvSpPr>
      <dsp:spPr>
        <a:xfrm rot="11700000">
          <a:off x="2414422" y="2973431"/>
          <a:ext cx="1895573" cy="7256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C5F561-F0CA-4CCA-9104-B25D8C33B98C}">
      <dsp:nvSpPr>
        <dsp:cNvPr id="0" name=""/>
        <dsp:cNvSpPr/>
      </dsp:nvSpPr>
      <dsp:spPr>
        <a:xfrm>
          <a:off x="1237375" y="2123455"/>
          <a:ext cx="2418683" cy="19349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Journal Entry </a:t>
          </a:r>
        </a:p>
      </dsp:txBody>
      <dsp:txXfrm>
        <a:off x="1294048" y="2180128"/>
        <a:ext cx="2305337" cy="1821600"/>
      </dsp:txXfrm>
    </dsp:sp>
    <dsp:sp modelId="{4906D522-38DC-403D-A1E4-F09DD221D831}">
      <dsp:nvSpPr>
        <dsp:cNvPr id="0" name=""/>
        <dsp:cNvSpPr/>
      </dsp:nvSpPr>
      <dsp:spPr>
        <a:xfrm rot="14700000">
          <a:off x="3680928" y="1464069"/>
          <a:ext cx="1895573" cy="725605"/>
        </a:xfrm>
        <a:prstGeom prst="leftArrow">
          <a:avLst>
            <a:gd name="adj1" fmla="val 60000"/>
            <a:gd name="adj2" fmla="val 50000"/>
          </a:avLst>
        </a:prstGeom>
        <a:solidFill>
          <a:schemeClr val="accent2">
            <a:hueOff val="3267151"/>
            <a:satOff val="2963"/>
            <a:lumOff val="-77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F35F46-FBA4-4FB3-ADB1-2455AF03A31D}">
      <dsp:nvSpPr>
        <dsp:cNvPr id="0" name=""/>
        <dsp:cNvSpPr/>
      </dsp:nvSpPr>
      <dsp:spPr>
        <a:xfrm>
          <a:off x="3018820" y="411"/>
          <a:ext cx="2418683" cy="1934946"/>
        </a:xfrm>
        <a:prstGeom prst="roundRect">
          <a:avLst>
            <a:gd name="adj" fmla="val 10000"/>
          </a:avLst>
        </a:prstGeom>
        <a:solidFill>
          <a:schemeClr val="accent2">
            <a:hueOff val="3267151"/>
            <a:satOff val="2963"/>
            <a:lumOff val="-77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rtl="0">
            <a:lnSpc>
              <a:spcPct val="90000"/>
            </a:lnSpc>
            <a:spcBef>
              <a:spcPct val="0"/>
            </a:spcBef>
            <a:spcAft>
              <a:spcPct val="35000"/>
            </a:spcAft>
            <a:buNone/>
          </a:pPr>
          <a:r>
            <a:rPr lang="en-US" sz="2000" kern="1200"/>
            <a:t>CDS </a:t>
          </a:r>
          <a:r>
            <a:rPr lang="en-US" sz="2000" kern="1200">
              <a:latin typeface="Corbel" panose="020B0503020204020204"/>
            </a:rPr>
            <a:t>&amp; Financial Assessment</a:t>
          </a:r>
          <a:endParaRPr lang="en-US" sz="2000" kern="1200"/>
        </a:p>
      </dsp:txBody>
      <dsp:txXfrm>
        <a:off x="3075493" y="57084"/>
        <a:ext cx="2305337" cy="1821600"/>
      </dsp:txXfrm>
    </dsp:sp>
    <dsp:sp modelId="{F89C69E9-2ADB-4A46-93B0-96310CD7D340}">
      <dsp:nvSpPr>
        <dsp:cNvPr id="0" name=""/>
        <dsp:cNvSpPr/>
      </dsp:nvSpPr>
      <dsp:spPr>
        <a:xfrm rot="17700000">
          <a:off x="5651260" y="1464069"/>
          <a:ext cx="1895573" cy="725605"/>
        </a:xfrm>
        <a:prstGeom prst="leftArrow">
          <a:avLst>
            <a:gd name="adj1" fmla="val 60000"/>
            <a:gd name="adj2" fmla="val 50000"/>
          </a:avLst>
        </a:prstGeom>
        <a:solidFill>
          <a:schemeClr val="accent2">
            <a:hueOff val="6534302"/>
            <a:satOff val="5925"/>
            <a:lumOff val="-155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2B5971-B490-4391-850A-650D0B24CE1A}">
      <dsp:nvSpPr>
        <dsp:cNvPr id="0" name=""/>
        <dsp:cNvSpPr/>
      </dsp:nvSpPr>
      <dsp:spPr>
        <a:xfrm>
          <a:off x="5790257" y="411"/>
          <a:ext cx="2418683" cy="1934946"/>
        </a:xfrm>
        <a:prstGeom prst="roundRect">
          <a:avLst>
            <a:gd name="adj" fmla="val 10000"/>
          </a:avLst>
        </a:prstGeom>
        <a:solidFill>
          <a:schemeClr val="accent2">
            <a:hueOff val="6534302"/>
            <a:satOff val="5925"/>
            <a:lumOff val="-155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rtl="0">
            <a:lnSpc>
              <a:spcPct val="90000"/>
            </a:lnSpc>
            <a:spcBef>
              <a:spcPct val="0"/>
            </a:spcBef>
            <a:spcAft>
              <a:spcPct val="35000"/>
            </a:spcAft>
            <a:buNone/>
          </a:pPr>
          <a:r>
            <a:rPr lang="en-US" sz="2000" kern="1200"/>
            <a:t>Consumer/Applicant Appeal</a:t>
          </a:r>
        </a:p>
        <a:p>
          <a:pPr marL="0" lvl="0" indent="0" algn="ctr" defTabSz="889000" rtl="0">
            <a:lnSpc>
              <a:spcPct val="90000"/>
            </a:lnSpc>
            <a:spcBef>
              <a:spcPct val="0"/>
            </a:spcBef>
            <a:spcAft>
              <a:spcPct val="35000"/>
            </a:spcAft>
            <a:buNone/>
          </a:pPr>
          <a:endParaRPr lang="en-US" sz="2000" kern="1200"/>
        </a:p>
      </dsp:txBody>
      <dsp:txXfrm>
        <a:off x="5846930" y="57084"/>
        <a:ext cx="2305337" cy="1821600"/>
      </dsp:txXfrm>
    </dsp:sp>
    <dsp:sp modelId="{81D0C3F3-1785-4100-9DF8-EE747DC8746D}">
      <dsp:nvSpPr>
        <dsp:cNvPr id="0" name=""/>
        <dsp:cNvSpPr/>
      </dsp:nvSpPr>
      <dsp:spPr>
        <a:xfrm rot="20700000">
          <a:off x="6917766" y="2973431"/>
          <a:ext cx="1895573" cy="725605"/>
        </a:xfrm>
        <a:prstGeom prst="leftArrow">
          <a:avLst>
            <a:gd name="adj1" fmla="val 60000"/>
            <a:gd name="adj2" fmla="val 50000"/>
          </a:avLst>
        </a:prstGeom>
        <a:solidFill>
          <a:schemeClr val="accent2">
            <a:hueOff val="9801453"/>
            <a:satOff val="8888"/>
            <a:lumOff val="-2333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4859E9-84C5-4318-A462-271BE03C5123}">
      <dsp:nvSpPr>
        <dsp:cNvPr id="0" name=""/>
        <dsp:cNvSpPr/>
      </dsp:nvSpPr>
      <dsp:spPr>
        <a:xfrm>
          <a:off x="7571702" y="2123455"/>
          <a:ext cx="2418683" cy="1934946"/>
        </a:xfrm>
        <a:prstGeom prst="roundRect">
          <a:avLst>
            <a:gd name="adj" fmla="val 10000"/>
          </a:avLst>
        </a:prstGeom>
        <a:solidFill>
          <a:schemeClr val="accent2">
            <a:hueOff val="9801453"/>
            <a:satOff val="8888"/>
            <a:lumOff val="-233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rtl="0">
            <a:lnSpc>
              <a:spcPct val="90000"/>
            </a:lnSpc>
            <a:spcBef>
              <a:spcPct val="0"/>
            </a:spcBef>
            <a:spcAft>
              <a:spcPct val="35000"/>
            </a:spcAft>
            <a:buNone/>
          </a:pPr>
          <a:r>
            <a:rPr lang="en-US" sz="2000" kern="1200"/>
            <a:t>Appeals Forms</a:t>
          </a:r>
          <a:r>
            <a:rPr lang="en-US" sz="2000" kern="1200">
              <a:latin typeface="Corbel" panose="020B0503020204020204"/>
            </a:rPr>
            <a:t> &amp; Regulations</a:t>
          </a:r>
          <a:endParaRPr lang="en-US" sz="2000" kern="1200"/>
        </a:p>
      </dsp:txBody>
      <dsp:txXfrm>
        <a:off x="7628375" y="2180128"/>
        <a:ext cx="2305337" cy="18216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8EF91-F049-4718-895B-F1168FD6DC53}">
      <dsp:nvSpPr>
        <dsp:cNvPr id="0" name=""/>
        <dsp:cNvSpPr/>
      </dsp:nvSpPr>
      <dsp:spPr>
        <a:xfrm>
          <a:off x="0" y="143514"/>
          <a:ext cx="11979640" cy="383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Journal Entry</a:t>
          </a:r>
        </a:p>
      </dsp:txBody>
      <dsp:txXfrm>
        <a:off x="18734" y="162248"/>
        <a:ext cx="11942172" cy="346292"/>
      </dsp:txXfrm>
    </dsp:sp>
    <dsp:sp modelId="{581A8DE5-8DC0-4DB0-A6F7-461E0184781B}">
      <dsp:nvSpPr>
        <dsp:cNvPr id="0" name=""/>
        <dsp:cNvSpPr/>
      </dsp:nvSpPr>
      <dsp:spPr>
        <a:xfrm>
          <a:off x="0" y="527274"/>
          <a:ext cx="11979640"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035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Comprehensive, Accurate, and timely reasons for:</a:t>
          </a:r>
        </a:p>
        <a:p>
          <a:pPr marL="228600" lvl="2" indent="-114300" algn="l" defTabSz="533400">
            <a:lnSpc>
              <a:spcPct val="90000"/>
            </a:lnSpc>
            <a:spcBef>
              <a:spcPct val="0"/>
            </a:spcBef>
            <a:spcAft>
              <a:spcPct val="20000"/>
            </a:spcAft>
            <a:buChar char="•"/>
          </a:pPr>
          <a:r>
            <a:rPr lang="en-US" sz="1200" kern="1200"/>
            <a:t>Ineligibility </a:t>
          </a:r>
        </a:p>
        <a:p>
          <a:pPr marL="228600" lvl="2" indent="-114300" algn="l" defTabSz="533400">
            <a:lnSpc>
              <a:spcPct val="90000"/>
            </a:lnSpc>
            <a:spcBef>
              <a:spcPct val="0"/>
            </a:spcBef>
            <a:spcAft>
              <a:spcPct val="20000"/>
            </a:spcAft>
            <a:buChar char="•"/>
          </a:pPr>
          <a:r>
            <a:rPr lang="en-US" sz="1200" kern="1200"/>
            <a:t>Service reductions/terminations</a:t>
          </a:r>
        </a:p>
      </dsp:txBody>
      <dsp:txXfrm>
        <a:off x="0" y="527274"/>
        <a:ext cx="11979640" cy="629280"/>
      </dsp:txXfrm>
    </dsp:sp>
    <dsp:sp modelId="{571BE4EA-DDD4-41F6-A419-FA7F743C8D38}">
      <dsp:nvSpPr>
        <dsp:cNvPr id="0" name=""/>
        <dsp:cNvSpPr/>
      </dsp:nvSpPr>
      <dsp:spPr>
        <a:xfrm>
          <a:off x="0" y="1156555"/>
          <a:ext cx="11979640" cy="383760"/>
        </a:xfrm>
        <a:prstGeom prst="roundRect">
          <a:avLst/>
        </a:prstGeom>
        <a:solidFill>
          <a:schemeClr val="accent2">
            <a:hueOff val="2450363"/>
            <a:satOff val="2222"/>
            <a:lumOff val="-58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CDS Assessment</a:t>
          </a:r>
        </a:p>
      </dsp:txBody>
      <dsp:txXfrm>
        <a:off x="18734" y="1175289"/>
        <a:ext cx="11942172" cy="346292"/>
      </dsp:txXfrm>
    </dsp:sp>
    <dsp:sp modelId="{738C85AF-BDAA-4589-A6EA-B921D108303B}">
      <dsp:nvSpPr>
        <dsp:cNvPr id="0" name=""/>
        <dsp:cNvSpPr/>
      </dsp:nvSpPr>
      <dsp:spPr>
        <a:xfrm>
          <a:off x="0" y="1540315"/>
          <a:ext cx="11979640"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035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Completed accurately and timely based on assessed needs</a:t>
          </a:r>
        </a:p>
        <a:p>
          <a:pPr marL="114300" lvl="1" indent="-114300" algn="l" defTabSz="533400">
            <a:lnSpc>
              <a:spcPct val="90000"/>
            </a:lnSpc>
            <a:spcBef>
              <a:spcPct val="0"/>
            </a:spcBef>
            <a:spcAft>
              <a:spcPct val="20000"/>
            </a:spcAft>
            <a:buChar char="•"/>
          </a:pPr>
          <a:r>
            <a:rPr lang="en-US" sz="1200" kern="1200"/>
            <a:t>Accurate (Functional Impairment Level) FIL</a:t>
          </a:r>
        </a:p>
        <a:p>
          <a:pPr marL="114300" lvl="1" indent="-114300" algn="l" defTabSz="533400">
            <a:lnSpc>
              <a:spcPct val="90000"/>
            </a:lnSpc>
            <a:spcBef>
              <a:spcPct val="0"/>
            </a:spcBef>
            <a:spcAft>
              <a:spcPct val="20000"/>
            </a:spcAft>
            <a:buChar char="•"/>
          </a:pPr>
          <a:r>
            <a:rPr lang="en-US" sz="1200" kern="1200"/>
            <a:t>Must support:</a:t>
          </a:r>
        </a:p>
        <a:p>
          <a:pPr marL="228600" lvl="2" indent="-114300" algn="l" defTabSz="533400">
            <a:lnSpc>
              <a:spcPct val="90000"/>
            </a:lnSpc>
            <a:spcBef>
              <a:spcPct val="0"/>
            </a:spcBef>
            <a:spcAft>
              <a:spcPct val="20000"/>
            </a:spcAft>
            <a:buFont typeface="Courier New" panose="02070309020205020404" pitchFamily="49" charset="0"/>
            <a:buChar char="o"/>
          </a:pPr>
          <a:r>
            <a:rPr lang="en-US" sz="1200" kern="1200"/>
            <a:t>Ineligibility</a:t>
          </a:r>
        </a:p>
        <a:p>
          <a:pPr marL="228600" lvl="2" indent="-114300" algn="l" defTabSz="533400">
            <a:lnSpc>
              <a:spcPct val="90000"/>
            </a:lnSpc>
            <a:spcBef>
              <a:spcPct val="0"/>
            </a:spcBef>
            <a:spcAft>
              <a:spcPct val="20000"/>
            </a:spcAft>
            <a:buFont typeface="Courier New" panose="02070309020205020404" pitchFamily="49" charset="0"/>
            <a:buChar char="o"/>
          </a:pPr>
          <a:r>
            <a:rPr lang="en-US" sz="1200" kern="1200"/>
            <a:t>Service reductions/terminations</a:t>
          </a:r>
        </a:p>
      </dsp:txBody>
      <dsp:txXfrm>
        <a:off x="0" y="1540315"/>
        <a:ext cx="11979640" cy="1043280"/>
      </dsp:txXfrm>
    </dsp:sp>
    <dsp:sp modelId="{DC1C6E02-E1E2-4189-9948-ECEE7017A32D}">
      <dsp:nvSpPr>
        <dsp:cNvPr id="0" name=""/>
        <dsp:cNvSpPr/>
      </dsp:nvSpPr>
      <dsp:spPr>
        <a:xfrm>
          <a:off x="0" y="2583595"/>
          <a:ext cx="11979640" cy="383760"/>
        </a:xfrm>
        <a:prstGeom prst="roundRect">
          <a:avLst/>
        </a:prstGeom>
        <a:solidFill>
          <a:schemeClr val="accent2">
            <a:hueOff val="4900726"/>
            <a:satOff val="4444"/>
            <a:lumOff val="-11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latin typeface="Corbel" panose="020B0503020204020204"/>
            </a:rPr>
            <a:t>Financial Assessment</a:t>
          </a:r>
        </a:p>
      </dsp:txBody>
      <dsp:txXfrm>
        <a:off x="18734" y="2602329"/>
        <a:ext cx="11942172" cy="346292"/>
      </dsp:txXfrm>
    </dsp:sp>
    <dsp:sp modelId="{81D94FBE-9B63-4990-B3B2-D666321B1F10}">
      <dsp:nvSpPr>
        <dsp:cNvPr id="0" name=""/>
        <dsp:cNvSpPr/>
      </dsp:nvSpPr>
      <dsp:spPr>
        <a:xfrm>
          <a:off x="0" y="2967355"/>
          <a:ext cx="1197964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0354" tIns="20320" rIns="113792" bIns="20320" numCol="1" spcCol="1270" anchor="t" anchorCtr="0">
          <a:noAutofit/>
        </a:bodyPr>
        <a:lstStyle/>
        <a:p>
          <a:pPr marL="114300" lvl="1" indent="-114300" algn="l" defTabSz="533400" rtl="0">
            <a:lnSpc>
              <a:spcPct val="90000"/>
            </a:lnSpc>
            <a:spcBef>
              <a:spcPct val="0"/>
            </a:spcBef>
            <a:spcAft>
              <a:spcPct val="20000"/>
            </a:spcAft>
            <a:buChar char="•"/>
          </a:pPr>
          <a:r>
            <a:rPr lang="en-US" sz="1200" kern="1200">
              <a:solidFill>
                <a:srgbClr val="000000"/>
              </a:solidFill>
              <a:latin typeface="Calibri"/>
              <a:ea typeface="Calibri"/>
              <a:cs typeface="Calibri"/>
            </a:rPr>
            <a:t>Completed accurately and timely based on </a:t>
          </a:r>
          <a:r>
            <a:rPr lang="en-US" sz="1200" kern="1200">
              <a:latin typeface="Calibri"/>
              <a:ea typeface="Calibri"/>
              <a:cs typeface="Calibri"/>
            </a:rPr>
            <a:t>reported income</a:t>
          </a:r>
          <a:endParaRPr lang="en-US" sz="1200" kern="1200">
            <a:latin typeface="Corbel" panose="020B0503020204020204"/>
          </a:endParaRPr>
        </a:p>
      </dsp:txBody>
      <dsp:txXfrm>
        <a:off x="0" y="2967355"/>
        <a:ext cx="11979640" cy="264960"/>
      </dsp:txXfrm>
    </dsp:sp>
    <dsp:sp modelId="{17DD95DA-B6AB-4790-94F9-7D5246CFCAF0}">
      <dsp:nvSpPr>
        <dsp:cNvPr id="0" name=""/>
        <dsp:cNvSpPr/>
      </dsp:nvSpPr>
      <dsp:spPr>
        <a:xfrm>
          <a:off x="0" y="3232315"/>
          <a:ext cx="11979640" cy="383760"/>
        </a:xfrm>
        <a:prstGeom prst="roundRect">
          <a:avLst/>
        </a:prstGeom>
        <a:solidFill>
          <a:schemeClr val="accent2">
            <a:hueOff val="7351089"/>
            <a:satOff val="6666"/>
            <a:lumOff val="-174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ASAP Determinations</a:t>
          </a:r>
        </a:p>
      </dsp:txBody>
      <dsp:txXfrm>
        <a:off x="18734" y="3251049"/>
        <a:ext cx="11942172" cy="346292"/>
      </dsp:txXfrm>
    </dsp:sp>
    <dsp:sp modelId="{3BAC311E-E097-4561-820D-9BC07C312DCD}">
      <dsp:nvSpPr>
        <dsp:cNvPr id="0" name=""/>
        <dsp:cNvSpPr/>
      </dsp:nvSpPr>
      <dsp:spPr>
        <a:xfrm>
          <a:off x="0" y="3616075"/>
          <a:ext cx="1197964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035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Must support Regulatory Requirements</a:t>
          </a:r>
        </a:p>
      </dsp:txBody>
      <dsp:txXfrm>
        <a:off x="0" y="3616075"/>
        <a:ext cx="11979640" cy="264960"/>
      </dsp:txXfrm>
    </dsp:sp>
    <dsp:sp modelId="{1452EDB0-1468-40DD-B944-05AFA3182ADC}">
      <dsp:nvSpPr>
        <dsp:cNvPr id="0" name=""/>
        <dsp:cNvSpPr/>
      </dsp:nvSpPr>
      <dsp:spPr>
        <a:xfrm>
          <a:off x="0" y="3881035"/>
          <a:ext cx="11979640" cy="383760"/>
        </a:xfrm>
        <a:prstGeom prst="roundRect">
          <a:avLst/>
        </a:prstGeom>
        <a:solidFill>
          <a:schemeClr val="accent2">
            <a:hueOff val="9801453"/>
            <a:satOff val="8888"/>
            <a:lumOff val="-233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Appeals Forms</a:t>
          </a:r>
        </a:p>
      </dsp:txBody>
      <dsp:txXfrm>
        <a:off x="18734" y="3899769"/>
        <a:ext cx="11942172" cy="346292"/>
      </dsp:txXfrm>
    </dsp:sp>
    <dsp:sp modelId="{FFD91208-BBF5-44D5-B185-3DA7DB02F106}">
      <dsp:nvSpPr>
        <dsp:cNvPr id="0" name=""/>
        <dsp:cNvSpPr/>
      </dsp:nvSpPr>
      <dsp:spPr>
        <a:xfrm>
          <a:off x="0" y="4264795"/>
          <a:ext cx="1197964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035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Must be supported by Regulatory Requirements</a:t>
          </a:r>
        </a:p>
        <a:p>
          <a:pPr marL="114300" lvl="1" indent="-114300" algn="l" defTabSz="533400">
            <a:lnSpc>
              <a:spcPct val="90000"/>
            </a:lnSpc>
            <a:spcBef>
              <a:spcPct val="0"/>
            </a:spcBef>
            <a:spcAft>
              <a:spcPct val="20000"/>
            </a:spcAft>
            <a:buChar char="•"/>
          </a:pPr>
          <a:r>
            <a:rPr lang="en-US" sz="1200" kern="1200"/>
            <a:t>Provided in accordance with regulatory timeframes</a:t>
          </a:r>
        </a:p>
      </dsp:txBody>
      <dsp:txXfrm>
        <a:off x="0" y="4264795"/>
        <a:ext cx="11979640" cy="414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2C335-4E4A-482B-8767-75DCEFB0D723}">
      <dsp:nvSpPr>
        <dsp:cNvPr id="0" name=""/>
        <dsp:cNvSpPr/>
      </dsp:nvSpPr>
      <dsp:spPr>
        <a:xfrm>
          <a:off x="0" y="840405"/>
          <a:ext cx="8555121"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When an ASAP sends a Notice of Ineligibility (NOI) to the applicant to deny Home Care services it must be accompanied by the </a:t>
          </a:r>
          <a:r>
            <a:rPr lang="en-US" sz="2200" b="1" kern="1200"/>
            <a:t>List of Appeal Rights to the ASAP </a:t>
          </a:r>
          <a:r>
            <a:rPr lang="en-US" sz="2200" b="0" kern="1200"/>
            <a:t>and a </a:t>
          </a:r>
          <a:r>
            <a:rPr lang="en-US" sz="2200" b="1" kern="1200"/>
            <a:t>Request for ASAP Review</a:t>
          </a:r>
          <a:endParaRPr lang="en-US" sz="2200" kern="1200"/>
        </a:p>
      </dsp:txBody>
      <dsp:txXfrm>
        <a:off x="59399" y="899804"/>
        <a:ext cx="8436323" cy="1098002"/>
      </dsp:txXfrm>
    </dsp:sp>
    <dsp:sp modelId="{0BF1DC42-3ADE-4EF5-BDC1-D89C9C83A95A}">
      <dsp:nvSpPr>
        <dsp:cNvPr id="0" name=""/>
        <dsp:cNvSpPr/>
      </dsp:nvSpPr>
      <dsp:spPr>
        <a:xfrm>
          <a:off x="0" y="2244405"/>
          <a:ext cx="8555121" cy="1216800"/>
        </a:xfrm>
        <a:prstGeom prst="roundRect">
          <a:avLst/>
        </a:prstGeom>
        <a:solidFill>
          <a:schemeClr val="accent2">
            <a:hueOff val="4900726"/>
            <a:satOff val="4444"/>
            <a:lumOff val="-11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ASAPs give the applicant 14 calendar days to appeal ineligibility outlined NOI </a:t>
          </a:r>
        </a:p>
      </dsp:txBody>
      <dsp:txXfrm>
        <a:off x="59399" y="2303804"/>
        <a:ext cx="8436323" cy="1098002"/>
      </dsp:txXfrm>
    </dsp:sp>
    <dsp:sp modelId="{57CB0D65-2C5F-45E4-B5DB-DE65F009623C}">
      <dsp:nvSpPr>
        <dsp:cNvPr id="0" name=""/>
        <dsp:cNvSpPr/>
      </dsp:nvSpPr>
      <dsp:spPr>
        <a:xfrm>
          <a:off x="0" y="3648405"/>
          <a:ext cx="8555121" cy="1216800"/>
        </a:xfrm>
        <a:prstGeom prst="roundRect">
          <a:avLst/>
        </a:prstGeom>
        <a:solidFill>
          <a:schemeClr val="accent2">
            <a:hueOff val="9801453"/>
            <a:satOff val="8888"/>
            <a:lumOff val="-233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Consumer appeals by returning the </a:t>
          </a:r>
          <a:r>
            <a:rPr lang="en-US" sz="2200" b="1" kern="1200"/>
            <a:t>Request for ASAP Review</a:t>
          </a:r>
          <a:endParaRPr lang="en-US" sz="2200" kern="1200"/>
        </a:p>
      </dsp:txBody>
      <dsp:txXfrm>
        <a:off x="59399" y="3707804"/>
        <a:ext cx="8436323"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91D32-ABD7-4CEF-BF42-9342C5721F41}">
      <dsp:nvSpPr>
        <dsp:cNvPr id="0" name=""/>
        <dsp:cNvSpPr/>
      </dsp:nvSpPr>
      <dsp:spPr>
        <a:xfrm>
          <a:off x="0" y="8851"/>
          <a:ext cx="6270708" cy="5276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Clear Communication with Applicant </a:t>
          </a:r>
        </a:p>
      </dsp:txBody>
      <dsp:txXfrm>
        <a:off x="25759" y="34610"/>
        <a:ext cx="6219190" cy="476152"/>
      </dsp:txXfrm>
    </dsp:sp>
    <dsp:sp modelId="{6AAC341E-B51D-402F-B627-C69340FF1075}">
      <dsp:nvSpPr>
        <dsp:cNvPr id="0" name=""/>
        <dsp:cNvSpPr/>
      </dsp:nvSpPr>
      <dsp:spPr>
        <a:xfrm>
          <a:off x="0" y="536521"/>
          <a:ext cx="6270708"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9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solidFill>
                <a:schemeClr val="accent3"/>
              </a:solidFill>
            </a:rPr>
            <a:t>Is the applicant aware of the reason for ineligibility?</a:t>
          </a:r>
        </a:p>
        <a:p>
          <a:pPr marL="171450" lvl="1" indent="-171450" algn="l" defTabSz="755650">
            <a:lnSpc>
              <a:spcPct val="90000"/>
            </a:lnSpc>
            <a:spcBef>
              <a:spcPct val="0"/>
            </a:spcBef>
            <a:spcAft>
              <a:spcPct val="20000"/>
            </a:spcAft>
            <a:buChar char="•"/>
          </a:pPr>
          <a:r>
            <a:rPr lang="en-US" sz="1700" kern="1200">
              <a:solidFill>
                <a:schemeClr val="accent3"/>
              </a:solidFill>
            </a:rPr>
            <a:t>Can the applicant be referred to a different program?</a:t>
          </a:r>
        </a:p>
        <a:p>
          <a:pPr marL="171450" lvl="1" indent="-171450" algn="l" defTabSz="755650">
            <a:lnSpc>
              <a:spcPct val="90000"/>
            </a:lnSpc>
            <a:spcBef>
              <a:spcPct val="0"/>
            </a:spcBef>
            <a:spcAft>
              <a:spcPct val="20000"/>
            </a:spcAft>
            <a:buChar char="•"/>
          </a:pPr>
          <a:r>
            <a:rPr lang="en-US" sz="1700" kern="1200">
              <a:solidFill>
                <a:schemeClr val="accent3"/>
              </a:solidFill>
            </a:rPr>
            <a:t>Explain to applicant the NOI is coming in the mail and next steps</a:t>
          </a:r>
        </a:p>
      </dsp:txBody>
      <dsp:txXfrm>
        <a:off x="0" y="536521"/>
        <a:ext cx="6270708" cy="888030"/>
      </dsp:txXfrm>
    </dsp:sp>
    <dsp:sp modelId="{ED9D0D4F-3824-472B-8F84-666BC5CE19EA}">
      <dsp:nvSpPr>
        <dsp:cNvPr id="0" name=""/>
        <dsp:cNvSpPr/>
      </dsp:nvSpPr>
      <dsp:spPr>
        <a:xfrm>
          <a:off x="0" y="1424551"/>
          <a:ext cx="6270708" cy="527670"/>
        </a:xfrm>
        <a:prstGeom prst="roundRect">
          <a:avLst/>
        </a:prstGeom>
        <a:solidFill>
          <a:schemeClr val="accent2">
            <a:hueOff val="4900726"/>
            <a:satOff val="4444"/>
            <a:lumOff val="-11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Ensure Appropriate Ineligibility Reason</a:t>
          </a:r>
        </a:p>
      </dsp:txBody>
      <dsp:txXfrm>
        <a:off x="25759" y="1450310"/>
        <a:ext cx="6219190" cy="476152"/>
      </dsp:txXfrm>
    </dsp:sp>
    <dsp:sp modelId="{9E5E4D87-A979-4416-8AB2-5BC27E39848F}">
      <dsp:nvSpPr>
        <dsp:cNvPr id="0" name=""/>
        <dsp:cNvSpPr/>
      </dsp:nvSpPr>
      <dsp:spPr>
        <a:xfrm>
          <a:off x="0" y="1952221"/>
          <a:ext cx="6270708"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9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solidFill>
                <a:schemeClr val="accent3"/>
              </a:solidFill>
            </a:rPr>
            <a:t>Review CDS to ensure NOI supports ineligibility determination</a:t>
          </a:r>
        </a:p>
        <a:p>
          <a:pPr marL="171450" lvl="1" indent="-171450" algn="l" defTabSz="755650">
            <a:lnSpc>
              <a:spcPct val="90000"/>
            </a:lnSpc>
            <a:spcBef>
              <a:spcPct val="0"/>
            </a:spcBef>
            <a:spcAft>
              <a:spcPct val="20000"/>
            </a:spcAft>
            <a:buChar char="•"/>
          </a:pPr>
          <a:r>
            <a:rPr lang="en-US" sz="1700" kern="1200">
              <a:solidFill>
                <a:schemeClr val="accent3"/>
              </a:solidFill>
            </a:rPr>
            <a:t>Case conference with supervisor to discuss accurate home care regulatory requirements are being met </a:t>
          </a:r>
        </a:p>
        <a:p>
          <a:pPr marL="171450" lvl="1" indent="-171450" algn="l" defTabSz="755650">
            <a:lnSpc>
              <a:spcPct val="90000"/>
            </a:lnSpc>
            <a:spcBef>
              <a:spcPct val="0"/>
            </a:spcBef>
            <a:spcAft>
              <a:spcPct val="20000"/>
            </a:spcAft>
            <a:buChar char="•"/>
          </a:pPr>
          <a:r>
            <a:rPr lang="en-US" sz="1700" kern="1200">
              <a:solidFill>
                <a:schemeClr val="accent3"/>
              </a:solidFill>
            </a:rPr>
            <a:t>Confirm accurate decision noted as the reason for ineligibility</a:t>
          </a:r>
        </a:p>
      </dsp:txBody>
      <dsp:txXfrm>
        <a:off x="0" y="1952221"/>
        <a:ext cx="6270708" cy="1115730"/>
      </dsp:txXfrm>
    </dsp:sp>
    <dsp:sp modelId="{80A21172-89B9-4B8A-87AC-FCEC7B8025CE}">
      <dsp:nvSpPr>
        <dsp:cNvPr id="0" name=""/>
        <dsp:cNvSpPr/>
      </dsp:nvSpPr>
      <dsp:spPr>
        <a:xfrm>
          <a:off x="0" y="3067951"/>
          <a:ext cx="6270708" cy="527670"/>
        </a:xfrm>
        <a:prstGeom prst="roundRect">
          <a:avLst/>
        </a:prstGeom>
        <a:solidFill>
          <a:schemeClr val="accent2">
            <a:hueOff val="9801453"/>
            <a:satOff val="8888"/>
            <a:lumOff val="-233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Documentation</a:t>
          </a:r>
        </a:p>
      </dsp:txBody>
      <dsp:txXfrm>
        <a:off x="25759" y="3093710"/>
        <a:ext cx="6219190" cy="476152"/>
      </dsp:txXfrm>
    </dsp:sp>
    <dsp:sp modelId="{6B6EAFDE-4338-4E4C-8BF1-B1276C661BDE}">
      <dsp:nvSpPr>
        <dsp:cNvPr id="0" name=""/>
        <dsp:cNvSpPr/>
      </dsp:nvSpPr>
      <dsp:spPr>
        <a:xfrm>
          <a:off x="0" y="3595621"/>
          <a:ext cx="6270708" cy="173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9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solidFill>
                <a:schemeClr val="accent3"/>
              </a:solidFill>
            </a:rPr>
            <a:t>NOI decision within A&amp;D</a:t>
          </a:r>
        </a:p>
        <a:p>
          <a:pPr marL="342900" lvl="2" indent="-171450" algn="l" defTabSz="755650">
            <a:lnSpc>
              <a:spcPct val="90000"/>
            </a:lnSpc>
            <a:spcBef>
              <a:spcPct val="0"/>
            </a:spcBef>
            <a:spcAft>
              <a:spcPct val="20000"/>
            </a:spcAft>
            <a:buChar char="•"/>
          </a:pPr>
          <a:r>
            <a:rPr lang="en-US" sz="1700" kern="1200">
              <a:solidFill>
                <a:schemeClr val="accent3"/>
              </a:solidFill>
            </a:rPr>
            <a:t>Including rationale for NOI</a:t>
          </a:r>
        </a:p>
        <a:p>
          <a:pPr marL="171450" lvl="1" indent="-171450" algn="l" defTabSz="755650">
            <a:lnSpc>
              <a:spcPct val="90000"/>
            </a:lnSpc>
            <a:spcBef>
              <a:spcPct val="0"/>
            </a:spcBef>
            <a:spcAft>
              <a:spcPct val="20000"/>
            </a:spcAft>
            <a:buChar char="•"/>
          </a:pPr>
          <a:r>
            <a:rPr lang="en-US" sz="1700" kern="1200">
              <a:solidFill>
                <a:schemeClr val="accent3"/>
              </a:solidFill>
            </a:rPr>
            <a:t>Supervisor/case conference(s) within A&amp;D</a:t>
          </a:r>
        </a:p>
        <a:p>
          <a:pPr marL="171450" lvl="1" indent="-171450" algn="l" defTabSz="755650">
            <a:lnSpc>
              <a:spcPct val="90000"/>
            </a:lnSpc>
            <a:spcBef>
              <a:spcPct val="0"/>
            </a:spcBef>
            <a:spcAft>
              <a:spcPct val="20000"/>
            </a:spcAft>
            <a:buChar char="•"/>
          </a:pPr>
          <a:r>
            <a:rPr lang="en-US" sz="1700" kern="1200">
              <a:solidFill>
                <a:schemeClr val="accent3"/>
              </a:solidFill>
            </a:rPr>
            <a:t>Communications with applicant regarding the NOI</a:t>
          </a:r>
        </a:p>
        <a:p>
          <a:pPr marL="171450" lvl="1" indent="-171450" algn="l" defTabSz="755650">
            <a:lnSpc>
              <a:spcPct val="90000"/>
            </a:lnSpc>
            <a:spcBef>
              <a:spcPct val="0"/>
            </a:spcBef>
            <a:spcAft>
              <a:spcPct val="20000"/>
            </a:spcAft>
            <a:buChar char="•"/>
          </a:pPr>
          <a:r>
            <a:rPr lang="en-US" sz="1700" kern="1200">
              <a:solidFill>
                <a:schemeClr val="accent3"/>
              </a:solidFill>
            </a:rPr>
            <a:t>Documentation of referrals (if applicable) to other supports/programs</a:t>
          </a:r>
        </a:p>
      </dsp:txBody>
      <dsp:txXfrm>
        <a:off x="0" y="3595621"/>
        <a:ext cx="6270708" cy="17305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91D32-ABD7-4CEF-BF42-9342C5721F41}">
      <dsp:nvSpPr>
        <dsp:cNvPr id="0" name=""/>
        <dsp:cNvSpPr/>
      </dsp:nvSpPr>
      <dsp:spPr>
        <a:xfrm>
          <a:off x="0" y="31663"/>
          <a:ext cx="8595476" cy="5036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Clear, Person-Centered Communication with Consumer</a:t>
          </a:r>
        </a:p>
      </dsp:txBody>
      <dsp:txXfrm>
        <a:off x="24588" y="56251"/>
        <a:ext cx="8546300" cy="454509"/>
      </dsp:txXfrm>
    </dsp:sp>
    <dsp:sp modelId="{6AAC341E-B51D-402F-B627-C69340FF1075}">
      <dsp:nvSpPr>
        <dsp:cNvPr id="0" name=""/>
        <dsp:cNvSpPr/>
      </dsp:nvSpPr>
      <dsp:spPr>
        <a:xfrm>
          <a:off x="0" y="535348"/>
          <a:ext cx="8595476" cy="1065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solidFill>
                <a:schemeClr val="accent3"/>
              </a:solidFill>
            </a:rPr>
            <a:t>Is  the consumer agreeable to reduce or terminate service(s)?</a:t>
          </a:r>
        </a:p>
        <a:p>
          <a:pPr marL="171450" lvl="1" indent="-171450" algn="l" defTabSz="711200">
            <a:lnSpc>
              <a:spcPct val="90000"/>
            </a:lnSpc>
            <a:spcBef>
              <a:spcPct val="0"/>
            </a:spcBef>
            <a:spcAft>
              <a:spcPct val="20000"/>
            </a:spcAft>
            <a:buChar char="•"/>
          </a:pPr>
          <a:r>
            <a:rPr lang="en-US" sz="1600" kern="1200">
              <a:solidFill>
                <a:schemeClr val="accent3"/>
              </a:solidFill>
            </a:rPr>
            <a:t>Is the consumer assessed needs causing a reduction of services OR are they ineligible?</a:t>
          </a:r>
        </a:p>
        <a:p>
          <a:pPr marL="171450" lvl="1" indent="-171450" algn="l" defTabSz="711200">
            <a:lnSpc>
              <a:spcPct val="90000"/>
            </a:lnSpc>
            <a:spcBef>
              <a:spcPct val="0"/>
            </a:spcBef>
            <a:spcAft>
              <a:spcPct val="20000"/>
            </a:spcAft>
            <a:buChar char="•"/>
          </a:pPr>
          <a:r>
            <a:rPr lang="en-US" sz="1600" b="1" kern="1200">
              <a:solidFill>
                <a:schemeClr val="accent3"/>
              </a:solidFill>
            </a:rPr>
            <a:t>ALWAYS</a:t>
          </a:r>
          <a:r>
            <a:rPr lang="en-US" sz="1600" kern="1200">
              <a:solidFill>
                <a:schemeClr val="accent3"/>
              </a:solidFill>
            </a:rPr>
            <a:t> keep copies of voluntary assent forms with you to be signed at home visits as needs are identified</a:t>
          </a:r>
        </a:p>
      </dsp:txBody>
      <dsp:txXfrm>
        <a:off x="0" y="535348"/>
        <a:ext cx="8595476" cy="1065015"/>
      </dsp:txXfrm>
    </dsp:sp>
    <dsp:sp modelId="{ED9D0D4F-3824-472B-8F84-666BC5CE19EA}">
      <dsp:nvSpPr>
        <dsp:cNvPr id="0" name=""/>
        <dsp:cNvSpPr/>
      </dsp:nvSpPr>
      <dsp:spPr>
        <a:xfrm>
          <a:off x="0" y="1600363"/>
          <a:ext cx="8595476" cy="503685"/>
        </a:xfrm>
        <a:prstGeom prst="roundRect">
          <a:avLst/>
        </a:prstGeom>
        <a:solidFill>
          <a:schemeClr val="accent2">
            <a:hueOff val="3267151"/>
            <a:satOff val="2963"/>
            <a:lumOff val="-77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Explanation of Eligibility </a:t>
          </a:r>
        </a:p>
      </dsp:txBody>
      <dsp:txXfrm>
        <a:off x="24588" y="1624951"/>
        <a:ext cx="8546300" cy="454509"/>
      </dsp:txXfrm>
    </dsp:sp>
    <dsp:sp modelId="{8E9E9EC3-2808-4D47-883F-9B77E19862D3}">
      <dsp:nvSpPr>
        <dsp:cNvPr id="0" name=""/>
        <dsp:cNvSpPr/>
      </dsp:nvSpPr>
      <dsp:spPr>
        <a:xfrm>
          <a:off x="0" y="2104048"/>
          <a:ext cx="8595476"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solidFill>
                <a:schemeClr val="accent3"/>
              </a:solidFill>
            </a:rPr>
            <a:t>Explain the Home Care eligibility requirements to consumer</a:t>
          </a:r>
        </a:p>
        <a:p>
          <a:pPr marL="171450" lvl="1" indent="-171450" algn="l" defTabSz="711200">
            <a:lnSpc>
              <a:spcPct val="90000"/>
            </a:lnSpc>
            <a:spcBef>
              <a:spcPct val="0"/>
            </a:spcBef>
            <a:spcAft>
              <a:spcPct val="20000"/>
            </a:spcAft>
            <a:buChar char="•"/>
          </a:pPr>
          <a:r>
            <a:rPr lang="en-US" sz="1600" kern="1200">
              <a:solidFill>
                <a:schemeClr val="accent3"/>
              </a:solidFill>
            </a:rPr>
            <a:t>Ensure that assessed needs can change over time, and the consumer can engage with the ASAP for services/service reinstatement at any time in the future</a:t>
          </a:r>
        </a:p>
      </dsp:txBody>
      <dsp:txXfrm>
        <a:off x="0" y="2104048"/>
        <a:ext cx="8595476" cy="782460"/>
      </dsp:txXfrm>
    </dsp:sp>
    <dsp:sp modelId="{8E8F96C1-1163-41DE-83E8-D6EDA1B98153}">
      <dsp:nvSpPr>
        <dsp:cNvPr id="0" name=""/>
        <dsp:cNvSpPr/>
      </dsp:nvSpPr>
      <dsp:spPr>
        <a:xfrm>
          <a:off x="0" y="2886509"/>
          <a:ext cx="8595476" cy="503685"/>
        </a:xfrm>
        <a:prstGeom prst="roundRect">
          <a:avLst/>
        </a:prstGeom>
        <a:solidFill>
          <a:schemeClr val="accent2">
            <a:hueOff val="6534302"/>
            <a:satOff val="5925"/>
            <a:lumOff val="-155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Discuss the Voluntary Assent Form</a:t>
          </a:r>
        </a:p>
      </dsp:txBody>
      <dsp:txXfrm>
        <a:off x="24588" y="2911097"/>
        <a:ext cx="8546300" cy="454509"/>
      </dsp:txXfrm>
    </dsp:sp>
    <dsp:sp modelId="{034A5B1B-16DC-4158-88C6-6E7DB99486C9}">
      <dsp:nvSpPr>
        <dsp:cNvPr id="0" name=""/>
        <dsp:cNvSpPr/>
      </dsp:nvSpPr>
      <dsp:spPr>
        <a:xfrm>
          <a:off x="0" y="3390193"/>
          <a:ext cx="8595476"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solidFill>
                <a:schemeClr val="accent3"/>
              </a:solidFill>
            </a:rPr>
            <a:t>Explain that role and purpose of the VAF</a:t>
          </a:r>
        </a:p>
        <a:p>
          <a:pPr marL="171450" lvl="1" indent="-171450" algn="l" defTabSz="711200">
            <a:lnSpc>
              <a:spcPct val="90000"/>
            </a:lnSpc>
            <a:spcBef>
              <a:spcPct val="0"/>
            </a:spcBef>
            <a:spcAft>
              <a:spcPct val="20000"/>
            </a:spcAft>
            <a:buChar char="•"/>
          </a:pPr>
          <a:r>
            <a:rPr lang="en-US" sz="1600" kern="1200">
              <a:solidFill>
                <a:schemeClr val="accent3"/>
              </a:solidFill>
            </a:rPr>
            <a:t>Engage with consumer on the rationale and outcome of these service reductions/terminations in relation to their health and welfare and continued program enrollment </a:t>
          </a:r>
        </a:p>
      </dsp:txBody>
      <dsp:txXfrm>
        <a:off x="0" y="3390193"/>
        <a:ext cx="8595476" cy="782460"/>
      </dsp:txXfrm>
    </dsp:sp>
    <dsp:sp modelId="{80A21172-89B9-4B8A-87AC-FCEC7B8025CE}">
      <dsp:nvSpPr>
        <dsp:cNvPr id="0" name=""/>
        <dsp:cNvSpPr/>
      </dsp:nvSpPr>
      <dsp:spPr>
        <a:xfrm>
          <a:off x="0" y="4172653"/>
          <a:ext cx="8595476" cy="503685"/>
        </a:xfrm>
        <a:prstGeom prst="roundRect">
          <a:avLst/>
        </a:prstGeom>
        <a:solidFill>
          <a:schemeClr val="accent2">
            <a:hueOff val="9801453"/>
            <a:satOff val="8888"/>
            <a:lumOff val="-233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Documentation</a:t>
          </a:r>
        </a:p>
      </dsp:txBody>
      <dsp:txXfrm>
        <a:off x="24588" y="4197241"/>
        <a:ext cx="8546300" cy="454509"/>
      </dsp:txXfrm>
    </dsp:sp>
    <dsp:sp modelId="{6B6EAFDE-4338-4E4C-8BF1-B1276C661BDE}">
      <dsp:nvSpPr>
        <dsp:cNvPr id="0" name=""/>
        <dsp:cNvSpPr/>
      </dsp:nvSpPr>
      <dsp:spPr>
        <a:xfrm>
          <a:off x="0" y="4676339"/>
          <a:ext cx="8595476"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0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solidFill>
                <a:schemeClr val="accent3"/>
              </a:solidFill>
            </a:rPr>
            <a:t>Document within A&amp;D person centered conversation and consumer agreement of reductions/terminations</a:t>
          </a:r>
        </a:p>
        <a:p>
          <a:pPr marL="171450" lvl="1" indent="-171450" algn="l" defTabSz="711200">
            <a:lnSpc>
              <a:spcPct val="90000"/>
            </a:lnSpc>
            <a:spcBef>
              <a:spcPct val="0"/>
            </a:spcBef>
            <a:spcAft>
              <a:spcPct val="20000"/>
            </a:spcAft>
            <a:buChar char="•"/>
          </a:pPr>
          <a:r>
            <a:rPr lang="en-US" sz="1600" kern="1200">
              <a:solidFill>
                <a:schemeClr val="accent3"/>
              </a:solidFill>
            </a:rPr>
            <a:t>Document within A&amp;D supervisor/case conference</a:t>
          </a:r>
        </a:p>
      </dsp:txBody>
      <dsp:txXfrm>
        <a:off x="0" y="4676339"/>
        <a:ext cx="8595476" cy="7824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2C335-4E4A-482B-8767-75DCEFB0D723}">
      <dsp:nvSpPr>
        <dsp:cNvPr id="0" name=""/>
        <dsp:cNvSpPr/>
      </dsp:nvSpPr>
      <dsp:spPr>
        <a:xfrm>
          <a:off x="0" y="1543"/>
          <a:ext cx="8394700" cy="1718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When an ASAP sends a Notice of Action (NOA) to the consumer to reduce, or terminate Home Care services, it must be accompanied by the </a:t>
          </a:r>
          <a:r>
            <a:rPr lang="en-US" sz="2200" b="1" kern="1200"/>
            <a:t>List of Appeal Rights to the ASAP </a:t>
          </a:r>
          <a:r>
            <a:rPr lang="en-US" sz="2200" b="0" kern="1200"/>
            <a:t>and a </a:t>
          </a:r>
          <a:r>
            <a:rPr lang="en-US" sz="2200" b="1" kern="1200"/>
            <a:t>Request for ASAP Review</a:t>
          </a:r>
          <a:endParaRPr lang="en-US" sz="2200" kern="1200"/>
        </a:p>
      </dsp:txBody>
      <dsp:txXfrm>
        <a:off x="83880" y="85423"/>
        <a:ext cx="8226940" cy="1550520"/>
      </dsp:txXfrm>
    </dsp:sp>
    <dsp:sp modelId="{0BF1DC42-3ADE-4EF5-BDC1-D89C9C83A95A}">
      <dsp:nvSpPr>
        <dsp:cNvPr id="0" name=""/>
        <dsp:cNvSpPr/>
      </dsp:nvSpPr>
      <dsp:spPr>
        <a:xfrm>
          <a:off x="0" y="1734041"/>
          <a:ext cx="8394700" cy="1718280"/>
        </a:xfrm>
        <a:prstGeom prst="roundRect">
          <a:avLst/>
        </a:prstGeom>
        <a:solidFill>
          <a:schemeClr val="accent2">
            <a:hueOff val="4900726"/>
            <a:satOff val="4444"/>
            <a:lumOff val="-11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ASAPs give the consumer the following timeframes to appeal the decision(s) stated in NOA:</a:t>
          </a:r>
        </a:p>
        <a:p>
          <a:pPr marL="0" lvl="0" indent="0" algn="l" defTabSz="977900">
            <a:lnSpc>
              <a:spcPct val="90000"/>
            </a:lnSpc>
            <a:spcBef>
              <a:spcPct val="0"/>
            </a:spcBef>
            <a:spcAft>
              <a:spcPct val="35000"/>
            </a:spcAft>
            <a:buNone/>
          </a:pPr>
          <a:r>
            <a:rPr lang="en-US" sz="2200" b="0" kern="1200"/>
            <a:t> </a:t>
          </a:r>
          <a:r>
            <a:rPr lang="en-US" sz="2200" b="0" u="none" kern="1200"/>
            <a:t>14 calendar days for non-waiver consumers</a:t>
          </a:r>
        </a:p>
        <a:p>
          <a:pPr marL="0" lvl="0" indent="0" algn="l" defTabSz="977900">
            <a:lnSpc>
              <a:spcPct val="90000"/>
            </a:lnSpc>
            <a:spcBef>
              <a:spcPct val="0"/>
            </a:spcBef>
            <a:spcAft>
              <a:spcPct val="35000"/>
            </a:spcAft>
            <a:buNone/>
          </a:pPr>
          <a:r>
            <a:rPr lang="en-US" sz="2200" b="0" u="none" kern="1200"/>
            <a:t>30 calendar days for waiver consumers</a:t>
          </a:r>
          <a:endParaRPr lang="en-US" sz="2200" u="none" kern="1200"/>
        </a:p>
      </dsp:txBody>
      <dsp:txXfrm>
        <a:off x="83880" y="1817921"/>
        <a:ext cx="8226940" cy="1550520"/>
      </dsp:txXfrm>
    </dsp:sp>
    <dsp:sp modelId="{57CB0D65-2C5F-45E4-B5DB-DE65F009623C}">
      <dsp:nvSpPr>
        <dsp:cNvPr id="0" name=""/>
        <dsp:cNvSpPr/>
      </dsp:nvSpPr>
      <dsp:spPr>
        <a:xfrm>
          <a:off x="0" y="3466538"/>
          <a:ext cx="8394700" cy="1718280"/>
        </a:xfrm>
        <a:prstGeom prst="roundRect">
          <a:avLst/>
        </a:prstGeom>
        <a:solidFill>
          <a:schemeClr val="accent2">
            <a:hueOff val="9801453"/>
            <a:satOff val="8888"/>
            <a:lumOff val="-233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Consumer appeals by returning the </a:t>
          </a:r>
          <a:r>
            <a:rPr lang="en-US" sz="2200" b="1" kern="1200"/>
            <a:t>Request for ASAP Review</a:t>
          </a:r>
          <a:endParaRPr lang="en-US" sz="2200" kern="1200"/>
        </a:p>
      </dsp:txBody>
      <dsp:txXfrm>
        <a:off x="83880" y="3550418"/>
        <a:ext cx="8226940" cy="15505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E8E0E-68C9-4D5E-8101-3FDBC1D08751}">
      <dsp:nvSpPr>
        <dsp:cNvPr id="0" name=""/>
        <dsp:cNvSpPr/>
      </dsp:nvSpPr>
      <dsp:spPr>
        <a:xfrm>
          <a:off x="0" y="71745"/>
          <a:ext cx="11642682"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kern="1200"/>
            <a:t>The Notice of Action has two distinct differences based on the consumers program enrollment</a:t>
          </a:r>
          <a:endParaRPr lang="en-US" sz="2300" kern="1200"/>
        </a:p>
      </dsp:txBody>
      <dsp:txXfrm>
        <a:off x="26930" y="98675"/>
        <a:ext cx="11588822" cy="497795"/>
      </dsp:txXfrm>
    </dsp:sp>
    <dsp:sp modelId="{C616EEA1-03D1-472D-95AA-CCC62D1C2C34}">
      <dsp:nvSpPr>
        <dsp:cNvPr id="0" name=""/>
        <dsp:cNvSpPr/>
      </dsp:nvSpPr>
      <dsp:spPr>
        <a:xfrm>
          <a:off x="0" y="608046"/>
          <a:ext cx="11642682" cy="142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65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1" kern="1200">
              <a:solidFill>
                <a:schemeClr val="accent3"/>
              </a:solidFill>
            </a:rPr>
            <a:t>30 calendar days </a:t>
          </a:r>
          <a:r>
            <a:rPr lang="en-US" sz="1800" kern="1200">
              <a:solidFill>
                <a:schemeClr val="accent3"/>
              </a:solidFill>
            </a:rPr>
            <a:t>to appeal the decision the ASAP has cited on the form for reduction and/or termination of services for </a:t>
          </a:r>
          <a:r>
            <a:rPr lang="en-US" sz="1800" b="1" kern="1200">
              <a:solidFill>
                <a:schemeClr val="accent3"/>
              </a:solidFill>
            </a:rPr>
            <a:t>Waivered consumers</a:t>
          </a:r>
          <a:r>
            <a:rPr lang="en-US" sz="1800" b="0" kern="1200">
              <a:solidFill>
                <a:schemeClr val="accent3"/>
              </a:solidFill>
            </a:rPr>
            <a:t>, and services always continue during the appeal timeframe</a:t>
          </a:r>
        </a:p>
        <a:p>
          <a:pPr marL="171450" lvl="1" indent="-171450" algn="l" defTabSz="800100">
            <a:lnSpc>
              <a:spcPct val="90000"/>
            </a:lnSpc>
            <a:spcBef>
              <a:spcPct val="0"/>
            </a:spcBef>
            <a:spcAft>
              <a:spcPct val="20000"/>
            </a:spcAft>
            <a:buChar char="•"/>
          </a:pPr>
          <a:r>
            <a:rPr lang="en-US" sz="1800" b="1" kern="1200">
              <a:solidFill>
                <a:schemeClr val="accent3"/>
              </a:solidFill>
            </a:rPr>
            <a:t>14 calendar days </a:t>
          </a:r>
          <a:r>
            <a:rPr lang="en-US" sz="1800" kern="1200">
              <a:solidFill>
                <a:schemeClr val="accent3"/>
              </a:solidFill>
            </a:rPr>
            <a:t>to appeal the decision the ASAP has cited on the form for reduction and/or termination of services for </a:t>
          </a:r>
          <a:r>
            <a:rPr lang="en-US" sz="1800" b="1" kern="1200">
              <a:solidFill>
                <a:schemeClr val="accent3"/>
              </a:solidFill>
            </a:rPr>
            <a:t>Non-waivered consumers</a:t>
          </a:r>
          <a:endParaRPr lang="en-US" sz="1800" b="0" kern="1200">
            <a:solidFill>
              <a:schemeClr val="accent3"/>
            </a:solidFill>
          </a:endParaRPr>
        </a:p>
        <a:p>
          <a:pPr marL="342900" lvl="2" indent="-171450" algn="l" defTabSz="800100">
            <a:lnSpc>
              <a:spcPct val="90000"/>
            </a:lnSpc>
            <a:spcBef>
              <a:spcPct val="0"/>
            </a:spcBef>
            <a:spcAft>
              <a:spcPct val="20000"/>
            </a:spcAft>
            <a:buFont typeface="Courier New" panose="02070309020205020404" pitchFamily="49" charset="0"/>
            <a:buChar char="o"/>
          </a:pPr>
          <a:r>
            <a:rPr lang="en-US" sz="1800" kern="1200">
              <a:solidFill>
                <a:schemeClr val="accent3"/>
              </a:solidFill>
            </a:rPr>
            <a:t>For Non-waivered consumers services should be continued at their present level unless currently suspended</a:t>
          </a:r>
          <a:endParaRPr lang="en-US" sz="1800" b="0" kern="1200">
            <a:solidFill>
              <a:schemeClr val="accent3"/>
            </a:solidFill>
          </a:endParaRPr>
        </a:p>
      </dsp:txBody>
      <dsp:txXfrm>
        <a:off x="0" y="608046"/>
        <a:ext cx="11642682" cy="14283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91D32-ABD7-4CEF-BF42-9342C5721F41}">
      <dsp:nvSpPr>
        <dsp:cNvPr id="0" name=""/>
        <dsp:cNvSpPr/>
      </dsp:nvSpPr>
      <dsp:spPr>
        <a:xfrm>
          <a:off x="0" y="223906"/>
          <a:ext cx="6270708" cy="455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Clear Communication with Consumer (when possible)</a:t>
          </a:r>
        </a:p>
      </dsp:txBody>
      <dsp:txXfrm>
        <a:off x="22246" y="246152"/>
        <a:ext cx="6226216" cy="411223"/>
      </dsp:txXfrm>
    </dsp:sp>
    <dsp:sp modelId="{6AAC341E-B51D-402F-B627-C69340FF1075}">
      <dsp:nvSpPr>
        <dsp:cNvPr id="0" name=""/>
        <dsp:cNvSpPr/>
      </dsp:nvSpPr>
      <dsp:spPr>
        <a:xfrm>
          <a:off x="0" y="679621"/>
          <a:ext cx="6270708"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9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solidFill>
                <a:schemeClr val="accent3"/>
              </a:solidFill>
            </a:rPr>
            <a:t>Is the consumer aware of the changes?</a:t>
          </a:r>
        </a:p>
        <a:p>
          <a:pPr marL="114300" lvl="1" indent="-114300" algn="l" defTabSz="666750">
            <a:lnSpc>
              <a:spcPct val="90000"/>
            </a:lnSpc>
            <a:spcBef>
              <a:spcPct val="0"/>
            </a:spcBef>
            <a:spcAft>
              <a:spcPct val="20000"/>
            </a:spcAft>
            <a:buChar char="•"/>
          </a:pPr>
          <a:r>
            <a:rPr lang="en-US" sz="1500" kern="1200">
              <a:solidFill>
                <a:schemeClr val="accent3"/>
              </a:solidFill>
            </a:rPr>
            <a:t>Is the consumer able to sign a voluntary assent form?</a:t>
          </a:r>
        </a:p>
        <a:p>
          <a:pPr marL="114300" lvl="1" indent="-114300" algn="l" defTabSz="666750">
            <a:lnSpc>
              <a:spcPct val="90000"/>
            </a:lnSpc>
            <a:spcBef>
              <a:spcPct val="0"/>
            </a:spcBef>
            <a:spcAft>
              <a:spcPct val="20000"/>
            </a:spcAft>
            <a:buChar char="•"/>
          </a:pPr>
          <a:r>
            <a:rPr lang="en-US" sz="1500" kern="1200">
              <a:solidFill>
                <a:schemeClr val="accent3"/>
              </a:solidFill>
            </a:rPr>
            <a:t>If possible, let the know consumer/family know this is coming and requires a signature and return to ASAP</a:t>
          </a:r>
        </a:p>
      </dsp:txBody>
      <dsp:txXfrm>
        <a:off x="0" y="679621"/>
        <a:ext cx="6270708" cy="983250"/>
      </dsp:txXfrm>
    </dsp:sp>
    <dsp:sp modelId="{ED9D0D4F-3824-472B-8F84-666BC5CE19EA}">
      <dsp:nvSpPr>
        <dsp:cNvPr id="0" name=""/>
        <dsp:cNvSpPr/>
      </dsp:nvSpPr>
      <dsp:spPr>
        <a:xfrm>
          <a:off x="0" y="1662871"/>
          <a:ext cx="6270708" cy="4557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Ensure Appropriate Citations from Regulations</a:t>
          </a:r>
        </a:p>
      </dsp:txBody>
      <dsp:txXfrm>
        <a:off x="22246" y="1685117"/>
        <a:ext cx="6226216" cy="411223"/>
      </dsp:txXfrm>
    </dsp:sp>
    <dsp:sp modelId="{9E5E4D87-A979-4416-8AB2-5BC27E39848F}">
      <dsp:nvSpPr>
        <dsp:cNvPr id="0" name=""/>
        <dsp:cNvSpPr/>
      </dsp:nvSpPr>
      <dsp:spPr>
        <a:xfrm>
          <a:off x="0" y="2118586"/>
          <a:ext cx="6270708"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9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solidFill>
                <a:schemeClr val="accent3"/>
              </a:solidFill>
            </a:rPr>
            <a:t>Review CDS and care plan to ensure NOA best fits the situation</a:t>
          </a:r>
        </a:p>
        <a:p>
          <a:pPr marL="114300" lvl="1" indent="-114300" algn="l" defTabSz="666750">
            <a:lnSpc>
              <a:spcPct val="90000"/>
            </a:lnSpc>
            <a:spcBef>
              <a:spcPct val="0"/>
            </a:spcBef>
            <a:spcAft>
              <a:spcPct val="20000"/>
            </a:spcAft>
            <a:buChar char="•"/>
          </a:pPr>
          <a:r>
            <a:rPr lang="en-US" sz="1500" kern="1200">
              <a:solidFill>
                <a:schemeClr val="accent3"/>
              </a:solidFill>
            </a:rPr>
            <a:t>Case conference with supervisor to discuss accurate home care regulation citation supports the NOA decision</a:t>
          </a:r>
        </a:p>
        <a:p>
          <a:pPr marL="114300" lvl="1" indent="-114300" algn="l" defTabSz="666750">
            <a:lnSpc>
              <a:spcPct val="90000"/>
            </a:lnSpc>
            <a:spcBef>
              <a:spcPct val="0"/>
            </a:spcBef>
            <a:spcAft>
              <a:spcPct val="20000"/>
            </a:spcAft>
            <a:buChar char="•"/>
          </a:pPr>
          <a:r>
            <a:rPr lang="en-US" sz="1500" kern="1200">
              <a:solidFill>
                <a:schemeClr val="accent3"/>
              </a:solidFill>
            </a:rPr>
            <a:t>Confirm regulatory citations are correct for the type of service change</a:t>
          </a:r>
        </a:p>
        <a:p>
          <a:pPr marL="114300" lvl="1" indent="-114300" algn="l" defTabSz="666750">
            <a:lnSpc>
              <a:spcPct val="90000"/>
            </a:lnSpc>
            <a:spcBef>
              <a:spcPct val="0"/>
            </a:spcBef>
            <a:spcAft>
              <a:spcPct val="20000"/>
            </a:spcAft>
            <a:buChar char="•"/>
          </a:pPr>
          <a:r>
            <a:rPr lang="en-US" sz="1500" kern="1200">
              <a:solidFill>
                <a:schemeClr val="accent3"/>
              </a:solidFill>
            </a:rPr>
            <a:t>Confirm use of correct Notice of Action based on enrollment</a:t>
          </a:r>
        </a:p>
      </dsp:txBody>
      <dsp:txXfrm>
        <a:off x="0" y="2118586"/>
        <a:ext cx="6270708" cy="1238895"/>
      </dsp:txXfrm>
    </dsp:sp>
    <dsp:sp modelId="{80A21172-89B9-4B8A-87AC-FCEC7B8025CE}">
      <dsp:nvSpPr>
        <dsp:cNvPr id="0" name=""/>
        <dsp:cNvSpPr/>
      </dsp:nvSpPr>
      <dsp:spPr>
        <a:xfrm>
          <a:off x="0" y="3357481"/>
          <a:ext cx="6270708" cy="4557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rgbClr val="00448E"/>
              </a:solidFill>
            </a:rPr>
            <a:t>Documentation</a:t>
          </a:r>
        </a:p>
      </dsp:txBody>
      <dsp:txXfrm>
        <a:off x="22246" y="3379727"/>
        <a:ext cx="6226216" cy="411223"/>
      </dsp:txXfrm>
    </dsp:sp>
    <dsp:sp modelId="{6B6EAFDE-4338-4E4C-8BF1-B1276C661BDE}">
      <dsp:nvSpPr>
        <dsp:cNvPr id="0" name=""/>
        <dsp:cNvSpPr/>
      </dsp:nvSpPr>
      <dsp:spPr>
        <a:xfrm>
          <a:off x="0" y="3813196"/>
          <a:ext cx="6270708" cy="129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9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solidFill>
                <a:schemeClr val="accent3"/>
              </a:solidFill>
            </a:rPr>
            <a:t>NOA decision within A&amp;D</a:t>
          </a:r>
        </a:p>
        <a:p>
          <a:pPr marL="228600" lvl="2" indent="-114300" algn="l" defTabSz="666750">
            <a:lnSpc>
              <a:spcPct val="90000"/>
            </a:lnSpc>
            <a:spcBef>
              <a:spcPct val="0"/>
            </a:spcBef>
            <a:spcAft>
              <a:spcPct val="20000"/>
            </a:spcAft>
            <a:buFont typeface="Courier New" panose="02070309020205020404" pitchFamily="49" charset="0"/>
            <a:buChar char="o"/>
          </a:pPr>
          <a:r>
            <a:rPr lang="en-US" sz="1500" kern="1200">
              <a:solidFill>
                <a:schemeClr val="accent3"/>
              </a:solidFill>
            </a:rPr>
            <a:t>Including regulations and reason for NOA</a:t>
          </a:r>
        </a:p>
        <a:p>
          <a:pPr marL="114300" lvl="1" indent="-114300" algn="l" defTabSz="666750">
            <a:lnSpc>
              <a:spcPct val="90000"/>
            </a:lnSpc>
            <a:spcBef>
              <a:spcPct val="0"/>
            </a:spcBef>
            <a:spcAft>
              <a:spcPct val="20000"/>
            </a:spcAft>
            <a:buChar char="•"/>
          </a:pPr>
          <a:r>
            <a:rPr lang="en-US" sz="1500" kern="1200">
              <a:solidFill>
                <a:schemeClr val="accent3"/>
              </a:solidFill>
            </a:rPr>
            <a:t>Supervisor/case conference(s) within A&amp;D</a:t>
          </a:r>
        </a:p>
        <a:p>
          <a:pPr marL="114300" lvl="1" indent="-114300" algn="l" defTabSz="666750">
            <a:lnSpc>
              <a:spcPct val="90000"/>
            </a:lnSpc>
            <a:spcBef>
              <a:spcPct val="0"/>
            </a:spcBef>
            <a:spcAft>
              <a:spcPct val="20000"/>
            </a:spcAft>
            <a:buChar char="•"/>
          </a:pPr>
          <a:r>
            <a:rPr lang="en-US" sz="1500" kern="1200">
              <a:solidFill>
                <a:schemeClr val="accent3"/>
              </a:solidFill>
            </a:rPr>
            <a:t>Communications with consumer regarding the NOA</a:t>
          </a:r>
        </a:p>
        <a:p>
          <a:pPr marL="114300" lvl="1" indent="-114300" algn="l" defTabSz="666750">
            <a:lnSpc>
              <a:spcPct val="90000"/>
            </a:lnSpc>
            <a:spcBef>
              <a:spcPct val="0"/>
            </a:spcBef>
            <a:spcAft>
              <a:spcPct val="20000"/>
            </a:spcAft>
            <a:buChar char="•"/>
          </a:pPr>
          <a:endParaRPr lang="en-US" sz="1500" kern="1200"/>
        </a:p>
      </dsp:txBody>
      <dsp:txXfrm>
        <a:off x="0" y="3813196"/>
        <a:ext cx="6270708" cy="12978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7BACF-DD4F-435D-AB30-79F5245A1951}">
      <dsp:nvSpPr>
        <dsp:cNvPr id="0" name=""/>
        <dsp:cNvSpPr/>
      </dsp:nvSpPr>
      <dsp:spPr>
        <a:xfrm>
          <a:off x="3880564" y="2465308"/>
          <a:ext cx="3013154" cy="301315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Supporting Documentation</a:t>
          </a:r>
        </a:p>
      </dsp:txBody>
      <dsp:txXfrm>
        <a:off x="4486342" y="3171125"/>
        <a:ext cx="1801598" cy="1548823"/>
      </dsp:txXfrm>
    </dsp:sp>
    <dsp:sp modelId="{D088E27E-D8BC-4B18-987D-3C974C0042DD}">
      <dsp:nvSpPr>
        <dsp:cNvPr id="0" name=""/>
        <dsp:cNvSpPr/>
      </dsp:nvSpPr>
      <dsp:spPr>
        <a:xfrm>
          <a:off x="2127456" y="1753108"/>
          <a:ext cx="2191385" cy="219138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Consumer </a:t>
          </a:r>
        </a:p>
      </dsp:txBody>
      <dsp:txXfrm>
        <a:off x="2679144" y="2308130"/>
        <a:ext cx="1088009" cy="1081341"/>
      </dsp:txXfrm>
    </dsp:sp>
    <dsp:sp modelId="{E53431A1-F147-44BB-BA70-6661FBC43151}">
      <dsp:nvSpPr>
        <dsp:cNvPr id="0" name=""/>
        <dsp:cNvSpPr/>
      </dsp:nvSpPr>
      <dsp:spPr>
        <a:xfrm rot="20700000">
          <a:off x="3354855" y="241276"/>
          <a:ext cx="2147110" cy="214711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Home Care Eligibility</a:t>
          </a:r>
        </a:p>
      </dsp:txBody>
      <dsp:txXfrm rot="-20700000">
        <a:off x="3825779" y="712200"/>
        <a:ext cx="1205261" cy="1205261"/>
      </dsp:txXfrm>
    </dsp:sp>
    <dsp:sp modelId="{D14DA858-9220-432D-B829-D0A814567660}">
      <dsp:nvSpPr>
        <dsp:cNvPr id="0" name=""/>
        <dsp:cNvSpPr/>
      </dsp:nvSpPr>
      <dsp:spPr>
        <a:xfrm>
          <a:off x="3663224" y="2002419"/>
          <a:ext cx="3856837" cy="3856837"/>
        </a:xfrm>
        <a:prstGeom prst="circularArrow">
          <a:avLst>
            <a:gd name="adj1" fmla="val 4687"/>
            <a:gd name="adj2" fmla="val 299029"/>
            <a:gd name="adj3" fmla="val 2540184"/>
            <a:gd name="adj4" fmla="val 1581047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F3EAFD-C700-415E-B6D4-BF4C1B39AECC}">
      <dsp:nvSpPr>
        <dsp:cNvPr id="0" name=""/>
        <dsp:cNvSpPr/>
      </dsp:nvSpPr>
      <dsp:spPr>
        <a:xfrm>
          <a:off x="1739366" y="1262726"/>
          <a:ext cx="2802233" cy="280223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0CC0CA-74B7-4F9B-87B7-C0C7B152EC89}">
      <dsp:nvSpPr>
        <dsp:cNvPr id="0" name=""/>
        <dsp:cNvSpPr/>
      </dsp:nvSpPr>
      <dsp:spPr>
        <a:xfrm>
          <a:off x="2858206" y="-234532"/>
          <a:ext cx="3021372" cy="302137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C1FDF-34C8-45B4-AC36-F3CCC6A50A7F}">
      <dsp:nvSpPr>
        <dsp:cNvPr id="0" name=""/>
        <dsp:cNvSpPr/>
      </dsp:nvSpPr>
      <dsp:spPr>
        <a:xfrm>
          <a:off x="0" y="43598"/>
          <a:ext cx="11582342" cy="14987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When a participant’s MassHealth coverage changes </a:t>
          </a:r>
          <a:r>
            <a:rPr lang="en-US" sz="2100" b="1" kern="1200"/>
            <a:t>due to a decision made by MassHealth</a:t>
          </a:r>
          <a:r>
            <a:rPr lang="en-US" sz="2100" kern="1200"/>
            <a:t>, MassHealth provides participant the opportunity to appeal that decision. The appeal process shall be completed prior to submitting the Notice of Non-Participation to the MassHealth Member Enrollment Center (MEC</a:t>
          </a:r>
          <a:r>
            <a:rPr lang="en-US" sz="2100" kern="1200">
              <a:latin typeface="Corbel" panose="020B0503020204020204"/>
            </a:rPr>
            <a:t>)</a:t>
          </a:r>
          <a:endParaRPr lang="en-US" sz="2100" kern="1200"/>
        </a:p>
      </dsp:txBody>
      <dsp:txXfrm>
        <a:off x="73164" y="116762"/>
        <a:ext cx="11436014" cy="1352442"/>
      </dsp:txXfrm>
    </dsp:sp>
    <dsp:sp modelId="{6B544D56-A741-420F-A507-460EF7C27EBC}">
      <dsp:nvSpPr>
        <dsp:cNvPr id="0" name=""/>
        <dsp:cNvSpPr/>
      </dsp:nvSpPr>
      <dsp:spPr>
        <a:xfrm>
          <a:off x="0" y="1559317"/>
          <a:ext cx="11582342" cy="1498770"/>
        </a:xfrm>
        <a:prstGeom prst="roundRect">
          <a:avLst/>
        </a:prstGeom>
        <a:solidFill>
          <a:schemeClr val="accent5">
            <a:hueOff val="969701"/>
            <a:satOff val="0"/>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Home Care Waiver Participants:</a:t>
          </a:r>
          <a:endParaRPr lang="en-US" sz="2100" kern="1200"/>
        </a:p>
      </dsp:txBody>
      <dsp:txXfrm>
        <a:off x="73164" y="1632481"/>
        <a:ext cx="11436014" cy="1352442"/>
      </dsp:txXfrm>
    </dsp:sp>
    <dsp:sp modelId="{42183452-F869-452D-BAFE-AEF835096FB4}">
      <dsp:nvSpPr>
        <dsp:cNvPr id="0" name=""/>
        <dsp:cNvSpPr/>
      </dsp:nvSpPr>
      <dsp:spPr>
        <a:xfrm>
          <a:off x="0" y="3101618"/>
          <a:ext cx="11582342" cy="260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73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solidFill>
                <a:schemeClr val="accent3"/>
              </a:solidFill>
            </a:rPr>
            <a:t>When terminating or reducing waiver services, the ASAP shall issue a Voluntary Assent Form (VAF) and ask the participant to sign and return it to the ASAP</a:t>
          </a:r>
        </a:p>
        <a:p>
          <a:pPr marL="171450" lvl="1" indent="-171450" algn="l" defTabSz="711200">
            <a:lnSpc>
              <a:spcPct val="90000"/>
            </a:lnSpc>
            <a:spcBef>
              <a:spcPct val="0"/>
            </a:spcBef>
            <a:spcAft>
              <a:spcPct val="20000"/>
            </a:spcAft>
            <a:buChar char="•"/>
          </a:pPr>
          <a:r>
            <a:rPr lang="en-US" sz="1600" kern="1200">
              <a:solidFill>
                <a:schemeClr val="accent3"/>
              </a:solidFill>
            </a:rPr>
            <a:t>If a signed VAF is not received from the participant, a Notice of Action (NOA) is required according to 651 CMR 3.07. In accordance with 651 MR 3.07 (4)(b) a waiver participant has </a:t>
          </a:r>
          <a:r>
            <a:rPr lang="en-US" sz="1600" b="1" kern="1200">
              <a:solidFill>
                <a:schemeClr val="accent3"/>
              </a:solidFill>
            </a:rPr>
            <a:t>30 days </a:t>
          </a:r>
          <a:r>
            <a:rPr lang="en-US" sz="1600" kern="1200">
              <a:solidFill>
                <a:schemeClr val="accent3"/>
              </a:solidFill>
            </a:rPr>
            <a:t>after a Notice of Action is sent to appeal the reduction or termination of waiver services by requesting an ASAP review. If the waiver participant files a timely request for review, the ASAP shall, in accordance with 651 CMR 7.08 (2), either continue the suspension or continue the provision of FEW services during the Review and Appeal period, as appropriate</a:t>
          </a:r>
        </a:p>
        <a:p>
          <a:pPr marL="171450" lvl="1" indent="-171450" algn="l" defTabSz="711200">
            <a:lnSpc>
              <a:spcPct val="90000"/>
            </a:lnSpc>
            <a:spcBef>
              <a:spcPct val="0"/>
            </a:spcBef>
            <a:spcAft>
              <a:spcPct val="20000"/>
            </a:spcAft>
            <a:buChar char="•"/>
          </a:pPr>
          <a:r>
            <a:rPr lang="en-US" sz="1600" kern="1200">
              <a:solidFill>
                <a:schemeClr val="accent3"/>
              </a:solidFill>
            </a:rPr>
            <a:t>If participant is ineligible for MassHealth Standard, a VAF or NOA is not required. As with other MassHealth service types, waiver services may not be provided to persons ineligible for MassHealth. The participant has an opportunity to appeal MassHealth’s decision regarding their financial eligibility for MassHealth. The participant does not have a right to appeal the termination of waiver services due to a decision regarding their eligibility for MassHealth</a:t>
          </a:r>
        </a:p>
      </dsp:txBody>
      <dsp:txXfrm>
        <a:off x="0" y="3101618"/>
        <a:ext cx="11582342" cy="26082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EF031-5C37-4299-BB85-95BDC207240E}">
      <dsp:nvSpPr>
        <dsp:cNvPr id="0" name=""/>
        <dsp:cNvSpPr/>
      </dsp:nvSpPr>
      <dsp:spPr>
        <a:xfrm>
          <a:off x="4299856" y="501"/>
          <a:ext cx="6449784" cy="1953996"/>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a:t>Explains the consumer/applicant rights for a review of the decision</a:t>
          </a:r>
        </a:p>
        <a:p>
          <a:pPr marL="171450" lvl="1" indent="-171450" algn="l" defTabSz="844550">
            <a:lnSpc>
              <a:spcPct val="90000"/>
            </a:lnSpc>
            <a:spcBef>
              <a:spcPct val="0"/>
            </a:spcBef>
            <a:spcAft>
              <a:spcPct val="15000"/>
            </a:spcAft>
            <a:buChar char="•"/>
          </a:pPr>
          <a:r>
            <a:rPr lang="en-US" sz="1900" kern="1200"/>
            <a:t>Explains how the consumer/applicant can appeal the decision</a:t>
          </a:r>
        </a:p>
      </dsp:txBody>
      <dsp:txXfrm>
        <a:off x="4299856" y="244751"/>
        <a:ext cx="5717036" cy="1465497"/>
      </dsp:txXfrm>
    </dsp:sp>
    <dsp:sp modelId="{020C0852-D4F9-4328-B68C-12EA9E626873}">
      <dsp:nvSpPr>
        <dsp:cNvPr id="0" name=""/>
        <dsp:cNvSpPr/>
      </dsp:nvSpPr>
      <dsp:spPr>
        <a:xfrm>
          <a:off x="0" y="501"/>
          <a:ext cx="4299856" cy="195399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kern="1200">
              <a:solidFill>
                <a:srgbClr val="002060"/>
              </a:solidFill>
            </a:rPr>
            <a:t>List of Appeals Rights</a:t>
          </a:r>
          <a:endParaRPr lang="en-US" sz="4800" kern="1200">
            <a:solidFill>
              <a:srgbClr val="002060"/>
            </a:solidFill>
          </a:endParaRPr>
        </a:p>
      </dsp:txBody>
      <dsp:txXfrm>
        <a:off x="95386" y="95887"/>
        <a:ext cx="4109084" cy="1763224"/>
      </dsp:txXfrm>
    </dsp:sp>
    <dsp:sp modelId="{C40354D9-EA2B-432C-8DA5-6F6E4AA26EDA}">
      <dsp:nvSpPr>
        <dsp:cNvPr id="0" name=""/>
        <dsp:cNvSpPr/>
      </dsp:nvSpPr>
      <dsp:spPr>
        <a:xfrm>
          <a:off x="4299856" y="2149897"/>
          <a:ext cx="6449784" cy="1953996"/>
        </a:xfrm>
        <a:prstGeom prst="rightArrow">
          <a:avLst>
            <a:gd name="adj1" fmla="val 75000"/>
            <a:gd name="adj2" fmla="val 50000"/>
          </a:avLst>
        </a:prstGeom>
        <a:solidFill>
          <a:schemeClr val="accent4">
            <a:tint val="40000"/>
            <a:alpha val="90000"/>
            <a:hueOff val="3681341"/>
            <a:satOff val="-13178"/>
            <a:lumOff val="-2564"/>
            <a:alphaOff val="0"/>
          </a:schemeClr>
        </a:solidFill>
        <a:ln w="12700" cap="flat" cmpd="sng" algn="ctr">
          <a:solidFill>
            <a:schemeClr val="accent4">
              <a:tint val="40000"/>
              <a:alpha val="90000"/>
              <a:hueOff val="3681341"/>
              <a:satOff val="-13178"/>
              <a:lumOff val="-25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a:t>Form to be completed by the consumer/applicant and sent back to the ASAP</a:t>
          </a:r>
        </a:p>
        <a:p>
          <a:pPr marL="171450" lvl="1" indent="-171450" algn="l" defTabSz="844550">
            <a:lnSpc>
              <a:spcPct val="90000"/>
            </a:lnSpc>
            <a:spcBef>
              <a:spcPct val="0"/>
            </a:spcBef>
            <a:spcAft>
              <a:spcPct val="15000"/>
            </a:spcAft>
            <a:buChar char="•"/>
          </a:pPr>
          <a:r>
            <a:rPr lang="en-US" sz="1900" kern="1200"/>
            <a:t> Outlines the reason for the review, location of review meeting, and who to contact to discuss the ASAP review</a:t>
          </a:r>
        </a:p>
      </dsp:txBody>
      <dsp:txXfrm>
        <a:off x="4299856" y="2394147"/>
        <a:ext cx="5717036" cy="1465497"/>
      </dsp:txXfrm>
    </dsp:sp>
    <dsp:sp modelId="{C04CB759-67F1-4B73-94D3-BFBBF2307A63}">
      <dsp:nvSpPr>
        <dsp:cNvPr id="0" name=""/>
        <dsp:cNvSpPr/>
      </dsp:nvSpPr>
      <dsp:spPr>
        <a:xfrm>
          <a:off x="0" y="2149897"/>
          <a:ext cx="4299856" cy="1953996"/>
        </a:xfrm>
        <a:prstGeom prst="roundRect">
          <a:avLst/>
        </a:prstGeom>
        <a:solidFill>
          <a:schemeClr val="accent4">
            <a:hueOff val="4808616"/>
            <a:satOff val="51383"/>
            <a:lumOff val="-1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kern="1200">
              <a:solidFill>
                <a:srgbClr val="002060"/>
              </a:solidFill>
            </a:rPr>
            <a:t> Request for ASAP Review</a:t>
          </a:r>
          <a:endParaRPr lang="en-US" sz="4800" kern="1200">
            <a:solidFill>
              <a:srgbClr val="002060"/>
            </a:solidFill>
          </a:endParaRPr>
        </a:p>
      </dsp:txBody>
      <dsp:txXfrm>
        <a:off x="95386" y="2245283"/>
        <a:ext cx="4109084" cy="176322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81519-3357-46D4-B83C-A7F8F8ECA7B4}">
      <dsp:nvSpPr>
        <dsp:cNvPr id="0" name=""/>
        <dsp:cNvSpPr/>
      </dsp:nvSpPr>
      <dsp:spPr>
        <a:xfrm>
          <a:off x="0" y="0"/>
          <a:ext cx="4590931" cy="4898570"/>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53DF77-46D2-43D8-83E0-4461B81A5D8D}">
      <dsp:nvSpPr>
        <dsp:cNvPr id="0" name=""/>
        <dsp:cNvSpPr/>
      </dsp:nvSpPr>
      <dsp:spPr>
        <a:xfrm>
          <a:off x="2295465" y="490335"/>
          <a:ext cx="2984105" cy="174128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3"/>
              </a:solidFill>
            </a:rPr>
            <a:t>Consumer/applicant rights</a:t>
          </a:r>
        </a:p>
      </dsp:txBody>
      <dsp:txXfrm>
        <a:off x="2380468" y="575338"/>
        <a:ext cx="2814099" cy="1571282"/>
      </dsp:txXfrm>
    </dsp:sp>
    <dsp:sp modelId="{BF501581-4B69-427B-8C49-6495EFD01C97}">
      <dsp:nvSpPr>
        <dsp:cNvPr id="0" name=""/>
        <dsp:cNvSpPr/>
      </dsp:nvSpPr>
      <dsp:spPr>
        <a:xfrm>
          <a:off x="2295465" y="2449285"/>
          <a:ext cx="2984105" cy="174128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3"/>
              </a:solidFill>
            </a:rPr>
            <a:t>How the appeal the decision</a:t>
          </a:r>
        </a:p>
      </dsp:txBody>
      <dsp:txXfrm>
        <a:off x="2380468" y="2534288"/>
        <a:ext cx="2814099" cy="157128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EF410-6DC1-497F-AEE5-B3683823D4E5}">
      <dsp:nvSpPr>
        <dsp:cNvPr id="0" name=""/>
        <dsp:cNvSpPr/>
      </dsp:nvSpPr>
      <dsp:spPr>
        <a:xfrm>
          <a:off x="2463944" y="2381"/>
          <a:ext cx="2771938" cy="10412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Completed by consumer/applicant sent back to the ASAP</a:t>
          </a:r>
        </a:p>
      </dsp:txBody>
      <dsp:txXfrm>
        <a:off x="2514775" y="53212"/>
        <a:ext cx="2670276" cy="939607"/>
      </dsp:txXfrm>
    </dsp:sp>
    <dsp:sp modelId="{3675842B-C9EF-4C66-9F62-9A4ED58D4CF0}">
      <dsp:nvSpPr>
        <dsp:cNvPr id="0" name=""/>
        <dsp:cNvSpPr/>
      </dsp:nvSpPr>
      <dsp:spPr>
        <a:xfrm>
          <a:off x="2463944" y="1095715"/>
          <a:ext cx="2771938" cy="10412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Returned to ASAP</a:t>
          </a:r>
        </a:p>
      </dsp:txBody>
      <dsp:txXfrm>
        <a:off x="2514775" y="1146546"/>
        <a:ext cx="2670276" cy="939607"/>
      </dsp:txXfrm>
    </dsp:sp>
    <dsp:sp modelId="{14F3CD27-896A-4300-8769-13B49ADF1C50}">
      <dsp:nvSpPr>
        <dsp:cNvPr id="0" name=""/>
        <dsp:cNvSpPr/>
      </dsp:nvSpPr>
      <dsp:spPr>
        <a:xfrm>
          <a:off x="2463944" y="2189048"/>
          <a:ext cx="2771938" cy="10412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Explains reason for the review</a:t>
          </a:r>
        </a:p>
      </dsp:txBody>
      <dsp:txXfrm>
        <a:off x="2514775" y="2239879"/>
        <a:ext cx="2670276" cy="939607"/>
      </dsp:txXfrm>
    </dsp:sp>
    <dsp:sp modelId="{C91CE9D7-5E25-4A72-8A2C-C76CB634B511}">
      <dsp:nvSpPr>
        <dsp:cNvPr id="0" name=""/>
        <dsp:cNvSpPr/>
      </dsp:nvSpPr>
      <dsp:spPr>
        <a:xfrm>
          <a:off x="2463944" y="3282381"/>
          <a:ext cx="2771938" cy="10412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Location of review meeting</a:t>
          </a:r>
        </a:p>
      </dsp:txBody>
      <dsp:txXfrm>
        <a:off x="2514775" y="3333212"/>
        <a:ext cx="2670276" cy="939607"/>
      </dsp:txXfrm>
    </dsp:sp>
    <dsp:sp modelId="{D22730F6-9301-49E0-BC15-A9CF7D7F8961}">
      <dsp:nvSpPr>
        <dsp:cNvPr id="0" name=""/>
        <dsp:cNvSpPr/>
      </dsp:nvSpPr>
      <dsp:spPr>
        <a:xfrm>
          <a:off x="2463944" y="4375715"/>
          <a:ext cx="2771938" cy="10412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Consumer/representative to contact to discuss the ASAP review</a:t>
          </a:r>
        </a:p>
      </dsp:txBody>
      <dsp:txXfrm>
        <a:off x="2514775" y="4426546"/>
        <a:ext cx="2670276" cy="93960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4D3B4-5304-45FD-AD53-8EA12F21D126}">
      <dsp:nvSpPr>
        <dsp:cNvPr id="0" name=""/>
        <dsp:cNvSpPr/>
      </dsp:nvSpPr>
      <dsp:spPr>
        <a:xfrm>
          <a:off x="0" y="0"/>
          <a:ext cx="10003972" cy="2472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Font typeface="Arial" charset="0"/>
            <a:buNone/>
          </a:pPr>
          <a:r>
            <a:rPr lang="en-US" altLang="en-US" sz="2500" kern="1200"/>
            <a:t>Once the consumer/applicant returns the </a:t>
          </a:r>
          <a:r>
            <a:rPr lang="en-US" altLang="en-US" sz="2500" b="1" kern="1200"/>
            <a:t>Request for ASAP Review</a:t>
          </a:r>
          <a:r>
            <a:rPr lang="en-US" altLang="en-US" sz="2500" kern="1200"/>
            <a:t> to the ASAP, the ASAP has </a:t>
          </a:r>
          <a:r>
            <a:rPr lang="en-US" altLang="en-US" sz="2500" b="1" kern="1200">
              <a:solidFill>
                <a:srgbClr val="141D45"/>
              </a:solidFill>
            </a:rPr>
            <a:t>7 calendar days </a:t>
          </a:r>
          <a:r>
            <a:rPr lang="en-US" altLang="en-US" sz="2500" kern="1200"/>
            <a:t>to schedule a review and notify the consumer of the date and time of hearing. </a:t>
          </a:r>
        </a:p>
        <a:p>
          <a:pPr marL="0" lvl="0" indent="0" algn="l" defTabSz="1111250">
            <a:lnSpc>
              <a:spcPct val="90000"/>
            </a:lnSpc>
            <a:spcBef>
              <a:spcPct val="0"/>
            </a:spcBef>
            <a:spcAft>
              <a:spcPct val="35000"/>
            </a:spcAft>
            <a:buFont typeface="Arial" charset="0"/>
            <a:buNone/>
          </a:pPr>
          <a:r>
            <a:rPr lang="en-US" altLang="en-US" sz="2500" kern="1200"/>
            <a:t>Utilizing the </a:t>
          </a:r>
          <a:r>
            <a:rPr lang="en-US" altLang="en-US" sz="2500" b="1" kern="1200"/>
            <a:t>Notice of ASAP Review Date</a:t>
          </a:r>
          <a:r>
            <a:rPr lang="en-US" altLang="en-US" sz="2500" kern="1200"/>
            <a:t>, which is mailed to the consumer/applicant</a:t>
          </a:r>
          <a:endParaRPr lang="en-US" sz="2500" kern="1200"/>
        </a:p>
      </dsp:txBody>
      <dsp:txXfrm>
        <a:off x="2247995" y="0"/>
        <a:ext cx="7755976" cy="2472008"/>
      </dsp:txXfrm>
    </dsp:sp>
    <dsp:sp modelId="{BF42247D-E859-4F5B-9623-86348F79E0FE}">
      <dsp:nvSpPr>
        <dsp:cNvPr id="0" name=""/>
        <dsp:cNvSpPr/>
      </dsp:nvSpPr>
      <dsp:spPr>
        <a:xfrm>
          <a:off x="247200" y="247200"/>
          <a:ext cx="2000794" cy="1977606"/>
        </a:xfrm>
        <a:prstGeom prst="roundRect">
          <a:avLst>
            <a:gd name="adj" fmla="val 10000"/>
          </a:avLst>
        </a:prstGeom>
        <a:blipFill>
          <a:blip xmlns:r="http://schemas.openxmlformats.org/officeDocument/2006/relationships" r:embed="rId1"/>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2B3BE2-472F-4824-8DE7-2E72244D30B4}">
      <dsp:nvSpPr>
        <dsp:cNvPr id="0" name=""/>
        <dsp:cNvSpPr/>
      </dsp:nvSpPr>
      <dsp:spPr>
        <a:xfrm>
          <a:off x="0" y="2719209"/>
          <a:ext cx="10003972" cy="2472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Font typeface="Arial" charset="0"/>
            <a:buNone/>
          </a:pPr>
          <a:r>
            <a:rPr lang="en-US" sz="2500" kern="1200">
              <a:solidFill>
                <a:schemeClr val="bg1"/>
              </a:solidFill>
            </a:rPr>
            <a:t>The ASAP has </a:t>
          </a:r>
          <a:r>
            <a:rPr lang="en-US" sz="2500" b="1" kern="1200">
              <a:solidFill>
                <a:srgbClr val="141D45"/>
              </a:solidFill>
            </a:rPr>
            <a:t>21 calendar days </a:t>
          </a:r>
          <a:r>
            <a:rPr lang="en-US" sz="2500" kern="1200">
              <a:solidFill>
                <a:schemeClr val="bg1"/>
              </a:solidFill>
            </a:rPr>
            <a:t>to respond to the consumer/applicant</a:t>
          </a:r>
        </a:p>
      </dsp:txBody>
      <dsp:txXfrm>
        <a:off x="2247995" y="2719209"/>
        <a:ext cx="7755976" cy="2472008"/>
      </dsp:txXfrm>
    </dsp:sp>
    <dsp:sp modelId="{776CF7F4-6AC9-4F91-AA56-28C1924FE563}">
      <dsp:nvSpPr>
        <dsp:cNvPr id="0" name=""/>
        <dsp:cNvSpPr/>
      </dsp:nvSpPr>
      <dsp:spPr>
        <a:xfrm>
          <a:off x="247200" y="2966410"/>
          <a:ext cx="2000794" cy="1977606"/>
        </a:xfrm>
        <a:prstGeom prst="roundRect">
          <a:avLst>
            <a:gd name="adj" fmla="val 10000"/>
          </a:avLst>
        </a:prstGeom>
        <a:blipFill>
          <a:blip xmlns:r="http://schemas.openxmlformats.org/officeDocument/2006/relationships" r:embed="rId2"/>
          <a:srcRect/>
          <a:stretch>
            <a:fillRect t="-35000" b="-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A9B05-3FFF-4CF0-976C-D1B238AD9465}">
      <dsp:nvSpPr>
        <dsp:cNvPr id="0" name=""/>
        <dsp:cNvSpPr/>
      </dsp:nvSpPr>
      <dsp:spPr>
        <a:xfrm>
          <a:off x="0" y="2283540"/>
          <a:ext cx="3959199" cy="4197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7278" tIns="1353820" rIns="30727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chemeClr val="accent3"/>
              </a:solidFill>
            </a:rPr>
            <a:t>Required to be sent to consumer/applicant within 7 days of receiving the request for ASAP Review form </a:t>
          </a:r>
        </a:p>
        <a:p>
          <a:pPr marL="228600" lvl="1" indent="-228600" algn="l" defTabSz="889000">
            <a:lnSpc>
              <a:spcPct val="90000"/>
            </a:lnSpc>
            <a:spcBef>
              <a:spcPct val="0"/>
            </a:spcBef>
            <a:spcAft>
              <a:spcPct val="15000"/>
            </a:spcAft>
            <a:buChar char="•"/>
          </a:pPr>
          <a:r>
            <a:rPr lang="en-US" sz="2000" kern="1200">
              <a:solidFill>
                <a:schemeClr val="accent3"/>
              </a:solidFill>
            </a:rPr>
            <a:t>Communicates Date, Time and Location of the Meeting</a:t>
          </a:r>
        </a:p>
        <a:p>
          <a:pPr marL="228600" lvl="1" indent="-228600" algn="l" defTabSz="889000">
            <a:lnSpc>
              <a:spcPct val="90000"/>
            </a:lnSpc>
            <a:spcBef>
              <a:spcPct val="0"/>
            </a:spcBef>
            <a:spcAft>
              <a:spcPct val="15000"/>
            </a:spcAft>
            <a:buChar char="•"/>
          </a:pPr>
          <a:r>
            <a:rPr lang="en-US" sz="2000" kern="1200">
              <a:solidFill>
                <a:schemeClr val="accent3"/>
              </a:solidFill>
            </a:rPr>
            <a:t>Description of what materials to bring to the ASAP review meeting</a:t>
          </a:r>
        </a:p>
      </dsp:txBody>
      <dsp:txXfrm>
        <a:off x="0" y="2283540"/>
        <a:ext cx="3959199" cy="4197375"/>
      </dsp:txXfrm>
    </dsp:sp>
    <dsp:sp modelId="{466AFB06-8030-414B-9C17-1C1E505BEA7E}">
      <dsp:nvSpPr>
        <dsp:cNvPr id="0" name=""/>
        <dsp:cNvSpPr/>
      </dsp:nvSpPr>
      <dsp:spPr>
        <a:xfrm>
          <a:off x="197959" y="1324140"/>
          <a:ext cx="2771439"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754" tIns="0" rIns="104754" bIns="0" numCol="1" spcCol="1270" anchor="ctr" anchorCtr="0">
          <a:noAutofit/>
        </a:bodyPr>
        <a:lstStyle/>
        <a:p>
          <a:pPr marL="0" lvl="0" indent="0" algn="ctr" defTabSz="1066800">
            <a:lnSpc>
              <a:spcPct val="90000"/>
            </a:lnSpc>
            <a:spcBef>
              <a:spcPct val="0"/>
            </a:spcBef>
            <a:spcAft>
              <a:spcPct val="35000"/>
            </a:spcAft>
            <a:buNone/>
          </a:pPr>
          <a:r>
            <a:rPr lang="en-US" sz="2400" kern="1200"/>
            <a:t>Notice of ASAP Review Date Form</a:t>
          </a:r>
        </a:p>
      </dsp:txBody>
      <dsp:txXfrm>
        <a:off x="291627" y="1417808"/>
        <a:ext cx="2584103" cy="173146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73699-7FF3-464D-B293-D37FA0C20670}">
      <dsp:nvSpPr>
        <dsp:cNvPr id="0" name=""/>
        <dsp:cNvSpPr/>
      </dsp:nvSpPr>
      <dsp:spPr>
        <a:xfrm>
          <a:off x="0" y="726038"/>
          <a:ext cx="11065132" cy="875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ASAP has 7 days after the meeting to render a decision based on the ASAP Review meeting</a:t>
          </a:r>
        </a:p>
      </dsp:txBody>
      <dsp:txXfrm>
        <a:off x="42722" y="768760"/>
        <a:ext cx="10979688" cy="789716"/>
      </dsp:txXfrm>
    </dsp:sp>
    <dsp:sp modelId="{611D4FD4-40B7-4179-9B7C-6F22978E93E8}">
      <dsp:nvSpPr>
        <dsp:cNvPr id="0" name=""/>
        <dsp:cNvSpPr/>
      </dsp:nvSpPr>
      <dsp:spPr>
        <a:xfrm>
          <a:off x="0" y="1664558"/>
          <a:ext cx="11065132" cy="875160"/>
        </a:xfrm>
        <a:prstGeom prst="roundRect">
          <a:avLst/>
        </a:prstGeom>
        <a:solidFill>
          <a:schemeClr val="accent2">
            <a:hueOff val="3267151"/>
            <a:satOff val="2963"/>
            <a:lumOff val="-77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ASAP has 21 calendar days to respond to the consumer/applicant</a:t>
          </a:r>
        </a:p>
      </dsp:txBody>
      <dsp:txXfrm>
        <a:off x="42722" y="1707280"/>
        <a:ext cx="10979688" cy="789716"/>
      </dsp:txXfrm>
    </dsp:sp>
    <dsp:sp modelId="{B7DB391E-B38F-46E1-AA7D-65A2B2B50802}">
      <dsp:nvSpPr>
        <dsp:cNvPr id="0" name=""/>
        <dsp:cNvSpPr/>
      </dsp:nvSpPr>
      <dsp:spPr>
        <a:xfrm>
          <a:off x="0" y="2603078"/>
          <a:ext cx="11065132" cy="875160"/>
        </a:xfrm>
        <a:prstGeom prst="roundRect">
          <a:avLst/>
        </a:prstGeom>
        <a:solidFill>
          <a:schemeClr val="accent2">
            <a:hueOff val="6534302"/>
            <a:satOff val="5925"/>
            <a:lumOff val="-155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Once the ASAP Review has concluded,  a determination is made the ASAP shall send a </a:t>
          </a:r>
          <a:r>
            <a:rPr lang="en-US" sz="2200" b="1" kern="1200"/>
            <a:t>Notice of ASAP Review Decision </a:t>
          </a:r>
          <a:r>
            <a:rPr lang="en-US" sz="2200" kern="1200"/>
            <a:t>to the consumer. Two forms must accompany this ASAP decision:</a:t>
          </a:r>
        </a:p>
      </dsp:txBody>
      <dsp:txXfrm>
        <a:off x="42722" y="2645800"/>
        <a:ext cx="10979688" cy="789716"/>
      </dsp:txXfrm>
    </dsp:sp>
    <dsp:sp modelId="{312D3CCC-A0EA-425B-84CC-F00ADA928EAE}">
      <dsp:nvSpPr>
        <dsp:cNvPr id="0" name=""/>
        <dsp:cNvSpPr/>
      </dsp:nvSpPr>
      <dsp:spPr>
        <a:xfrm>
          <a:off x="0" y="3478238"/>
          <a:ext cx="11065132"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31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0" kern="1200">
              <a:solidFill>
                <a:schemeClr val="accent3"/>
              </a:solidFill>
            </a:rPr>
            <a:t>Appeal Rights to AGE (Elder Affairs)</a:t>
          </a:r>
        </a:p>
        <a:p>
          <a:pPr marL="171450" lvl="1" indent="-171450" algn="l" defTabSz="755650">
            <a:lnSpc>
              <a:spcPct val="90000"/>
            </a:lnSpc>
            <a:spcBef>
              <a:spcPct val="0"/>
            </a:spcBef>
            <a:spcAft>
              <a:spcPct val="20000"/>
            </a:spcAft>
            <a:buChar char="•"/>
          </a:pPr>
          <a:r>
            <a:rPr lang="en-US" sz="1700" b="0" kern="1200">
              <a:solidFill>
                <a:schemeClr val="accent3"/>
              </a:solidFill>
            </a:rPr>
            <a:t>Request to Appeal ASAP’s Review Decision</a:t>
          </a:r>
        </a:p>
      </dsp:txBody>
      <dsp:txXfrm>
        <a:off x="0" y="3478238"/>
        <a:ext cx="11065132" cy="592020"/>
      </dsp:txXfrm>
    </dsp:sp>
    <dsp:sp modelId="{A648B256-48B7-4350-8745-B555F48924A3}">
      <dsp:nvSpPr>
        <dsp:cNvPr id="0" name=""/>
        <dsp:cNvSpPr/>
      </dsp:nvSpPr>
      <dsp:spPr>
        <a:xfrm>
          <a:off x="0" y="4070258"/>
          <a:ext cx="11065132" cy="875160"/>
        </a:xfrm>
        <a:prstGeom prst="roundRect">
          <a:avLst/>
        </a:prstGeom>
        <a:solidFill>
          <a:schemeClr val="accent2">
            <a:hueOff val="9801453"/>
            <a:satOff val="8888"/>
            <a:lumOff val="-233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consumer/applicant then has the option to Appeal to an AGE Hearing Officer within 14 days, (30 days for Waiver consumers) of receiving the </a:t>
          </a:r>
          <a:r>
            <a:rPr lang="en-US" sz="2200" b="1" kern="1200"/>
            <a:t>Notice of ASAP Review Decision</a:t>
          </a:r>
          <a:endParaRPr lang="en-US" sz="2200" kern="1200"/>
        </a:p>
      </dsp:txBody>
      <dsp:txXfrm>
        <a:off x="42722" y="4112980"/>
        <a:ext cx="10979688" cy="78971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38759-4E85-4E67-906F-35453BA0C476}">
      <dsp:nvSpPr>
        <dsp:cNvPr id="0" name=""/>
        <dsp:cNvSpPr/>
      </dsp:nvSpPr>
      <dsp:spPr>
        <a:xfrm>
          <a:off x="0" y="639556"/>
          <a:ext cx="6371771"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BA9725-FB94-407C-872D-EA1564E6772F}">
      <dsp:nvSpPr>
        <dsp:cNvPr id="0" name=""/>
        <dsp:cNvSpPr/>
      </dsp:nvSpPr>
      <dsp:spPr>
        <a:xfrm>
          <a:off x="318588" y="270556"/>
          <a:ext cx="4460239"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586" tIns="0" rIns="168586" bIns="0" numCol="1" spcCol="1270" anchor="ctr" anchorCtr="0">
          <a:noAutofit/>
        </a:bodyPr>
        <a:lstStyle/>
        <a:p>
          <a:pPr marL="0" lvl="0" indent="0" algn="l" defTabSz="1111250">
            <a:lnSpc>
              <a:spcPct val="90000"/>
            </a:lnSpc>
            <a:spcBef>
              <a:spcPct val="0"/>
            </a:spcBef>
            <a:spcAft>
              <a:spcPct val="35000"/>
            </a:spcAft>
            <a:buNone/>
          </a:pPr>
          <a:r>
            <a:rPr lang="en-US" sz="2500" kern="1200"/>
            <a:t>Completed by ASAP staff</a:t>
          </a:r>
        </a:p>
      </dsp:txBody>
      <dsp:txXfrm>
        <a:off x="354614" y="306582"/>
        <a:ext cx="4388187" cy="665948"/>
      </dsp:txXfrm>
    </dsp:sp>
    <dsp:sp modelId="{C4516888-CDEA-491A-BA6B-5E6FF0C91E2B}">
      <dsp:nvSpPr>
        <dsp:cNvPr id="0" name=""/>
        <dsp:cNvSpPr/>
      </dsp:nvSpPr>
      <dsp:spPr>
        <a:xfrm>
          <a:off x="0" y="1773556"/>
          <a:ext cx="6371771"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B5B759-B4B5-4894-820D-7870B2E5BCAE}">
      <dsp:nvSpPr>
        <dsp:cNvPr id="0" name=""/>
        <dsp:cNvSpPr/>
      </dsp:nvSpPr>
      <dsp:spPr>
        <a:xfrm>
          <a:off x="318588" y="1404556"/>
          <a:ext cx="4460239"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586" tIns="0" rIns="168586" bIns="0" numCol="1" spcCol="1270" anchor="ctr" anchorCtr="0">
          <a:noAutofit/>
        </a:bodyPr>
        <a:lstStyle/>
        <a:p>
          <a:pPr marL="0" lvl="0" indent="0" algn="l" defTabSz="1111250">
            <a:lnSpc>
              <a:spcPct val="90000"/>
            </a:lnSpc>
            <a:spcBef>
              <a:spcPct val="0"/>
            </a:spcBef>
            <a:spcAft>
              <a:spcPct val="35000"/>
            </a:spcAft>
            <a:buNone/>
          </a:pPr>
          <a:r>
            <a:rPr lang="en-US" sz="2500" kern="1200"/>
            <a:t>Explains ASAP decision</a:t>
          </a:r>
        </a:p>
      </dsp:txBody>
      <dsp:txXfrm>
        <a:off x="354614" y="1440582"/>
        <a:ext cx="4388187" cy="665948"/>
      </dsp:txXfrm>
    </dsp:sp>
    <dsp:sp modelId="{79681733-3112-4193-BBAD-D1839B4B4911}">
      <dsp:nvSpPr>
        <dsp:cNvPr id="0" name=""/>
        <dsp:cNvSpPr/>
      </dsp:nvSpPr>
      <dsp:spPr>
        <a:xfrm>
          <a:off x="0" y="2907556"/>
          <a:ext cx="6371771"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58CFFD-AC31-49D7-BB3D-093BA4F224EB}">
      <dsp:nvSpPr>
        <dsp:cNvPr id="0" name=""/>
        <dsp:cNvSpPr/>
      </dsp:nvSpPr>
      <dsp:spPr>
        <a:xfrm>
          <a:off x="318588" y="2538556"/>
          <a:ext cx="4460239"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586" tIns="0" rIns="168586" bIns="0" numCol="1" spcCol="1270" anchor="ctr" anchorCtr="0">
          <a:noAutofit/>
        </a:bodyPr>
        <a:lstStyle/>
        <a:p>
          <a:pPr marL="0" lvl="0" indent="0" algn="l" defTabSz="1111250">
            <a:lnSpc>
              <a:spcPct val="90000"/>
            </a:lnSpc>
            <a:spcBef>
              <a:spcPct val="0"/>
            </a:spcBef>
            <a:spcAft>
              <a:spcPct val="35000"/>
            </a:spcAft>
            <a:buNone/>
          </a:pPr>
          <a:r>
            <a:rPr lang="en-US" sz="2500" kern="1200"/>
            <a:t>Mailed to consumer/applicant</a:t>
          </a:r>
        </a:p>
      </dsp:txBody>
      <dsp:txXfrm>
        <a:off x="354614" y="2574582"/>
        <a:ext cx="4388187" cy="665948"/>
      </dsp:txXfrm>
    </dsp:sp>
    <dsp:sp modelId="{B12EAB91-9863-441F-A2D2-58348F8076C9}">
      <dsp:nvSpPr>
        <dsp:cNvPr id="0" name=""/>
        <dsp:cNvSpPr/>
      </dsp:nvSpPr>
      <dsp:spPr>
        <a:xfrm>
          <a:off x="0" y="4041556"/>
          <a:ext cx="6371771"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8E3DBE-E43C-4FB9-9ECB-7B04A7D13227}">
      <dsp:nvSpPr>
        <dsp:cNvPr id="0" name=""/>
        <dsp:cNvSpPr/>
      </dsp:nvSpPr>
      <dsp:spPr>
        <a:xfrm>
          <a:off x="318588" y="3672556"/>
          <a:ext cx="4460239"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586" tIns="0" rIns="168586" bIns="0" numCol="1" spcCol="1270" anchor="ctr" anchorCtr="0">
          <a:noAutofit/>
        </a:bodyPr>
        <a:lstStyle/>
        <a:p>
          <a:pPr marL="0" lvl="0" indent="0" algn="l" defTabSz="1111250">
            <a:lnSpc>
              <a:spcPct val="90000"/>
            </a:lnSpc>
            <a:spcBef>
              <a:spcPct val="0"/>
            </a:spcBef>
            <a:spcAft>
              <a:spcPct val="35000"/>
            </a:spcAft>
            <a:buNone/>
          </a:pPr>
          <a:r>
            <a:rPr lang="en-US" sz="2500" kern="1200"/>
            <a:t>File attachment in A&amp;D Record</a:t>
          </a:r>
        </a:p>
      </dsp:txBody>
      <dsp:txXfrm>
        <a:off x="354614" y="3708582"/>
        <a:ext cx="4388187" cy="66594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81519-3357-46D4-B83C-A7F8F8ECA7B4}">
      <dsp:nvSpPr>
        <dsp:cNvPr id="0" name=""/>
        <dsp:cNvSpPr/>
      </dsp:nvSpPr>
      <dsp:spPr>
        <a:xfrm>
          <a:off x="0" y="0"/>
          <a:ext cx="4590931" cy="4898570"/>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53DF77-46D2-43D8-83E0-4461B81A5D8D}">
      <dsp:nvSpPr>
        <dsp:cNvPr id="0" name=""/>
        <dsp:cNvSpPr/>
      </dsp:nvSpPr>
      <dsp:spPr>
        <a:xfrm>
          <a:off x="2295465" y="492488"/>
          <a:ext cx="2984105" cy="1159583"/>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accent3"/>
              </a:solidFill>
            </a:rPr>
            <a:t>Consumer/applicant rights</a:t>
          </a:r>
        </a:p>
      </dsp:txBody>
      <dsp:txXfrm>
        <a:off x="2352071" y="549094"/>
        <a:ext cx="2870893" cy="1046371"/>
      </dsp:txXfrm>
    </dsp:sp>
    <dsp:sp modelId="{BF501581-4B69-427B-8C49-6495EFD01C97}">
      <dsp:nvSpPr>
        <dsp:cNvPr id="0" name=""/>
        <dsp:cNvSpPr/>
      </dsp:nvSpPr>
      <dsp:spPr>
        <a:xfrm>
          <a:off x="2295465" y="1797019"/>
          <a:ext cx="2984105" cy="1159583"/>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accent3"/>
              </a:solidFill>
            </a:rPr>
            <a:t>How to appeal the ASAP decision to AGE</a:t>
          </a:r>
        </a:p>
      </dsp:txBody>
      <dsp:txXfrm>
        <a:off x="2352071" y="1853625"/>
        <a:ext cx="2870893" cy="1046371"/>
      </dsp:txXfrm>
    </dsp:sp>
    <dsp:sp modelId="{AEC95B78-51B1-478E-88E5-360D51072DF6}">
      <dsp:nvSpPr>
        <dsp:cNvPr id="0" name=""/>
        <dsp:cNvSpPr/>
      </dsp:nvSpPr>
      <dsp:spPr>
        <a:xfrm>
          <a:off x="2295465" y="3101550"/>
          <a:ext cx="2984105" cy="1159583"/>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accent3"/>
              </a:solidFill>
            </a:rPr>
            <a:t>Regulatory Requirements</a:t>
          </a:r>
        </a:p>
      </dsp:txBody>
      <dsp:txXfrm>
        <a:off x="2352071" y="3158156"/>
        <a:ext cx="2870893" cy="104637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38759-4E85-4E67-906F-35453BA0C476}">
      <dsp:nvSpPr>
        <dsp:cNvPr id="0" name=""/>
        <dsp:cNvSpPr/>
      </dsp:nvSpPr>
      <dsp:spPr>
        <a:xfrm>
          <a:off x="0" y="583268"/>
          <a:ext cx="6738257" cy="932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BA9725-FB94-407C-872D-EA1564E6772F}">
      <dsp:nvSpPr>
        <dsp:cNvPr id="0" name=""/>
        <dsp:cNvSpPr/>
      </dsp:nvSpPr>
      <dsp:spPr>
        <a:xfrm>
          <a:off x="336912" y="37148"/>
          <a:ext cx="4716779" cy="1092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283" tIns="0" rIns="178283" bIns="0" numCol="1" spcCol="1270" anchor="ctr" anchorCtr="0">
          <a:noAutofit/>
        </a:bodyPr>
        <a:lstStyle/>
        <a:p>
          <a:pPr marL="0" lvl="0" indent="0" algn="l" defTabSz="1066800">
            <a:lnSpc>
              <a:spcPct val="90000"/>
            </a:lnSpc>
            <a:spcBef>
              <a:spcPct val="0"/>
            </a:spcBef>
            <a:spcAft>
              <a:spcPct val="35000"/>
            </a:spcAft>
            <a:buNone/>
          </a:pPr>
          <a:r>
            <a:rPr lang="en-US" sz="2400" kern="1200"/>
            <a:t>Completed by</a:t>
          </a:r>
        </a:p>
        <a:p>
          <a:pPr marL="0" lvl="0" indent="0" algn="l" defTabSz="1066800">
            <a:lnSpc>
              <a:spcPct val="90000"/>
            </a:lnSpc>
            <a:spcBef>
              <a:spcPct val="0"/>
            </a:spcBef>
            <a:spcAft>
              <a:spcPct val="35000"/>
            </a:spcAft>
            <a:buNone/>
          </a:pPr>
          <a:r>
            <a:rPr lang="en-US" sz="2400" kern="1200"/>
            <a:t>consumer/applicant</a:t>
          </a:r>
        </a:p>
      </dsp:txBody>
      <dsp:txXfrm>
        <a:off x="390231" y="90467"/>
        <a:ext cx="4610141" cy="985602"/>
      </dsp:txXfrm>
    </dsp:sp>
    <dsp:sp modelId="{C4516888-CDEA-491A-BA6B-5E6FF0C91E2B}">
      <dsp:nvSpPr>
        <dsp:cNvPr id="0" name=""/>
        <dsp:cNvSpPr/>
      </dsp:nvSpPr>
      <dsp:spPr>
        <a:xfrm>
          <a:off x="0" y="2261588"/>
          <a:ext cx="6738257" cy="932400"/>
        </a:xfrm>
        <a:prstGeom prst="rect">
          <a:avLst/>
        </a:prstGeom>
        <a:solidFill>
          <a:schemeClr val="lt1">
            <a:alpha val="90000"/>
            <a:hueOff val="0"/>
            <a:satOff val="0"/>
            <a:lumOff val="0"/>
            <a:alphaOff val="0"/>
          </a:schemeClr>
        </a:solidFill>
        <a:ln w="12700" cap="flat" cmpd="sng" algn="ctr">
          <a:solidFill>
            <a:schemeClr val="accent2">
              <a:hueOff val="4900726"/>
              <a:satOff val="4444"/>
              <a:lumOff val="-1166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B5B759-B4B5-4894-820D-7870B2E5BCAE}">
      <dsp:nvSpPr>
        <dsp:cNvPr id="0" name=""/>
        <dsp:cNvSpPr/>
      </dsp:nvSpPr>
      <dsp:spPr>
        <a:xfrm>
          <a:off x="336912" y="1715468"/>
          <a:ext cx="4716779" cy="1092240"/>
        </a:xfrm>
        <a:prstGeom prst="roundRect">
          <a:avLst/>
        </a:prstGeom>
        <a:solidFill>
          <a:schemeClr val="accent2">
            <a:hueOff val="4900726"/>
            <a:satOff val="4444"/>
            <a:lumOff val="-11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283" tIns="0" rIns="178283" bIns="0" numCol="1" spcCol="1270" anchor="ctr" anchorCtr="0">
          <a:noAutofit/>
        </a:bodyPr>
        <a:lstStyle/>
        <a:p>
          <a:pPr marL="0" lvl="0" indent="0" algn="l" defTabSz="1066800">
            <a:lnSpc>
              <a:spcPct val="90000"/>
            </a:lnSpc>
            <a:spcBef>
              <a:spcPct val="0"/>
            </a:spcBef>
            <a:spcAft>
              <a:spcPct val="35000"/>
            </a:spcAft>
            <a:buNone/>
          </a:pPr>
          <a:r>
            <a:rPr lang="en-US" sz="2400" kern="1200"/>
            <a:t>Explains consumer/applicant reason for appeal</a:t>
          </a:r>
        </a:p>
      </dsp:txBody>
      <dsp:txXfrm>
        <a:off x="390231" y="1768787"/>
        <a:ext cx="4610141" cy="985602"/>
      </dsp:txXfrm>
    </dsp:sp>
    <dsp:sp modelId="{79681733-3112-4193-BBAD-D1839B4B4911}">
      <dsp:nvSpPr>
        <dsp:cNvPr id="0" name=""/>
        <dsp:cNvSpPr/>
      </dsp:nvSpPr>
      <dsp:spPr>
        <a:xfrm>
          <a:off x="0" y="3939908"/>
          <a:ext cx="6738257" cy="932400"/>
        </a:xfrm>
        <a:prstGeom prst="rect">
          <a:avLst/>
        </a:prstGeom>
        <a:solidFill>
          <a:schemeClr val="lt1">
            <a:alpha val="90000"/>
            <a:hueOff val="0"/>
            <a:satOff val="0"/>
            <a:lumOff val="0"/>
            <a:alphaOff val="0"/>
          </a:schemeClr>
        </a:solidFill>
        <a:ln w="12700" cap="flat" cmpd="sng" algn="ctr">
          <a:solidFill>
            <a:schemeClr val="accent2">
              <a:hueOff val="9801453"/>
              <a:satOff val="8888"/>
              <a:lumOff val="-2333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58CFFD-AC31-49D7-BB3D-093BA4F224EB}">
      <dsp:nvSpPr>
        <dsp:cNvPr id="0" name=""/>
        <dsp:cNvSpPr/>
      </dsp:nvSpPr>
      <dsp:spPr>
        <a:xfrm>
          <a:off x="336912" y="3393788"/>
          <a:ext cx="4716779" cy="1092240"/>
        </a:xfrm>
        <a:prstGeom prst="roundRect">
          <a:avLst/>
        </a:prstGeom>
        <a:solidFill>
          <a:schemeClr val="accent2">
            <a:hueOff val="9801453"/>
            <a:satOff val="8888"/>
            <a:lumOff val="-233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283" tIns="0" rIns="178283" bIns="0" numCol="1" spcCol="1270" anchor="ctr" anchorCtr="0">
          <a:noAutofit/>
        </a:bodyPr>
        <a:lstStyle/>
        <a:p>
          <a:pPr marL="0" lvl="0" indent="0" algn="l" defTabSz="1066800">
            <a:lnSpc>
              <a:spcPct val="90000"/>
            </a:lnSpc>
            <a:spcBef>
              <a:spcPct val="0"/>
            </a:spcBef>
            <a:spcAft>
              <a:spcPct val="35000"/>
            </a:spcAft>
            <a:buNone/>
          </a:pPr>
          <a:r>
            <a:rPr lang="en-US" sz="2400" kern="1200">
              <a:latin typeface="Corbel" panose="020B0503020204020204"/>
            </a:rPr>
            <a:t>Consumer</a:t>
          </a:r>
          <a:r>
            <a:rPr lang="en-US" sz="2400" kern="1200"/>
            <a:t>/applicant </a:t>
          </a:r>
          <a:r>
            <a:rPr lang="en-US" sz="2400" kern="1200">
              <a:latin typeface="Corbel" panose="020B0503020204020204"/>
            </a:rPr>
            <a:t>mails</a:t>
          </a:r>
          <a:r>
            <a:rPr lang="en-US" sz="2400" kern="1200"/>
            <a:t> to AGE</a:t>
          </a:r>
        </a:p>
      </dsp:txBody>
      <dsp:txXfrm>
        <a:off x="390231" y="3447107"/>
        <a:ext cx="4610141" cy="985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9C424-5185-4EA0-9980-A766E579A1CF}">
      <dsp:nvSpPr>
        <dsp:cNvPr id="0" name=""/>
        <dsp:cNvSpPr/>
      </dsp:nvSpPr>
      <dsp:spPr>
        <a:xfrm>
          <a:off x="0" y="4453285"/>
          <a:ext cx="11065133" cy="73059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Upon decision, AGE will forward decision to the ASAP and consumer/applicant </a:t>
          </a:r>
        </a:p>
      </dsp:txBody>
      <dsp:txXfrm>
        <a:off x="0" y="4453285"/>
        <a:ext cx="11065133" cy="730598"/>
      </dsp:txXfrm>
    </dsp:sp>
    <dsp:sp modelId="{C95FF885-563D-485F-935C-A7D966D5078C}">
      <dsp:nvSpPr>
        <dsp:cNvPr id="0" name=""/>
        <dsp:cNvSpPr/>
      </dsp:nvSpPr>
      <dsp:spPr>
        <a:xfrm rot="10800000">
          <a:off x="0" y="3340583"/>
          <a:ext cx="11065133" cy="1123660"/>
        </a:xfrm>
        <a:prstGeom prst="upArrowCallout">
          <a:avLst/>
        </a:prstGeom>
        <a:solidFill>
          <a:schemeClr val="accent2">
            <a:hueOff val="2450363"/>
            <a:satOff val="2222"/>
            <a:lumOff val="-583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Hearing Officer will have 60 days from the hearing date to make decision. Extenuating circumstances provide up to 90 days</a:t>
          </a:r>
        </a:p>
      </dsp:txBody>
      <dsp:txXfrm rot="10800000">
        <a:off x="0" y="3340583"/>
        <a:ext cx="11065133" cy="730121"/>
      </dsp:txXfrm>
    </dsp:sp>
    <dsp:sp modelId="{793BE6B2-CA78-4F18-A3D5-E116CBA752EA}">
      <dsp:nvSpPr>
        <dsp:cNvPr id="0" name=""/>
        <dsp:cNvSpPr/>
      </dsp:nvSpPr>
      <dsp:spPr>
        <a:xfrm rot="10800000">
          <a:off x="0" y="2227882"/>
          <a:ext cx="11065133" cy="1123660"/>
        </a:xfrm>
        <a:prstGeom prst="upArrowCallout">
          <a:avLst/>
        </a:prstGeom>
        <a:solidFill>
          <a:schemeClr val="accent2">
            <a:hueOff val="4900726"/>
            <a:satOff val="4444"/>
            <a:lumOff val="-1166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The hearing is held with consumer/applicant and representatives (when applicable) as well as ASAP staff to review all pertinent information related to the appeal</a:t>
          </a:r>
        </a:p>
      </dsp:txBody>
      <dsp:txXfrm rot="10800000">
        <a:off x="0" y="2227882"/>
        <a:ext cx="11065133" cy="730121"/>
      </dsp:txXfrm>
    </dsp:sp>
    <dsp:sp modelId="{74E3A719-BF98-404D-9BBC-098B24217A18}">
      <dsp:nvSpPr>
        <dsp:cNvPr id="0" name=""/>
        <dsp:cNvSpPr/>
      </dsp:nvSpPr>
      <dsp:spPr>
        <a:xfrm rot="10800000">
          <a:off x="0" y="1115180"/>
          <a:ext cx="11065133" cy="1123660"/>
        </a:xfrm>
        <a:prstGeom prst="upArrowCallout">
          <a:avLst/>
        </a:prstGeom>
        <a:solidFill>
          <a:schemeClr val="accent2">
            <a:hueOff val="7351089"/>
            <a:satOff val="6666"/>
            <a:lumOff val="-1749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AGE staff review consumer/applicant record, connect with ASAP, pull A&amp;D record documents, as well as regulatory &amp; sub-regulatory guidance as needed &amp; share with hearing officer </a:t>
          </a:r>
        </a:p>
      </dsp:txBody>
      <dsp:txXfrm rot="10800000">
        <a:off x="0" y="1115180"/>
        <a:ext cx="11065133" cy="730121"/>
      </dsp:txXfrm>
    </dsp:sp>
    <dsp:sp modelId="{9139A1F4-9DE3-4D10-A276-DCD9998626A7}">
      <dsp:nvSpPr>
        <dsp:cNvPr id="0" name=""/>
        <dsp:cNvSpPr/>
      </dsp:nvSpPr>
      <dsp:spPr>
        <a:xfrm rot="10800000">
          <a:off x="0" y="2479"/>
          <a:ext cx="11065133" cy="1123660"/>
        </a:xfrm>
        <a:prstGeom prst="upArrowCallout">
          <a:avLst/>
        </a:prstGeom>
        <a:solidFill>
          <a:schemeClr val="accent2">
            <a:hueOff val="9801453"/>
            <a:satOff val="8888"/>
            <a:lumOff val="-2333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Within 30 days of receiving the Appeal Request, AGE will offer the consumer a hearing date either in-person or by phone with the hearing officer. If necessary, the time period may be extended</a:t>
          </a:r>
        </a:p>
      </dsp:txBody>
      <dsp:txXfrm rot="10800000">
        <a:off x="0" y="2479"/>
        <a:ext cx="11065133" cy="73012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A2796-8B8F-45D5-8479-30A7CAEF1109}">
      <dsp:nvSpPr>
        <dsp:cNvPr id="0" name=""/>
        <dsp:cNvSpPr/>
      </dsp:nvSpPr>
      <dsp:spPr>
        <a:xfrm>
          <a:off x="2460380" y="1672705"/>
          <a:ext cx="534201" cy="91440"/>
        </a:xfrm>
        <a:custGeom>
          <a:avLst/>
          <a:gdLst/>
          <a:ahLst/>
          <a:cxnLst/>
          <a:rect l="0" t="0" r="0" b="0"/>
          <a:pathLst>
            <a:path>
              <a:moveTo>
                <a:pt x="0" y="45720"/>
              </a:moveTo>
              <a:lnTo>
                <a:pt x="53420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360" y="1715601"/>
        <a:ext cx="28240" cy="5648"/>
      </dsp:txXfrm>
    </dsp:sp>
    <dsp:sp modelId="{D9C88774-1F1D-4449-941D-6D2D27C3905E}">
      <dsp:nvSpPr>
        <dsp:cNvPr id="0" name=""/>
        <dsp:cNvSpPr/>
      </dsp:nvSpPr>
      <dsp:spPr>
        <a:xfrm>
          <a:off x="6523" y="981728"/>
          <a:ext cx="2455656" cy="147339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a:t>Independent of AGE</a:t>
          </a:r>
          <a:endParaRPr lang="en-US" sz="1800" kern="1200"/>
        </a:p>
      </dsp:txBody>
      <dsp:txXfrm>
        <a:off x="6523" y="981728"/>
        <a:ext cx="2455656" cy="1473393"/>
      </dsp:txXfrm>
    </dsp:sp>
    <dsp:sp modelId="{4230007C-F247-4514-9B02-4D024F36EBB6}">
      <dsp:nvSpPr>
        <dsp:cNvPr id="0" name=""/>
        <dsp:cNvSpPr/>
      </dsp:nvSpPr>
      <dsp:spPr>
        <a:xfrm>
          <a:off x="5480837" y="1672705"/>
          <a:ext cx="534201" cy="91440"/>
        </a:xfrm>
        <a:custGeom>
          <a:avLst/>
          <a:gdLst/>
          <a:ahLst/>
          <a:cxnLst/>
          <a:rect l="0" t="0" r="0" b="0"/>
          <a:pathLst>
            <a:path>
              <a:moveTo>
                <a:pt x="0" y="45720"/>
              </a:moveTo>
              <a:lnTo>
                <a:pt x="53420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33818" y="1715601"/>
        <a:ext cx="28240" cy="5648"/>
      </dsp:txXfrm>
    </dsp:sp>
    <dsp:sp modelId="{E459FE8C-F40D-4C28-8AA1-AF06FFB8F603}">
      <dsp:nvSpPr>
        <dsp:cNvPr id="0" name=""/>
        <dsp:cNvSpPr/>
      </dsp:nvSpPr>
      <dsp:spPr>
        <a:xfrm>
          <a:off x="3026981" y="981728"/>
          <a:ext cx="2455656" cy="147339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a:t>Designated by the Secretary </a:t>
          </a:r>
          <a:endParaRPr lang="en-US" sz="1800" kern="1200"/>
        </a:p>
      </dsp:txBody>
      <dsp:txXfrm>
        <a:off x="3026981" y="981728"/>
        <a:ext cx="2455656" cy="1473393"/>
      </dsp:txXfrm>
    </dsp:sp>
    <dsp:sp modelId="{0FC889AB-8EA5-47DF-98CF-44D41759087B}">
      <dsp:nvSpPr>
        <dsp:cNvPr id="0" name=""/>
        <dsp:cNvSpPr/>
      </dsp:nvSpPr>
      <dsp:spPr>
        <a:xfrm>
          <a:off x="1234351" y="2453322"/>
          <a:ext cx="6040915" cy="534201"/>
        </a:xfrm>
        <a:custGeom>
          <a:avLst/>
          <a:gdLst/>
          <a:ahLst/>
          <a:cxnLst/>
          <a:rect l="0" t="0" r="0" b="0"/>
          <a:pathLst>
            <a:path>
              <a:moveTo>
                <a:pt x="6040915" y="0"/>
              </a:moveTo>
              <a:lnTo>
                <a:pt x="6040915" y="284200"/>
              </a:lnTo>
              <a:lnTo>
                <a:pt x="0" y="284200"/>
              </a:lnTo>
              <a:lnTo>
                <a:pt x="0" y="534201"/>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3127" y="2717598"/>
        <a:ext cx="303363" cy="5648"/>
      </dsp:txXfrm>
    </dsp:sp>
    <dsp:sp modelId="{64B8D75A-9F69-4123-8A51-ED0D49CD3B0A}">
      <dsp:nvSpPr>
        <dsp:cNvPr id="0" name=""/>
        <dsp:cNvSpPr/>
      </dsp:nvSpPr>
      <dsp:spPr>
        <a:xfrm>
          <a:off x="6047438" y="981728"/>
          <a:ext cx="2455656" cy="147339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a:t>Schedules &amp;  conducts Appeal Hearing(s)</a:t>
          </a:r>
          <a:endParaRPr lang="en-US" sz="1800" kern="1200"/>
        </a:p>
      </dsp:txBody>
      <dsp:txXfrm>
        <a:off x="6047438" y="981728"/>
        <a:ext cx="2455656" cy="1473393"/>
      </dsp:txXfrm>
    </dsp:sp>
    <dsp:sp modelId="{7FA7A455-2311-4E8C-8EE0-7C2E6D28CE26}">
      <dsp:nvSpPr>
        <dsp:cNvPr id="0" name=""/>
        <dsp:cNvSpPr/>
      </dsp:nvSpPr>
      <dsp:spPr>
        <a:xfrm>
          <a:off x="2460380" y="3710900"/>
          <a:ext cx="534201" cy="91440"/>
        </a:xfrm>
        <a:custGeom>
          <a:avLst/>
          <a:gdLst/>
          <a:ahLst/>
          <a:cxnLst/>
          <a:rect l="0" t="0" r="0" b="0"/>
          <a:pathLst>
            <a:path>
              <a:moveTo>
                <a:pt x="0" y="45720"/>
              </a:moveTo>
              <a:lnTo>
                <a:pt x="53420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360" y="3753796"/>
        <a:ext cx="28240" cy="5648"/>
      </dsp:txXfrm>
    </dsp:sp>
    <dsp:sp modelId="{03AB5696-E091-4D08-A206-6533EDC936F4}">
      <dsp:nvSpPr>
        <dsp:cNvPr id="0" name=""/>
        <dsp:cNvSpPr/>
      </dsp:nvSpPr>
      <dsp:spPr>
        <a:xfrm>
          <a:off x="6523" y="3019923"/>
          <a:ext cx="2455656" cy="147339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Hearing officer reviews consumer record &amp; regulatory/program guidance</a:t>
          </a:r>
        </a:p>
      </dsp:txBody>
      <dsp:txXfrm>
        <a:off x="6523" y="3019923"/>
        <a:ext cx="2455656" cy="1473393"/>
      </dsp:txXfrm>
    </dsp:sp>
    <dsp:sp modelId="{64A6E60C-FBB9-4FE7-9964-1DEA78F630CB}">
      <dsp:nvSpPr>
        <dsp:cNvPr id="0" name=""/>
        <dsp:cNvSpPr/>
      </dsp:nvSpPr>
      <dsp:spPr>
        <a:xfrm>
          <a:off x="5480837" y="3710900"/>
          <a:ext cx="534201" cy="91440"/>
        </a:xfrm>
        <a:custGeom>
          <a:avLst/>
          <a:gdLst/>
          <a:ahLst/>
          <a:cxnLst/>
          <a:rect l="0" t="0" r="0" b="0"/>
          <a:pathLst>
            <a:path>
              <a:moveTo>
                <a:pt x="0" y="45720"/>
              </a:moveTo>
              <a:lnTo>
                <a:pt x="53420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33818" y="3753796"/>
        <a:ext cx="28240" cy="5648"/>
      </dsp:txXfrm>
    </dsp:sp>
    <dsp:sp modelId="{20AF9C37-8704-4531-9AE8-4010DC46302F}">
      <dsp:nvSpPr>
        <dsp:cNvPr id="0" name=""/>
        <dsp:cNvSpPr/>
      </dsp:nvSpPr>
      <dsp:spPr>
        <a:xfrm>
          <a:off x="3026981" y="3019923"/>
          <a:ext cx="2455656" cy="147339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a:t>Rules on Motion(s)</a:t>
          </a:r>
          <a:endParaRPr lang="en-US" sz="1800" kern="1200"/>
        </a:p>
      </dsp:txBody>
      <dsp:txXfrm>
        <a:off x="3026981" y="3019923"/>
        <a:ext cx="2455656" cy="1473393"/>
      </dsp:txXfrm>
    </dsp:sp>
    <dsp:sp modelId="{7CDCE91A-BE6E-4E9B-9608-1EF32E469562}">
      <dsp:nvSpPr>
        <dsp:cNvPr id="0" name=""/>
        <dsp:cNvSpPr/>
      </dsp:nvSpPr>
      <dsp:spPr>
        <a:xfrm>
          <a:off x="6047438" y="3019923"/>
          <a:ext cx="2455656" cy="147339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a:t>Renders decision(s) on Appeals</a:t>
          </a:r>
          <a:endParaRPr lang="en-US" sz="1800" kern="1200"/>
        </a:p>
      </dsp:txBody>
      <dsp:txXfrm>
        <a:off x="6047438" y="3019923"/>
        <a:ext cx="2455656" cy="147339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F6E16-3C96-4D14-AD02-5E8FC52011EE}">
      <dsp:nvSpPr>
        <dsp:cNvPr id="0" name=""/>
        <dsp:cNvSpPr/>
      </dsp:nvSpPr>
      <dsp:spPr>
        <a:xfrm>
          <a:off x="0" y="105111"/>
          <a:ext cx="11048995" cy="954719"/>
        </a:xfrm>
        <a:prstGeom prst="roundRect">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801 CMR 1.00: Standard adjudicatory rules of practice and procedure outline further appeals process to:</a:t>
          </a:r>
          <a:endParaRPr lang="en-US" sz="2400" kern="1200"/>
        </a:p>
      </dsp:txBody>
      <dsp:txXfrm>
        <a:off x="46606" y="151717"/>
        <a:ext cx="10955783" cy="861507"/>
      </dsp:txXfrm>
    </dsp:sp>
    <dsp:sp modelId="{000746C0-08DA-4062-8D6B-0F3DCDAC7270}">
      <dsp:nvSpPr>
        <dsp:cNvPr id="0" name=""/>
        <dsp:cNvSpPr/>
      </dsp:nvSpPr>
      <dsp:spPr>
        <a:xfrm>
          <a:off x="0" y="1128951"/>
          <a:ext cx="11048995" cy="954719"/>
        </a:xfrm>
        <a:prstGeom prst="roundRect">
          <a:avLst/>
        </a:prstGeom>
        <a:solidFill>
          <a:schemeClr val="accent3">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The Division of Administrative Law Appeals (DALA)</a:t>
          </a:r>
          <a:endParaRPr lang="en-US" sz="2400" kern="1200"/>
        </a:p>
      </dsp:txBody>
      <dsp:txXfrm>
        <a:off x="46606" y="1175557"/>
        <a:ext cx="10955783" cy="861507"/>
      </dsp:txXfrm>
    </dsp:sp>
    <dsp:sp modelId="{79C680A0-CCE3-4342-9DFC-4BA409B9CBAD}">
      <dsp:nvSpPr>
        <dsp:cNvPr id="0" name=""/>
        <dsp:cNvSpPr/>
      </dsp:nvSpPr>
      <dsp:spPr>
        <a:xfrm>
          <a:off x="0" y="2152791"/>
          <a:ext cx="11048995" cy="954719"/>
        </a:xfrm>
        <a:prstGeom prst="roundRect">
          <a:avLst/>
        </a:prstGeom>
        <a:solidFill>
          <a:schemeClr val="accent3">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DALA provides a neutral forum for hearing any case in which one has the right to appeal the decision of another state agency</a:t>
          </a:r>
          <a:endParaRPr lang="en-US" sz="2400" kern="1200"/>
        </a:p>
      </dsp:txBody>
      <dsp:txXfrm>
        <a:off x="46606" y="2199397"/>
        <a:ext cx="10955783" cy="861507"/>
      </dsp:txXfrm>
    </dsp:sp>
    <dsp:sp modelId="{8B3247F3-8CD9-4F42-8F39-BC8E985F8BA7}">
      <dsp:nvSpPr>
        <dsp:cNvPr id="0" name=""/>
        <dsp:cNvSpPr/>
      </dsp:nvSpPr>
      <dsp:spPr>
        <a:xfrm>
          <a:off x="0" y="3176631"/>
          <a:ext cx="11048995" cy="954719"/>
        </a:xfrm>
        <a:prstGeom prst="roundRect">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For any decision adverse to the consumer/applicant, DALA shall send the consumer a copy of the decision with a notice informing the Petitioner of </a:t>
          </a:r>
          <a:r>
            <a:rPr lang="en-US" sz="2400" b="0" kern="1200">
              <a:latin typeface="Corbel" panose="020B0503020204020204"/>
            </a:rPr>
            <a:t>their</a:t>
          </a:r>
          <a:r>
            <a:rPr lang="en-US" sz="2400" b="0" kern="1200"/>
            <a:t> right to appeal </a:t>
          </a:r>
          <a:endParaRPr lang="en-US" sz="2400" kern="1200"/>
        </a:p>
      </dsp:txBody>
      <dsp:txXfrm>
        <a:off x="46606" y="3223237"/>
        <a:ext cx="10955783" cy="861507"/>
      </dsp:txXfrm>
    </dsp:sp>
    <dsp:sp modelId="{2176A5D5-EF6A-4556-9B0A-EEC8A6B2B737}">
      <dsp:nvSpPr>
        <dsp:cNvPr id="0" name=""/>
        <dsp:cNvSpPr/>
      </dsp:nvSpPr>
      <dsp:spPr>
        <a:xfrm>
          <a:off x="0" y="4131351"/>
          <a:ext cx="11048995"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80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0" kern="1200">
              <a:solidFill>
                <a:schemeClr val="accent3"/>
              </a:solidFill>
            </a:rPr>
            <a:t>Consumer/applicant must make a written request for appeal within 15 days of the date DALA mailed the notice</a:t>
          </a:r>
          <a:endParaRPr lang="en-US" sz="1900" kern="1200">
            <a:solidFill>
              <a:schemeClr val="accent3"/>
            </a:solidFill>
          </a:endParaRPr>
        </a:p>
        <a:p>
          <a:pPr marL="171450" lvl="1" indent="-171450" algn="l" defTabSz="844550">
            <a:lnSpc>
              <a:spcPct val="90000"/>
            </a:lnSpc>
            <a:spcBef>
              <a:spcPct val="0"/>
            </a:spcBef>
            <a:spcAft>
              <a:spcPct val="20000"/>
            </a:spcAft>
            <a:buChar char="•"/>
          </a:pPr>
          <a:r>
            <a:rPr lang="en-US" sz="1900" b="0" kern="1200">
              <a:solidFill>
                <a:schemeClr val="accent3"/>
              </a:solidFill>
            </a:rPr>
            <a:t>Consumer/applicant must send the written request for hearing to DALA</a:t>
          </a:r>
          <a:endParaRPr lang="en-US" sz="1900" kern="1200">
            <a:solidFill>
              <a:schemeClr val="accent3"/>
            </a:solidFill>
          </a:endParaRPr>
        </a:p>
        <a:p>
          <a:pPr marL="171450" lvl="1" indent="-171450" algn="l" defTabSz="844550">
            <a:lnSpc>
              <a:spcPct val="90000"/>
            </a:lnSpc>
            <a:spcBef>
              <a:spcPct val="0"/>
            </a:spcBef>
            <a:spcAft>
              <a:spcPct val="20000"/>
            </a:spcAft>
            <a:buChar char="•"/>
          </a:pPr>
          <a:r>
            <a:rPr lang="en-US" sz="1900" b="0" kern="1200">
              <a:solidFill>
                <a:schemeClr val="accent3"/>
              </a:solidFill>
            </a:rPr>
            <a:t>Consumer/applicant must ask for a new hearing</a:t>
          </a:r>
          <a:endParaRPr lang="en-US" sz="1900" kern="1200">
            <a:solidFill>
              <a:schemeClr val="accent3"/>
            </a:solidFill>
          </a:endParaRPr>
        </a:p>
      </dsp:txBody>
      <dsp:txXfrm>
        <a:off x="0" y="4131351"/>
        <a:ext cx="11048995" cy="124200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D7AEA-5E7A-4E01-AE37-BF549565CFF8}">
      <dsp:nvSpPr>
        <dsp:cNvPr id="0" name=""/>
        <dsp:cNvSpPr/>
      </dsp:nvSpPr>
      <dsp:spPr>
        <a:xfrm>
          <a:off x="121930" y="861"/>
          <a:ext cx="3191024" cy="1914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n-lt"/>
            </a:rPr>
            <a:t>Applicant is 76-year-old English speaking female living alone in private home in Taunton</a:t>
          </a:r>
        </a:p>
      </dsp:txBody>
      <dsp:txXfrm>
        <a:off x="178007" y="56938"/>
        <a:ext cx="3078870" cy="1802460"/>
      </dsp:txXfrm>
    </dsp:sp>
    <dsp:sp modelId="{3BA223A3-24F9-4B1D-9C6C-8755140834D4}">
      <dsp:nvSpPr>
        <dsp:cNvPr id="0" name=""/>
        <dsp:cNvSpPr/>
      </dsp:nvSpPr>
      <dsp:spPr>
        <a:xfrm>
          <a:off x="3593764" y="562481"/>
          <a:ext cx="676497" cy="7913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latin typeface="Cabin" pitchFamily="2" charset="0"/>
          </a:endParaRPr>
        </a:p>
      </dsp:txBody>
      <dsp:txXfrm>
        <a:off x="3593764" y="720756"/>
        <a:ext cx="473548" cy="474824"/>
      </dsp:txXfrm>
    </dsp:sp>
    <dsp:sp modelId="{E132CC9C-848F-4EA0-AE0E-9E84F20CDC71}">
      <dsp:nvSpPr>
        <dsp:cNvPr id="0" name=""/>
        <dsp:cNvSpPr/>
      </dsp:nvSpPr>
      <dsp:spPr>
        <a:xfrm>
          <a:off x="4589364" y="861"/>
          <a:ext cx="3191024" cy="1914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kern="1200">
              <a:latin typeface="+mn-lt"/>
            </a:rPr>
            <a:t>Reports she goes out every day for activities &amp; only needs help with cleaning</a:t>
          </a:r>
        </a:p>
      </dsp:txBody>
      <dsp:txXfrm>
        <a:off x="4645441" y="56938"/>
        <a:ext cx="3078870" cy="1802460"/>
      </dsp:txXfrm>
    </dsp:sp>
    <dsp:sp modelId="{D978C0C0-B757-4DC0-B267-9C69139D1CB3}">
      <dsp:nvSpPr>
        <dsp:cNvPr id="0" name=""/>
        <dsp:cNvSpPr/>
      </dsp:nvSpPr>
      <dsp:spPr>
        <a:xfrm rot="5400000">
          <a:off x="5846627" y="2138847"/>
          <a:ext cx="676497" cy="7913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latin typeface="Cabin" pitchFamily="2" charset="0"/>
          </a:endParaRPr>
        </a:p>
      </dsp:txBody>
      <dsp:txXfrm rot="-5400000">
        <a:off x="5947464" y="2196286"/>
        <a:ext cx="474824" cy="473548"/>
      </dsp:txXfrm>
    </dsp:sp>
    <dsp:sp modelId="{AF3EA246-B59F-436C-B4BF-B2F7819987F8}">
      <dsp:nvSpPr>
        <dsp:cNvPr id="0" name=""/>
        <dsp:cNvSpPr/>
      </dsp:nvSpPr>
      <dsp:spPr>
        <a:xfrm>
          <a:off x="4589364" y="3191885"/>
          <a:ext cx="3191024" cy="1914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kern="1200">
              <a:latin typeface="+mn-lt"/>
            </a:rPr>
            <a:t>Applicant also reported that her family assists with cleaning 1x month </a:t>
          </a:r>
        </a:p>
      </dsp:txBody>
      <dsp:txXfrm>
        <a:off x="4645441" y="3247962"/>
        <a:ext cx="3078870" cy="1802460"/>
      </dsp:txXfrm>
    </dsp:sp>
    <dsp:sp modelId="{8351DCD6-248B-4F1E-930D-B89F828F2E4A}">
      <dsp:nvSpPr>
        <dsp:cNvPr id="0" name=""/>
        <dsp:cNvSpPr/>
      </dsp:nvSpPr>
      <dsp:spPr>
        <a:xfrm rot="10800000">
          <a:off x="3632057" y="3753506"/>
          <a:ext cx="676497" cy="7913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latin typeface="Cabin" pitchFamily="2" charset="0"/>
          </a:endParaRPr>
        </a:p>
      </dsp:txBody>
      <dsp:txXfrm rot="10800000">
        <a:off x="3835006" y="3911781"/>
        <a:ext cx="473548" cy="474824"/>
      </dsp:txXfrm>
    </dsp:sp>
    <dsp:sp modelId="{539ED915-B280-4FAC-A045-484B359DF6F6}">
      <dsp:nvSpPr>
        <dsp:cNvPr id="0" name=""/>
        <dsp:cNvSpPr/>
      </dsp:nvSpPr>
      <dsp:spPr>
        <a:xfrm>
          <a:off x="121930" y="3191885"/>
          <a:ext cx="3191024" cy="1914614"/>
        </a:xfrm>
        <a:prstGeom prst="roundRect">
          <a:avLst>
            <a:gd name="adj" fmla="val 10000"/>
          </a:avLst>
        </a:prstGeom>
        <a:solidFill>
          <a:schemeClr val="accent1"/>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kern="1200">
              <a:latin typeface="+mn-lt"/>
            </a:rPr>
            <a:t>Is applicant eligible for the  Home Care Program?</a:t>
          </a:r>
        </a:p>
      </dsp:txBody>
      <dsp:txXfrm>
        <a:off x="178007" y="3247962"/>
        <a:ext cx="3078870" cy="180246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D7AEA-5E7A-4E01-AE37-BF549565CFF8}">
      <dsp:nvSpPr>
        <dsp:cNvPr id="0" name=""/>
        <dsp:cNvSpPr/>
      </dsp:nvSpPr>
      <dsp:spPr>
        <a:xfrm>
          <a:off x="9525" y="292604"/>
          <a:ext cx="2847186" cy="17083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a:latin typeface="+mn-lt"/>
            </a:rPr>
            <a:t>CM Discusses assessment and ineligibility with applicant &amp;  Supervisor</a:t>
          </a:r>
        </a:p>
      </dsp:txBody>
      <dsp:txXfrm>
        <a:off x="59560" y="342639"/>
        <a:ext cx="2747116" cy="1608241"/>
      </dsp:txXfrm>
    </dsp:sp>
    <dsp:sp modelId="{3BA223A3-24F9-4B1D-9C6C-8755140834D4}">
      <dsp:nvSpPr>
        <dsp:cNvPr id="0" name=""/>
        <dsp:cNvSpPr/>
      </dsp:nvSpPr>
      <dsp:spPr>
        <a:xfrm>
          <a:off x="3107264" y="793709"/>
          <a:ext cx="603603" cy="706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latin typeface="Cabin" pitchFamily="2" charset="0"/>
          </a:endParaRPr>
        </a:p>
      </dsp:txBody>
      <dsp:txXfrm>
        <a:off x="3107264" y="934929"/>
        <a:ext cx="422522" cy="423662"/>
      </dsp:txXfrm>
    </dsp:sp>
    <dsp:sp modelId="{15D2B0FC-5A13-4D81-A29C-BB5E1DF73F9B}">
      <dsp:nvSpPr>
        <dsp:cNvPr id="0" name=""/>
        <dsp:cNvSpPr/>
      </dsp:nvSpPr>
      <dsp:spPr>
        <a:xfrm>
          <a:off x="3995587" y="292604"/>
          <a:ext cx="2847186" cy="17083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a:latin typeface="+mn-lt"/>
            </a:rPr>
            <a:t>Complete </a:t>
          </a:r>
          <a:r>
            <a:rPr lang="en-US" sz="2000" b="1" kern="1200" baseline="0">
              <a:latin typeface="+mn-lt"/>
            </a:rPr>
            <a:t>Notice of Ineligibility </a:t>
          </a:r>
          <a:r>
            <a:rPr lang="en-US" sz="2000" kern="1200" baseline="0">
              <a:latin typeface="+mn-lt"/>
            </a:rPr>
            <a:t>citing accurate reason and regulation for ineligibility</a:t>
          </a:r>
        </a:p>
      </dsp:txBody>
      <dsp:txXfrm>
        <a:off x="4045622" y="342639"/>
        <a:ext cx="2747116" cy="1608241"/>
      </dsp:txXfrm>
    </dsp:sp>
    <dsp:sp modelId="{BFD3A903-44AE-4752-855B-9FE6ABCE7E20}">
      <dsp:nvSpPr>
        <dsp:cNvPr id="0" name=""/>
        <dsp:cNvSpPr/>
      </dsp:nvSpPr>
      <dsp:spPr>
        <a:xfrm>
          <a:off x="7093326" y="793709"/>
          <a:ext cx="603603" cy="706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093326" y="934929"/>
        <a:ext cx="422522" cy="423662"/>
      </dsp:txXfrm>
    </dsp:sp>
    <dsp:sp modelId="{405AF9CD-6514-4EEA-BE14-7C9D892D0090}">
      <dsp:nvSpPr>
        <dsp:cNvPr id="0" name=""/>
        <dsp:cNvSpPr/>
      </dsp:nvSpPr>
      <dsp:spPr>
        <a:xfrm>
          <a:off x="7981648" y="292604"/>
          <a:ext cx="2847186" cy="17083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a:latin typeface="+mn-lt"/>
            </a:rPr>
            <a:t>CM’s documentation supports explanation of ineligibility &amp; appeals process </a:t>
          </a:r>
        </a:p>
      </dsp:txBody>
      <dsp:txXfrm>
        <a:off x="8031683" y="342639"/>
        <a:ext cx="2747116" cy="1608241"/>
      </dsp:txXfrm>
    </dsp:sp>
    <dsp:sp modelId="{7B0477B3-8F97-402C-BBB7-072A9F300498}">
      <dsp:nvSpPr>
        <dsp:cNvPr id="0" name=""/>
        <dsp:cNvSpPr/>
      </dsp:nvSpPr>
      <dsp:spPr>
        <a:xfrm rot="5400000">
          <a:off x="9103439" y="2200219"/>
          <a:ext cx="603603" cy="706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rot="-5400000">
        <a:off x="9193410" y="2251469"/>
        <a:ext cx="423662" cy="422522"/>
      </dsp:txXfrm>
    </dsp:sp>
    <dsp:sp modelId="{0EE2591A-2846-434F-8A45-1011436D4DEB}">
      <dsp:nvSpPr>
        <dsp:cNvPr id="0" name=""/>
        <dsp:cNvSpPr/>
      </dsp:nvSpPr>
      <dsp:spPr>
        <a:xfrm>
          <a:off x="7981648" y="3139790"/>
          <a:ext cx="2847186" cy="17083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baseline="0">
              <a:latin typeface="+mn-lt"/>
            </a:rPr>
            <a:t>Mail Notice of Ineligibility &amp; Appeal Rights </a:t>
          </a:r>
          <a:r>
            <a:rPr lang="en-US" sz="2000" kern="1200" baseline="0">
              <a:latin typeface="+mn-lt"/>
            </a:rPr>
            <a:t>as applicant is ineligible for Home Care services</a:t>
          </a:r>
        </a:p>
      </dsp:txBody>
      <dsp:txXfrm>
        <a:off x="8031683" y="3189825"/>
        <a:ext cx="2747116" cy="1608241"/>
      </dsp:txXfrm>
    </dsp:sp>
    <dsp:sp modelId="{476B2679-9CD9-4BC6-A898-69A9161E6EBD}">
      <dsp:nvSpPr>
        <dsp:cNvPr id="0" name=""/>
        <dsp:cNvSpPr/>
      </dsp:nvSpPr>
      <dsp:spPr>
        <a:xfrm rot="10800000">
          <a:off x="7127492" y="3640895"/>
          <a:ext cx="603603" cy="706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rot="10800000">
        <a:off x="7308573" y="3782115"/>
        <a:ext cx="422522" cy="423662"/>
      </dsp:txXfrm>
    </dsp:sp>
    <dsp:sp modelId="{DFD46173-3ED0-4084-9085-777C1EA54CAD}">
      <dsp:nvSpPr>
        <dsp:cNvPr id="0" name=""/>
        <dsp:cNvSpPr/>
      </dsp:nvSpPr>
      <dsp:spPr>
        <a:xfrm>
          <a:off x="3995587" y="3139790"/>
          <a:ext cx="2847186" cy="17083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a:latin typeface="+mn-lt"/>
            </a:rPr>
            <a:t>CM’s documentation supports mailing of </a:t>
          </a:r>
          <a:r>
            <a:rPr lang="en-US" sz="2000" b="1" kern="1200" baseline="0">
              <a:latin typeface="+mn-lt"/>
            </a:rPr>
            <a:t>Notice of Ineligibility &amp; Appeals Rights</a:t>
          </a:r>
        </a:p>
      </dsp:txBody>
      <dsp:txXfrm>
        <a:off x="4045622" y="3189825"/>
        <a:ext cx="2747116" cy="160824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16F6-4118-4B00-8889-36E1C65F1CE0}">
      <dsp:nvSpPr>
        <dsp:cNvPr id="0" name=""/>
        <dsp:cNvSpPr/>
      </dsp:nvSpPr>
      <dsp:spPr>
        <a:xfrm>
          <a:off x="673885" y="1356"/>
          <a:ext cx="2785923" cy="16715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mn-lt"/>
            </a:rPr>
            <a:t>14 calendar days later, Applicant returns the </a:t>
          </a:r>
          <a:r>
            <a:rPr lang="en-US" sz="2400" b="1" kern="1200"/>
            <a:t>Request for ASAP Review Form</a:t>
          </a:r>
          <a:endParaRPr lang="en-US" sz="2400" kern="1200">
            <a:latin typeface="+mn-lt"/>
          </a:endParaRPr>
        </a:p>
      </dsp:txBody>
      <dsp:txXfrm>
        <a:off x="722843" y="50314"/>
        <a:ext cx="2688007" cy="1573637"/>
      </dsp:txXfrm>
    </dsp:sp>
    <dsp:sp modelId="{FEDEA7D8-6723-4326-8F18-E20469445560}">
      <dsp:nvSpPr>
        <dsp:cNvPr id="0" name=""/>
        <dsp:cNvSpPr/>
      </dsp:nvSpPr>
      <dsp:spPr>
        <a:xfrm>
          <a:off x="3704969" y="491678"/>
          <a:ext cx="590615" cy="6909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Cabin" pitchFamily="2" charset="0"/>
          </a:endParaRPr>
        </a:p>
      </dsp:txBody>
      <dsp:txXfrm>
        <a:off x="3704969" y="629860"/>
        <a:ext cx="413431" cy="414544"/>
      </dsp:txXfrm>
    </dsp:sp>
    <dsp:sp modelId="{C7FDE62B-1CB5-4E94-A6EA-1C1FA4C261DC}">
      <dsp:nvSpPr>
        <dsp:cNvPr id="0" name=""/>
        <dsp:cNvSpPr/>
      </dsp:nvSpPr>
      <dsp:spPr>
        <a:xfrm>
          <a:off x="4574177" y="1356"/>
          <a:ext cx="2785923" cy="16715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Font typeface="Arial" panose="020B0604020202020204" pitchFamily="34" charset="0"/>
            <a:buNone/>
          </a:pPr>
          <a:r>
            <a:rPr lang="en-US" sz="2400" kern="1200">
              <a:latin typeface="+mn-lt"/>
            </a:rPr>
            <a:t>Within 7 calendar days ASAP sets up Review Meeting with Applicant </a:t>
          </a:r>
        </a:p>
      </dsp:txBody>
      <dsp:txXfrm>
        <a:off x="4623135" y="50314"/>
        <a:ext cx="2688007" cy="1573637"/>
      </dsp:txXfrm>
    </dsp:sp>
    <dsp:sp modelId="{A96B9E26-B0A6-41A0-9086-0CDDC917DE02}">
      <dsp:nvSpPr>
        <dsp:cNvPr id="0" name=""/>
        <dsp:cNvSpPr/>
      </dsp:nvSpPr>
      <dsp:spPr>
        <a:xfrm>
          <a:off x="7605262" y="491678"/>
          <a:ext cx="590615" cy="6909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Cabin" pitchFamily="2" charset="0"/>
          </a:endParaRPr>
        </a:p>
      </dsp:txBody>
      <dsp:txXfrm>
        <a:off x="7605262" y="629860"/>
        <a:ext cx="413431" cy="414544"/>
      </dsp:txXfrm>
    </dsp:sp>
    <dsp:sp modelId="{FF5B7121-1AB0-4C45-A6D7-1FAD8E7E2053}">
      <dsp:nvSpPr>
        <dsp:cNvPr id="0" name=""/>
        <dsp:cNvSpPr/>
      </dsp:nvSpPr>
      <dsp:spPr>
        <a:xfrm>
          <a:off x="8474470" y="1356"/>
          <a:ext cx="2785923" cy="16715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latin typeface="+mn-lt"/>
            </a:rPr>
            <a:t>ASAP Review meeting upholds the original ineligibility determination</a:t>
          </a:r>
        </a:p>
      </dsp:txBody>
      <dsp:txXfrm>
        <a:off x="8523428" y="50314"/>
        <a:ext cx="2688007" cy="1573637"/>
      </dsp:txXfrm>
    </dsp:sp>
    <dsp:sp modelId="{CD211A99-195D-43EB-929D-A2568C99B02A}">
      <dsp:nvSpPr>
        <dsp:cNvPr id="0" name=""/>
        <dsp:cNvSpPr/>
      </dsp:nvSpPr>
      <dsp:spPr>
        <a:xfrm rot="5400000">
          <a:off x="9478052" y="2040093"/>
          <a:ext cx="778759" cy="6909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n-US" sz="4000" kern="1200">
            <a:latin typeface="Cabin" pitchFamily="2" charset="0"/>
          </a:endParaRPr>
        </a:p>
      </dsp:txBody>
      <dsp:txXfrm rot="-5400000">
        <a:off x="9660159" y="1996168"/>
        <a:ext cx="414544" cy="571487"/>
      </dsp:txXfrm>
    </dsp:sp>
    <dsp:sp modelId="{5E9DF361-1422-4BBC-BD03-FA8010FAB4C6}">
      <dsp:nvSpPr>
        <dsp:cNvPr id="0" name=""/>
        <dsp:cNvSpPr/>
      </dsp:nvSpPr>
      <dsp:spPr>
        <a:xfrm>
          <a:off x="8474470" y="3142267"/>
          <a:ext cx="2785923" cy="16715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Font typeface="Arial" panose="020B0604020202020204" pitchFamily="34" charset="0"/>
            <a:buNone/>
          </a:pPr>
          <a:r>
            <a:rPr lang="en-US" sz="2400" kern="1200">
              <a:latin typeface="+mn-lt"/>
            </a:rPr>
            <a:t>ASAP documents outcome of Review meeting within consumer record</a:t>
          </a:r>
        </a:p>
      </dsp:txBody>
      <dsp:txXfrm>
        <a:off x="8523428" y="3191225"/>
        <a:ext cx="2688007" cy="1573637"/>
      </dsp:txXfrm>
    </dsp:sp>
    <dsp:sp modelId="{A3280E3C-1965-492C-8FA3-2826FC0921DA}">
      <dsp:nvSpPr>
        <dsp:cNvPr id="0" name=""/>
        <dsp:cNvSpPr/>
      </dsp:nvSpPr>
      <dsp:spPr>
        <a:xfrm rot="10800000">
          <a:off x="7638693" y="3632589"/>
          <a:ext cx="590615" cy="6909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10800000">
        <a:off x="7815877" y="3770771"/>
        <a:ext cx="413431" cy="414544"/>
      </dsp:txXfrm>
    </dsp:sp>
    <dsp:sp modelId="{F9D78789-493C-45FC-8B0A-950186199379}">
      <dsp:nvSpPr>
        <dsp:cNvPr id="0" name=""/>
        <dsp:cNvSpPr/>
      </dsp:nvSpPr>
      <dsp:spPr>
        <a:xfrm>
          <a:off x="4574177" y="3142267"/>
          <a:ext cx="2785923" cy="16715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mn-lt"/>
            </a:rPr>
            <a:t>ASAP mails the completed </a:t>
          </a:r>
          <a:r>
            <a:rPr lang="en-US" sz="2400" b="1" kern="1200"/>
            <a:t>Notice of ASAP Review </a:t>
          </a:r>
          <a:r>
            <a:rPr lang="en-US" sz="2400" b="0" kern="1200"/>
            <a:t>Decision to applicant </a:t>
          </a:r>
          <a:endParaRPr lang="en-US" sz="2400" b="0" kern="1200">
            <a:latin typeface="+mn-lt"/>
          </a:endParaRPr>
        </a:p>
      </dsp:txBody>
      <dsp:txXfrm>
        <a:off x="4623135" y="3191225"/>
        <a:ext cx="2688007" cy="1573637"/>
      </dsp:txXfrm>
    </dsp:sp>
    <dsp:sp modelId="{9DBE2465-6DE3-4C28-930A-5AEB4C59F59A}">
      <dsp:nvSpPr>
        <dsp:cNvPr id="0" name=""/>
        <dsp:cNvSpPr/>
      </dsp:nvSpPr>
      <dsp:spPr>
        <a:xfrm rot="10800000">
          <a:off x="3738400" y="3632589"/>
          <a:ext cx="590615" cy="6909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Cabin" pitchFamily="2" charset="0"/>
          </a:endParaRPr>
        </a:p>
      </dsp:txBody>
      <dsp:txXfrm rot="10800000">
        <a:off x="3915584" y="3770771"/>
        <a:ext cx="413431" cy="414544"/>
      </dsp:txXfrm>
    </dsp:sp>
    <dsp:sp modelId="{45609EE2-316C-4DCE-B3B8-EBCA4EFEFFC3}">
      <dsp:nvSpPr>
        <dsp:cNvPr id="0" name=""/>
        <dsp:cNvSpPr/>
      </dsp:nvSpPr>
      <dsp:spPr>
        <a:xfrm>
          <a:off x="455357" y="2787279"/>
          <a:ext cx="3004451" cy="23815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mn-lt"/>
            </a:rPr>
            <a:t>ASAP also mails the: </a:t>
          </a:r>
          <a:r>
            <a:rPr lang="en-US" sz="2400" b="1" kern="1200"/>
            <a:t>Appeal Rights to AGE </a:t>
          </a:r>
        </a:p>
        <a:p>
          <a:pPr marL="0" lvl="0" indent="0" algn="ctr" defTabSz="1066800">
            <a:lnSpc>
              <a:spcPct val="90000"/>
            </a:lnSpc>
            <a:spcBef>
              <a:spcPct val="0"/>
            </a:spcBef>
            <a:spcAft>
              <a:spcPct val="35000"/>
            </a:spcAft>
            <a:buNone/>
          </a:pPr>
          <a:r>
            <a:rPr lang="en-US" sz="2400" b="1" kern="1200"/>
            <a:t>Request to Appeal ASAP’s Review Decision</a:t>
          </a:r>
          <a:endParaRPr lang="en-US" sz="2400" b="1" kern="1200">
            <a:latin typeface="+mn-lt"/>
          </a:endParaRPr>
        </a:p>
      </dsp:txBody>
      <dsp:txXfrm>
        <a:off x="525110" y="2857032"/>
        <a:ext cx="2864945" cy="224202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D7AEA-5E7A-4E01-AE37-BF549565CFF8}">
      <dsp:nvSpPr>
        <dsp:cNvPr id="0" name=""/>
        <dsp:cNvSpPr/>
      </dsp:nvSpPr>
      <dsp:spPr>
        <a:xfrm>
          <a:off x="0" y="64610"/>
          <a:ext cx="3543114" cy="2335304"/>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n-lt"/>
            </a:rPr>
            <a:t>Consumer is 62-year-old English speaking female living alone in subsidized apartment in Springfield who receives assistance with personal care &amp; homemaking</a:t>
          </a:r>
        </a:p>
      </dsp:txBody>
      <dsp:txXfrm>
        <a:off x="68399" y="133009"/>
        <a:ext cx="3406316" cy="2198506"/>
      </dsp:txXfrm>
    </dsp:sp>
    <dsp:sp modelId="{3BA223A3-24F9-4B1D-9C6C-8755140834D4}">
      <dsp:nvSpPr>
        <dsp:cNvPr id="0" name=""/>
        <dsp:cNvSpPr/>
      </dsp:nvSpPr>
      <dsp:spPr>
        <a:xfrm rot="21570959">
          <a:off x="3873035" y="856282"/>
          <a:ext cx="794872" cy="7097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latin typeface="Cabin" pitchFamily="2" charset="0"/>
          </a:endParaRPr>
        </a:p>
      </dsp:txBody>
      <dsp:txXfrm>
        <a:off x="3873039" y="999129"/>
        <a:ext cx="581951" cy="425842"/>
      </dsp:txXfrm>
    </dsp:sp>
    <dsp:sp modelId="{E132CC9C-848F-4EA0-AE0E-9E84F20CDC71}">
      <dsp:nvSpPr>
        <dsp:cNvPr id="0" name=""/>
        <dsp:cNvSpPr/>
      </dsp:nvSpPr>
      <dsp:spPr>
        <a:xfrm>
          <a:off x="5042820" y="332668"/>
          <a:ext cx="3173334" cy="171711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kern="1200">
              <a:latin typeface="+mn-lt"/>
            </a:rPr>
            <a:t>Reports to CM that she is feeling better after her surgery, and no longer requires assistance with bathing</a:t>
          </a:r>
        </a:p>
      </dsp:txBody>
      <dsp:txXfrm>
        <a:off x="5093112" y="382960"/>
        <a:ext cx="3072750" cy="1616526"/>
      </dsp:txXfrm>
    </dsp:sp>
    <dsp:sp modelId="{D978C0C0-B757-4DC0-B267-9C69139D1CB3}">
      <dsp:nvSpPr>
        <dsp:cNvPr id="0" name=""/>
        <dsp:cNvSpPr/>
      </dsp:nvSpPr>
      <dsp:spPr>
        <a:xfrm rot="5328985">
          <a:off x="6237651" y="2473793"/>
          <a:ext cx="851333" cy="7097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US" sz="4500" kern="1200">
            <a:latin typeface="Cabin" pitchFamily="2" charset="0"/>
          </a:endParaRPr>
        </a:p>
      </dsp:txBody>
      <dsp:txXfrm rot="-5400000">
        <a:off x="6448197" y="2403018"/>
        <a:ext cx="425842" cy="638412"/>
      </dsp:txXfrm>
    </dsp:sp>
    <dsp:sp modelId="{AF3EA246-B59F-436C-B4BF-B2F7819987F8}">
      <dsp:nvSpPr>
        <dsp:cNvPr id="0" name=""/>
        <dsp:cNvSpPr/>
      </dsp:nvSpPr>
      <dsp:spPr>
        <a:xfrm>
          <a:off x="5267218" y="3655726"/>
          <a:ext cx="2861850" cy="171711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kern="1200">
              <a:latin typeface="+mn-lt"/>
            </a:rPr>
            <a:t>Consumer also reports that her family pays privately for a laundry service</a:t>
          </a:r>
        </a:p>
      </dsp:txBody>
      <dsp:txXfrm>
        <a:off x="5317510" y="3706018"/>
        <a:ext cx="2761266" cy="1616526"/>
      </dsp:txXfrm>
    </dsp:sp>
    <dsp:sp modelId="{2AF9CCC5-D101-46E4-8D8B-91CE294B6BE1}">
      <dsp:nvSpPr>
        <dsp:cNvPr id="0" name=""/>
        <dsp:cNvSpPr/>
      </dsp:nvSpPr>
      <dsp:spPr>
        <a:xfrm rot="10862485">
          <a:off x="4454162" y="4123843"/>
          <a:ext cx="574621" cy="7097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latin typeface="Cabin" pitchFamily="2" charset="0"/>
          </a:endParaRPr>
        </a:p>
      </dsp:txBody>
      <dsp:txXfrm rot="10800000">
        <a:off x="4626534" y="4267358"/>
        <a:ext cx="402235" cy="425842"/>
      </dsp:txXfrm>
    </dsp:sp>
    <dsp:sp modelId="{B9CF1D65-6500-43F8-92CB-58B8AAFAEAFC}">
      <dsp:nvSpPr>
        <dsp:cNvPr id="0" name=""/>
        <dsp:cNvSpPr/>
      </dsp:nvSpPr>
      <dsp:spPr>
        <a:xfrm>
          <a:off x="964854" y="3406873"/>
          <a:ext cx="3218351" cy="2064876"/>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Font typeface="Arial" panose="020B0604020202020204" pitchFamily="34" charset="0"/>
            <a:buNone/>
          </a:pPr>
          <a:r>
            <a:rPr lang="en-US" sz="2200" kern="1200">
              <a:latin typeface="+mn-lt"/>
            </a:rPr>
            <a:t>Consumer reports that she no longer wishes to receive services through the Home Care Program</a:t>
          </a:r>
        </a:p>
      </dsp:txBody>
      <dsp:txXfrm>
        <a:off x="1025332" y="3467351"/>
        <a:ext cx="3097395" cy="194392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D7AEA-5E7A-4E01-AE37-BF549565CFF8}">
      <dsp:nvSpPr>
        <dsp:cNvPr id="0" name=""/>
        <dsp:cNvSpPr/>
      </dsp:nvSpPr>
      <dsp:spPr>
        <a:xfrm>
          <a:off x="9631" y="274330"/>
          <a:ext cx="2878778" cy="1727267"/>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mn-lt"/>
            </a:rPr>
            <a:t>Discuss assessment with consumer at home visit, explain VAF &amp; purpose</a:t>
          </a:r>
        </a:p>
      </dsp:txBody>
      <dsp:txXfrm>
        <a:off x="60221" y="324920"/>
        <a:ext cx="2777598" cy="1626087"/>
      </dsp:txXfrm>
    </dsp:sp>
    <dsp:sp modelId="{3BA223A3-24F9-4B1D-9C6C-8755140834D4}">
      <dsp:nvSpPr>
        <dsp:cNvPr id="0" name=""/>
        <dsp:cNvSpPr/>
      </dsp:nvSpPr>
      <dsp:spPr>
        <a:xfrm>
          <a:off x="3141743" y="780995"/>
          <a:ext cx="610301" cy="7139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latin typeface="Cabin" pitchFamily="2" charset="0"/>
          </a:endParaRPr>
        </a:p>
      </dsp:txBody>
      <dsp:txXfrm>
        <a:off x="3141743" y="923782"/>
        <a:ext cx="427211" cy="428363"/>
      </dsp:txXfrm>
    </dsp:sp>
    <dsp:sp modelId="{15D2B0FC-5A13-4D81-A29C-BB5E1DF73F9B}">
      <dsp:nvSpPr>
        <dsp:cNvPr id="0" name=""/>
        <dsp:cNvSpPr/>
      </dsp:nvSpPr>
      <dsp:spPr>
        <a:xfrm>
          <a:off x="4039922" y="274330"/>
          <a:ext cx="2878778" cy="1727267"/>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mn-lt"/>
            </a:rPr>
            <a:t>Consumer signs VAF &amp; indicates desire to terminate from the Home Care Program</a:t>
          </a:r>
        </a:p>
      </dsp:txBody>
      <dsp:txXfrm>
        <a:off x="4090512" y="324920"/>
        <a:ext cx="2777598" cy="1626087"/>
      </dsp:txXfrm>
    </dsp:sp>
    <dsp:sp modelId="{BFD3A903-44AE-4752-855B-9FE6ABCE7E20}">
      <dsp:nvSpPr>
        <dsp:cNvPr id="0" name=""/>
        <dsp:cNvSpPr/>
      </dsp:nvSpPr>
      <dsp:spPr>
        <a:xfrm>
          <a:off x="7172033" y="780995"/>
          <a:ext cx="610301" cy="7139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172033" y="923782"/>
        <a:ext cx="427211" cy="428363"/>
      </dsp:txXfrm>
    </dsp:sp>
    <dsp:sp modelId="{DFD46173-3ED0-4084-9085-777C1EA54CAD}">
      <dsp:nvSpPr>
        <dsp:cNvPr id="0" name=""/>
        <dsp:cNvSpPr/>
      </dsp:nvSpPr>
      <dsp:spPr>
        <a:xfrm>
          <a:off x="8070212" y="274330"/>
          <a:ext cx="2878778" cy="1727267"/>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mn-lt"/>
            </a:rPr>
            <a:t>CM’s documentation supports termination &amp; signed VAF</a:t>
          </a:r>
        </a:p>
      </dsp:txBody>
      <dsp:txXfrm>
        <a:off x="8120802" y="324920"/>
        <a:ext cx="2777598" cy="1626087"/>
      </dsp:txXfrm>
    </dsp:sp>
    <dsp:sp modelId="{F291A3F0-8878-4588-A772-37DD48E13430}">
      <dsp:nvSpPr>
        <dsp:cNvPr id="0" name=""/>
        <dsp:cNvSpPr/>
      </dsp:nvSpPr>
      <dsp:spPr>
        <a:xfrm rot="5400000">
          <a:off x="9204451" y="2203112"/>
          <a:ext cx="610301" cy="7139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rot="-5400000">
        <a:off x="9295420" y="2254930"/>
        <a:ext cx="428363" cy="427211"/>
      </dsp:txXfrm>
    </dsp:sp>
    <dsp:sp modelId="{4F7E4D46-C69A-4B3F-A4DD-98C297BD0DB7}">
      <dsp:nvSpPr>
        <dsp:cNvPr id="0" name=""/>
        <dsp:cNvSpPr/>
      </dsp:nvSpPr>
      <dsp:spPr>
        <a:xfrm>
          <a:off x="8070212" y="3153109"/>
          <a:ext cx="2878778" cy="1727267"/>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mn-lt"/>
            </a:rPr>
            <a:t>VAF is maintained as part of  consumers’ supplemental file</a:t>
          </a:r>
        </a:p>
      </dsp:txBody>
      <dsp:txXfrm>
        <a:off x="8120802" y="3203699"/>
        <a:ext cx="2777598" cy="1626087"/>
      </dsp:txXfrm>
    </dsp:sp>
    <dsp:sp modelId="{14AA0087-5FD8-4538-BFD2-79B4748D90C3}">
      <dsp:nvSpPr>
        <dsp:cNvPr id="0" name=""/>
        <dsp:cNvSpPr/>
      </dsp:nvSpPr>
      <dsp:spPr>
        <a:xfrm rot="10800000">
          <a:off x="7206578" y="3659774"/>
          <a:ext cx="610301" cy="7139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rot="10800000">
        <a:off x="7389668" y="3802561"/>
        <a:ext cx="427211" cy="428363"/>
      </dsp:txXfrm>
    </dsp:sp>
    <dsp:sp modelId="{9F5BF320-A431-4664-AE93-D7ED56F15C7F}">
      <dsp:nvSpPr>
        <dsp:cNvPr id="0" name=""/>
        <dsp:cNvSpPr/>
      </dsp:nvSpPr>
      <dsp:spPr>
        <a:xfrm>
          <a:off x="4039922" y="3153109"/>
          <a:ext cx="2878778" cy="1727267"/>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mn-lt"/>
            </a:rPr>
            <a:t>CM explains that consumer can re-apply if any needs change in future</a:t>
          </a:r>
        </a:p>
      </dsp:txBody>
      <dsp:txXfrm>
        <a:off x="4090512" y="3203699"/>
        <a:ext cx="2777598" cy="1626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3BD2A-57E9-47EB-A2C0-4E6A7D66F1D3}">
      <dsp:nvSpPr>
        <dsp:cNvPr id="0" name=""/>
        <dsp:cNvSpPr/>
      </dsp:nvSpPr>
      <dsp:spPr>
        <a:xfrm>
          <a:off x="1275978" y="0"/>
          <a:ext cx="3046062" cy="30464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accent3"/>
              </a:solidFill>
            </a:rPr>
            <a:t>Age</a:t>
          </a:r>
        </a:p>
        <a:p>
          <a:pPr marL="171450" lvl="1" indent="-171450" algn="l" defTabSz="800100">
            <a:lnSpc>
              <a:spcPct val="90000"/>
            </a:lnSpc>
            <a:spcBef>
              <a:spcPct val="0"/>
            </a:spcBef>
            <a:spcAft>
              <a:spcPct val="15000"/>
            </a:spcAft>
            <a:buChar char="•"/>
          </a:pPr>
          <a:r>
            <a:rPr lang="en-US" sz="1800" kern="1200">
              <a:solidFill>
                <a:schemeClr val="accent3"/>
              </a:solidFill>
            </a:rPr>
            <a:t>60 +</a:t>
          </a:r>
        </a:p>
        <a:p>
          <a:pPr marL="171450" lvl="1" indent="-171450" algn="l" defTabSz="800100">
            <a:lnSpc>
              <a:spcPct val="90000"/>
            </a:lnSpc>
            <a:spcBef>
              <a:spcPct val="0"/>
            </a:spcBef>
            <a:spcAft>
              <a:spcPct val="15000"/>
            </a:spcAft>
            <a:buChar char="•"/>
          </a:pPr>
          <a:r>
            <a:rPr lang="en-US" sz="1800" kern="1200">
              <a:solidFill>
                <a:schemeClr val="accent3"/>
              </a:solidFill>
            </a:rPr>
            <a:t>under 60 with ADRD</a:t>
          </a:r>
        </a:p>
      </dsp:txBody>
      <dsp:txXfrm>
        <a:off x="1722063" y="446140"/>
        <a:ext cx="2153892" cy="2154154"/>
      </dsp:txXfrm>
    </dsp:sp>
    <dsp:sp modelId="{5007E0E0-799D-4D77-8A9E-B9B2B5A99048}">
      <dsp:nvSpPr>
        <dsp:cNvPr id="0" name=""/>
        <dsp:cNvSpPr/>
      </dsp:nvSpPr>
      <dsp:spPr>
        <a:xfrm>
          <a:off x="2403832" y="2031803"/>
          <a:ext cx="3046062" cy="30464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accent3"/>
              </a:solidFill>
            </a:rPr>
            <a:t>Function &amp; Need (FIL)</a:t>
          </a:r>
        </a:p>
        <a:p>
          <a:pPr marL="171450" lvl="1" indent="-171450" algn="l" defTabSz="800100">
            <a:lnSpc>
              <a:spcPct val="90000"/>
            </a:lnSpc>
            <a:spcBef>
              <a:spcPct val="0"/>
            </a:spcBef>
            <a:spcAft>
              <a:spcPct val="15000"/>
            </a:spcAft>
            <a:buChar char="•"/>
          </a:pPr>
          <a:r>
            <a:rPr lang="en-US" sz="1800" kern="1200">
              <a:solidFill>
                <a:schemeClr val="accent3"/>
              </a:solidFill>
            </a:rPr>
            <a:t>The degree of </a:t>
          </a:r>
          <a:r>
            <a:rPr lang="en-US" sz="1800" b="1" kern="1200">
              <a:solidFill>
                <a:schemeClr val="accent3"/>
              </a:solidFill>
            </a:rPr>
            <a:t>functional impairment </a:t>
          </a:r>
          <a:r>
            <a:rPr lang="en-US" sz="1800" kern="1200">
              <a:solidFill>
                <a:schemeClr val="accent3"/>
              </a:solidFill>
            </a:rPr>
            <a:t>experienced by an applicant or Consumer</a:t>
          </a:r>
        </a:p>
      </dsp:txBody>
      <dsp:txXfrm>
        <a:off x="2849917" y="2477943"/>
        <a:ext cx="2153892" cy="2154154"/>
      </dsp:txXfrm>
    </dsp:sp>
    <dsp:sp modelId="{0F242D96-51C8-479D-872A-CCB544AE4D8A}">
      <dsp:nvSpPr>
        <dsp:cNvPr id="0" name=""/>
        <dsp:cNvSpPr/>
      </dsp:nvSpPr>
      <dsp:spPr>
        <a:xfrm>
          <a:off x="4218226" y="124081"/>
          <a:ext cx="3046062" cy="30464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accent3"/>
              </a:solidFill>
            </a:rPr>
            <a:t>Residence</a:t>
          </a:r>
        </a:p>
        <a:p>
          <a:pPr marL="171450" lvl="1" indent="-171450" algn="l" defTabSz="800100">
            <a:lnSpc>
              <a:spcPct val="90000"/>
            </a:lnSpc>
            <a:spcBef>
              <a:spcPct val="0"/>
            </a:spcBef>
            <a:spcAft>
              <a:spcPct val="15000"/>
            </a:spcAft>
            <a:buChar char="•"/>
          </a:pPr>
          <a:r>
            <a:rPr lang="en-US" sz="1800" kern="1200">
              <a:solidFill>
                <a:schemeClr val="accent3"/>
              </a:solidFill>
            </a:rPr>
            <a:t>Resident of MA and living in qualified setting</a:t>
          </a:r>
        </a:p>
      </dsp:txBody>
      <dsp:txXfrm>
        <a:off x="4664311" y="570221"/>
        <a:ext cx="2153892" cy="2154154"/>
      </dsp:txXfrm>
    </dsp:sp>
    <dsp:sp modelId="{89A76FC2-1075-4E2A-A491-4F7ECEF95E2B}">
      <dsp:nvSpPr>
        <dsp:cNvPr id="0" name=""/>
        <dsp:cNvSpPr/>
      </dsp:nvSpPr>
      <dsp:spPr>
        <a:xfrm>
          <a:off x="5887731" y="2031803"/>
          <a:ext cx="3046062" cy="30464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solidFill>
                <a:schemeClr val="accent3"/>
              </a:solidFill>
            </a:rPr>
            <a:t>Service Priority</a:t>
          </a:r>
        </a:p>
        <a:p>
          <a:pPr marL="171450" lvl="1" indent="-171450" algn="l" defTabSz="711200">
            <a:lnSpc>
              <a:spcPct val="90000"/>
            </a:lnSpc>
            <a:spcBef>
              <a:spcPct val="0"/>
            </a:spcBef>
            <a:spcAft>
              <a:spcPct val="15000"/>
            </a:spcAft>
            <a:buChar char="•"/>
          </a:pPr>
          <a:r>
            <a:rPr lang="en-US" sz="1600" b="0" kern="1200">
              <a:solidFill>
                <a:schemeClr val="accent3"/>
              </a:solidFill>
            </a:rPr>
            <a:t> Method to identify an individual's ADL &amp; IADL functional impairment needs</a:t>
          </a:r>
        </a:p>
        <a:p>
          <a:pPr marL="171450" lvl="1" indent="-171450" algn="l" defTabSz="711200">
            <a:lnSpc>
              <a:spcPct val="90000"/>
            </a:lnSpc>
            <a:spcBef>
              <a:spcPct val="0"/>
            </a:spcBef>
            <a:spcAft>
              <a:spcPct val="15000"/>
            </a:spcAft>
            <a:buChar char="•"/>
          </a:pPr>
          <a:r>
            <a:rPr lang="en-US" sz="1600" b="0" kern="1200">
              <a:solidFill>
                <a:schemeClr val="accent3"/>
              </a:solidFill>
            </a:rPr>
            <a:t>Consumer </a:t>
          </a:r>
          <a:r>
            <a:rPr lang="en-US" sz="1600" kern="1200"/>
            <a:t>agreement to accept a qualified service for a priority ADL/IADL</a:t>
          </a:r>
          <a:endParaRPr lang="en-US" sz="1600" b="0" kern="1200">
            <a:solidFill>
              <a:schemeClr val="accent3"/>
            </a:solidFill>
          </a:endParaRPr>
        </a:p>
      </dsp:txBody>
      <dsp:txXfrm>
        <a:off x="6333816" y="2477943"/>
        <a:ext cx="2153892" cy="21541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99A3C-A4D0-4720-A04B-E99B161C7113}">
      <dsp:nvSpPr>
        <dsp:cNvPr id="0" name=""/>
        <dsp:cNvSpPr/>
      </dsp:nvSpPr>
      <dsp:spPr>
        <a:xfrm>
          <a:off x="4539033" y="1791177"/>
          <a:ext cx="192623" cy="939226"/>
        </a:xfrm>
        <a:custGeom>
          <a:avLst/>
          <a:gdLst/>
          <a:ahLst/>
          <a:cxnLst/>
          <a:rect l="0" t="0" r="0" b="0"/>
          <a:pathLst>
            <a:path>
              <a:moveTo>
                <a:pt x="192623" y="0"/>
              </a:moveTo>
              <a:lnTo>
                <a:pt x="192623" y="939226"/>
              </a:lnTo>
              <a:lnTo>
                <a:pt x="0" y="9392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CD0A5F-82A4-4E75-A6B1-D2A8947BF9FD}">
      <dsp:nvSpPr>
        <dsp:cNvPr id="0" name=""/>
        <dsp:cNvSpPr/>
      </dsp:nvSpPr>
      <dsp:spPr>
        <a:xfrm>
          <a:off x="4731657" y="1791177"/>
          <a:ext cx="3705862" cy="1878453"/>
        </a:xfrm>
        <a:custGeom>
          <a:avLst/>
          <a:gdLst/>
          <a:ahLst/>
          <a:cxnLst/>
          <a:rect l="0" t="0" r="0" b="0"/>
          <a:pathLst>
            <a:path>
              <a:moveTo>
                <a:pt x="0" y="0"/>
              </a:moveTo>
              <a:lnTo>
                <a:pt x="0" y="1664065"/>
              </a:lnTo>
              <a:lnTo>
                <a:pt x="3705862" y="1664065"/>
              </a:lnTo>
              <a:lnTo>
                <a:pt x="3705862" y="18784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C4F3A1-8AEE-4A60-9AFC-F9FC6D9932B5}">
      <dsp:nvSpPr>
        <dsp:cNvPr id="0" name=""/>
        <dsp:cNvSpPr/>
      </dsp:nvSpPr>
      <dsp:spPr>
        <a:xfrm>
          <a:off x="4731657" y="1791177"/>
          <a:ext cx="1235287" cy="1878453"/>
        </a:xfrm>
        <a:custGeom>
          <a:avLst/>
          <a:gdLst/>
          <a:ahLst/>
          <a:cxnLst/>
          <a:rect l="0" t="0" r="0" b="0"/>
          <a:pathLst>
            <a:path>
              <a:moveTo>
                <a:pt x="0" y="0"/>
              </a:moveTo>
              <a:lnTo>
                <a:pt x="0" y="1664065"/>
              </a:lnTo>
              <a:lnTo>
                <a:pt x="1235287" y="1664065"/>
              </a:lnTo>
              <a:lnTo>
                <a:pt x="1235287" y="18784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0DA19F-5DC2-4E44-82F1-12409B4D44B8}">
      <dsp:nvSpPr>
        <dsp:cNvPr id="0" name=""/>
        <dsp:cNvSpPr/>
      </dsp:nvSpPr>
      <dsp:spPr>
        <a:xfrm>
          <a:off x="3496369" y="1791177"/>
          <a:ext cx="1235287" cy="1878453"/>
        </a:xfrm>
        <a:custGeom>
          <a:avLst/>
          <a:gdLst/>
          <a:ahLst/>
          <a:cxnLst/>
          <a:rect l="0" t="0" r="0" b="0"/>
          <a:pathLst>
            <a:path>
              <a:moveTo>
                <a:pt x="1235287" y="0"/>
              </a:moveTo>
              <a:lnTo>
                <a:pt x="1235287" y="1664065"/>
              </a:lnTo>
              <a:lnTo>
                <a:pt x="0" y="1664065"/>
              </a:lnTo>
              <a:lnTo>
                <a:pt x="0" y="18784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94382B-2661-47CB-BC93-369CBB9316F4}">
      <dsp:nvSpPr>
        <dsp:cNvPr id="0" name=""/>
        <dsp:cNvSpPr/>
      </dsp:nvSpPr>
      <dsp:spPr>
        <a:xfrm>
          <a:off x="1025794" y="1791177"/>
          <a:ext cx="3705862" cy="1878453"/>
        </a:xfrm>
        <a:custGeom>
          <a:avLst/>
          <a:gdLst/>
          <a:ahLst/>
          <a:cxnLst/>
          <a:rect l="0" t="0" r="0" b="0"/>
          <a:pathLst>
            <a:path>
              <a:moveTo>
                <a:pt x="3705862" y="0"/>
              </a:moveTo>
              <a:lnTo>
                <a:pt x="3705862" y="1664065"/>
              </a:lnTo>
              <a:lnTo>
                <a:pt x="0" y="1664065"/>
              </a:lnTo>
              <a:lnTo>
                <a:pt x="0" y="18784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892338-649A-4652-B6DB-5FEEF27CD72A}">
      <dsp:nvSpPr>
        <dsp:cNvPr id="0" name=""/>
        <dsp:cNvSpPr/>
      </dsp:nvSpPr>
      <dsp:spPr>
        <a:xfrm>
          <a:off x="3439883" y="728136"/>
          <a:ext cx="2583547" cy="10630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orbel" panose="020B0503020204020204"/>
            </a:rPr>
            <a:t>Home Care Service</a:t>
          </a:r>
          <a:r>
            <a:rPr lang="en-US" sz="2300" kern="1200"/>
            <a:t> </a:t>
          </a:r>
          <a:r>
            <a:rPr lang="en-US" sz="2300" kern="1200">
              <a:latin typeface="Corbel" panose="020B0503020204020204"/>
            </a:rPr>
            <a:t>Reduction or Termination</a:t>
          </a:r>
          <a:endParaRPr lang="en-US" sz="2300" kern="1200"/>
        </a:p>
      </dsp:txBody>
      <dsp:txXfrm>
        <a:off x="3439883" y="728136"/>
        <a:ext cx="2583547" cy="1063041"/>
      </dsp:txXfrm>
    </dsp:sp>
    <dsp:sp modelId="{21691DAC-87BC-4152-BCAF-1CBA5AA5638B}">
      <dsp:nvSpPr>
        <dsp:cNvPr id="0" name=""/>
        <dsp:cNvSpPr/>
      </dsp:nvSpPr>
      <dsp:spPr>
        <a:xfrm>
          <a:off x="4895" y="3669631"/>
          <a:ext cx="2041797" cy="1020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orbel" panose="020B0503020204020204"/>
            </a:rPr>
            <a:t>Notice of Action (NOA)</a:t>
          </a:r>
          <a:endParaRPr lang="en-US" sz="2300" kern="1200"/>
        </a:p>
      </dsp:txBody>
      <dsp:txXfrm>
        <a:off x="4895" y="3669631"/>
        <a:ext cx="2041797" cy="1020898"/>
      </dsp:txXfrm>
    </dsp:sp>
    <dsp:sp modelId="{3697A8DE-99BF-4451-ABD0-819ECD695129}">
      <dsp:nvSpPr>
        <dsp:cNvPr id="0" name=""/>
        <dsp:cNvSpPr/>
      </dsp:nvSpPr>
      <dsp:spPr>
        <a:xfrm>
          <a:off x="2475470" y="3669631"/>
          <a:ext cx="2041797" cy="1020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Appeals Forms</a:t>
          </a:r>
        </a:p>
      </dsp:txBody>
      <dsp:txXfrm>
        <a:off x="2475470" y="3669631"/>
        <a:ext cx="2041797" cy="1020898"/>
      </dsp:txXfrm>
    </dsp:sp>
    <dsp:sp modelId="{BF86E8C7-E926-4A36-A2A7-335C2885FBE8}">
      <dsp:nvSpPr>
        <dsp:cNvPr id="0" name=""/>
        <dsp:cNvSpPr/>
      </dsp:nvSpPr>
      <dsp:spPr>
        <a:xfrm>
          <a:off x="4946045" y="3669631"/>
          <a:ext cx="2041797" cy="1020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ASAP Review</a:t>
          </a:r>
        </a:p>
      </dsp:txBody>
      <dsp:txXfrm>
        <a:off x="4946045" y="3669631"/>
        <a:ext cx="2041797" cy="1020898"/>
      </dsp:txXfrm>
    </dsp:sp>
    <dsp:sp modelId="{855D8ADC-4504-45AB-AA7D-270E027FBCB5}">
      <dsp:nvSpPr>
        <dsp:cNvPr id="0" name=""/>
        <dsp:cNvSpPr/>
      </dsp:nvSpPr>
      <dsp:spPr>
        <a:xfrm>
          <a:off x="7416621" y="3669631"/>
          <a:ext cx="2041797" cy="1020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AGE Appeals Hearing</a:t>
          </a:r>
        </a:p>
      </dsp:txBody>
      <dsp:txXfrm>
        <a:off x="7416621" y="3669631"/>
        <a:ext cx="2041797" cy="1020898"/>
      </dsp:txXfrm>
    </dsp:sp>
    <dsp:sp modelId="{EA6E5C62-18DF-4882-BC78-39680502B77C}">
      <dsp:nvSpPr>
        <dsp:cNvPr id="0" name=""/>
        <dsp:cNvSpPr/>
      </dsp:nvSpPr>
      <dsp:spPr>
        <a:xfrm>
          <a:off x="2497236" y="2219955"/>
          <a:ext cx="2041797" cy="1020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Consumer Agreement (VAF)</a:t>
          </a:r>
        </a:p>
      </dsp:txBody>
      <dsp:txXfrm>
        <a:off x="2497236" y="2219955"/>
        <a:ext cx="2041797" cy="10208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A381D-8113-435E-842A-01AD737EAD40}">
      <dsp:nvSpPr>
        <dsp:cNvPr id="0" name=""/>
        <dsp:cNvSpPr/>
      </dsp:nvSpPr>
      <dsp:spPr>
        <a:xfrm>
          <a:off x="0" y="1204"/>
          <a:ext cx="1172952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A0177E-752E-4652-A0D2-F02352D9B65C}">
      <dsp:nvSpPr>
        <dsp:cNvPr id="0" name=""/>
        <dsp:cNvSpPr/>
      </dsp:nvSpPr>
      <dsp:spPr>
        <a:xfrm>
          <a:off x="0" y="1204"/>
          <a:ext cx="2345904" cy="246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a:solidFill>
                <a:schemeClr val="accent3"/>
              </a:solidFill>
              <a:latin typeface="Corbel"/>
            </a:rPr>
            <a:t>Right to Appeal:</a:t>
          </a:r>
        </a:p>
      </dsp:txBody>
      <dsp:txXfrm>
        <a:off x="0" y="1204"/>
        <a:ext cx="2345904" cy="2464565"/>
      </dsp:txXfrm>
    </dsp:sp>
    <dsp:sp modelId="{F488AA18-0DB6-477F-8A48-D1D24F81F33C}">
      <dsp:nvSpPr>
        <dsp:cNvPr id="0" name=""/>
        <dsp:cNvSpPr/>
      </dsp:nvSpPr>
      <dsp:spPr>
        <a:xfrm>
          <a:off x="2521847" y="39713"/>
          <a:ext cx="9207674" cy="77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a:solidFill>
                <a:schemeClr val="accent3"/>
              </a:solidFill>
              <a:latin typeface="Corbel"/>
            </a:rPr>
            <a:t>Applicant/Consumer shall be informed </a:t>
          </a:r>
          <a:r>
            <a:rPr lang="en-US" sz="1600" b="1" kern="1200">
              <a:solidFill>
                <a:schemeClr val="accent3"/>
              </a:solidFill>
              <a:latin typeface="Corbel"/>
            </a:rPr>
            <a:t>in writing </a:t>
          </a:r>
          <a:r>
            <a:rPr lang="en-US" sz="1600" kern="1200">
              <a:solidFill>
                <a:schemeClr val="accent3"/>
              </a:solidFill>
              <a:latin typeface="Corbel"/>
            </a:rPr>
            <a:t>of the right to request a Review of an ASAP's decision to determine ineligibility for Home Care Program applicants as well as reductions/terminations for Home Care Program Services</a:t>
          </a:r>
        </a:p>
      </dsp:txBody>
      <dsp:txXfrm>
        <a:off x="2521847" y="39713"/>
        <a:ext cx="9207674" cy="770176"/>
      </dsp:txXfrm>
    </dsp:sp>
    <dsp:sp modelId="{1675ADA0-5644-4046-BEEE-F4069BC95641}">
      <dsp:nvSpPr>
        <dsp:cNvPr id="0" name=""/>
        <dsp:cNvSpPr/>
      </dsp:nvSpPr>
      <dsp:spPr>
        <a:xfrm>
          <a:off x="2345904" y="809890"/>
          <a:ext cx="938361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B214AF-8C8C-4071-9598-F60C818FCD59}">
      <dsp:nvSpPr>
        <dsp:cNvPr id="0" name=""/>
        <dsp:cNvSpPr/>
      </dsp:nvSpPr>
      <dsp:spPr>
        <a:xfrm>
          <a:off x="2521847" y="848399"/>
          <a:ext cx="9207674" cy="77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Font typeface="Arial" panose="020B0604020202020204" pitchFamily="34" charset="0"/>
            <a:buNone/>
          </a:pPr>
          <a:r>
            <a:rPr lang="en-US" sz="1600" kern="1200">
              <a:solidFill>
                <a:schemeClr val="accent3"/>
              </a:solidFill>
              <a:latin typeface="Corbel"/>
            </a:rPr>
            <a:t>Applicant or Consumer shall also be informed in writing of their right to Appeal a Review decision to AGE Hearings Officer as specified in 651 CMR 1.07: Initiation of Appeal of a Review Decision</a:t>
          </a:r>
        </a:p>
      </dsp:txBody>
      <dsp:txXfrm>
        <a:off x="2521847" y="848399"/>
        <a:ext cx="9207674" cy="770176"/>
      </dsp:txXfrm>
    </dsp:sp>
    <dsp:sp modelId="{44A0BA8A-F1E1-460F-A625-B67475911AC6}">
      <dsp:nvSpPr>
        <dsp:cNvPr id="0" name=""/>
        <dsp:cNvSpPr/>
      </dsp:nvSpPr>
      <dsp:spPr>
        <a:xfrm>
          <a:off x="2345904" y="1618575"/>
          <a:ext cx="938361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4F9327-8DF4-48D3-856E-F27C14DA3820}">
      <dsp:nvSpPr>
        <dsp:cNvPr id="0" name=""/>
        <dsp:cNvSpPr/>
      </dsp:nvSpPr>
      <dsp:spPr>
        <a:xfrm>
          <a:off x="2521847" y="1657084"/>
          <a:ext cx="9207674" cy="77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a:solidFill>
                <a:schemeClr val="accent3"/>
              </a:solidFill>
              <a:latin typeface="Corbel"/>
            </a:rPr>
            <a:t>Appeal shall be conducted in accordance with 801 CMR 1.00: Standard Adjudicatory Rules of Practice and Procedure and 651 CMR 1.00: Adjudicatory Rules of Practice and Procedures</a:t>
          </a:r>
        </a:p>
      </dsp:txBody>
      <dsp:txXfrm>
        <a:off x="2521847" y="1657084"/>
        <a:ext cx="9207674" cy="770176"/>
      </dsp:txXfrm>
    </dsp:sp>
    <dsp:sp modelId="{E4CD5EA4-2F00-42E0-9DAF-75D89B7B7BE5}">
      <dsp:nvSpPr>
        <dsp:cNvPr id="0" name=""/>
        <dsp:cNvSpPr/>
      </dsp:nvSpPr>
      <dsp:spPr>
        <a:xfrm>
          <a:off x="2345904" y="2427261"/>
          <a:ext cx="9383617"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53B3D-3768-493F-B7CD-1848B7F1A8B7}">
      <dsp:nvSpPr>
        <dsp:cNvPr id="0" name=""/>
        <dsp:cNvSpPr/>
      </dsp:nvSpPr>
      <dsp:spPr>
        <a:xfrm>
          <a:off x="0" y="462264"/>
          <a:ext cx="5158982" cy="30953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latin typeface="Corbel"/>
            </a:rPr>
            <a:t>Regulatory Requirement: </a:t>
          </a:r>
          <a:r>
            <a:rPr lang="en-US" sz="2600" kern="1200">
              <a:latin typeface="Corbel"/>
            </a:rPr>
            <a:t>651 CMR 3.07 (5) (a) An applicant/consumer shall be informed in writing of his or her right to request a Review, where the ASAP makes a decision to </a:t>
          </a:r>
          <a:r>
            <a:rPr lang="en-US" sz="2600" b="1" kern="1200">
              <a:latin typeface="Corbel"/>
            </a:rPr>
            <a:t>deny, terminate, or reduce</a:t>
          </a:r>
          <a:r>
            <a:rPr lang="en-US" sz="2600" kern="1200">
              <a:latin typeface="Corbel"/>
            </a:rPr>
            <a:t> Home Care Program Service</a:t>
          </a:r>
          <a:endParaRPr lang="en-US" sz="2600" kern="1200"/>
        </a:p>
      </dsp:txBody>
      <dsp:txXfrm>
        <a:off x="0" y="462264"/>
        <a:ext cx="5158982" cy="3095389"/>
      </dsp:txXfrm>
    </dsp:sp>
    <dsp:sp modelId="{13B38CEF-AF81-4A1A-8A7B-C2D9F3BF0D90}">
      <dsp:nvSpPr>
        <dsp:cNvPr id="0" name=""/>
        <dsp:cNvSpPr/>
      </dsp:nvSpPr>
      <dsp:spPr>
        <a:xfrm>
          <a:off x="5677525" y="2115914"/>
          <a:ext cx="5158982" cy="3095389"/>
        </a:xfrm>
        <a:prstGeom prst="rect">
          <a:avLst/>
        </a:prstGeom>
        <a:solidFill>
          <a:schemeClr val="accent2">
            <a:hueOff val="9801453"/>
            <a:satOff val="8888"/>
            <a:lumOff val="-233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i="0" kern="1200">
              <a:latin typeface="+mj-lt"/>
              <a:ea typeface="+mn-lt"/>
              <a:cs typeface="+mn-lt"/>
            </a:rPr>
            <a:t>For Service Reductions Related to MassHealth financial eligibility</a:t>
          </a:r>
          <a:r>
            <a:rPr lang="en-US" sz="2600" i="0" kern="1200">
              <a:latin typeface="+mj-lt"/>
              <a:ea typeface="+mn-lt"/>
              <a:cs typeface="+mn-lt"/>
            </a:rPr>
            <a:t>: A consumer does not have a right to appeal the reduction/termination of waiver services due to a decision regarding their eligibility for MassHealth </a:t>
          </a:r>
          <a:endParaRPr lang="en-US" sz="2600" i="0" kern="1200">
            <a:latin typeface="+mj-lt"/>
          </a:endParaRPr>
        </a:p>
      </dsp:txBody>
      <dsp:txXfrm>
        <a:off x="5677525" y="2115914"/>
        <a:ext cx="5158982" cy="30953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A3B94-D510-4914-B730-C63E4161BDDD}">
      <dsp:nvSpPr>
        <dsp:cNvPr id="0" name=""/>
        <dsp:cNvSpPr/>
      </dsp:nvSpPr>
      <dsp:spPr>
        <a:xfrm rot="5400000">
          <a:off x="-223750" y="231268"/>
          <a:ext cx="1491672" cy="1044170"/>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t>Voluntary Assent</a:t>
          </a:r>
          <a:endParaRPr lang="en-US" sz="1500" kern="1200"/>
        </a:p>
      </dsp:txBody>
      <dsp:txXfrm rot="-5400000">
        <a:off x="1" y="529602"/>
        <a:ext cx="1044170" cy="447502"/>
      </dsp:txXfrm>
    </dsp:sp>
    <dsp:sp modelId="{911223C2-30F1-4219-AFB2-D3115A6FA7FD}">
      <dsp:nvSpPr>
        <dsp:cNvPr id="0" name=""/>
        <dsp:cNvSpPr/>
      </dsp:nvSpPr>
      <dsp:spPr>
        <a:xfrm rot="5400000">
          <a:off x="5807177" y="-4755488"/>
          <a:ext cx="969587" cy="10495600"/>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Tx/>
            <a:buNone/>
          </a:pPr>
          <a:r>
            <a:rPr lang="en-US" sz="1600" b="0" kern="1200">
              <a:solidFill>
                <a:schemeClr val="accent3"/>
              </a:solidFill>
            </a:rPr>
            <a:t>	Documents consumer’s agreement to change within the service plan or an ASAP decision. Specific service that will be changed shall be identified along with the date &amp; type of change; for example: change in service, reduction or termination. </a:t>
          </a:r>
          <a:r>
            <a:rPr lang="en-US" sz="1600" b="1" kern="1200">
              <a:solidFill>
                <a:schemeClr val="accent3"/>
              </a:solidFill>
            </a:rPr>
            <a:t>The consumer’s signature documents agreement with the date &amp; change in the service plan</a:t>
          </a:r>
        </a:p>
      </dsp:txBody>
      <dsp:txXfrm rot="-5400000">
        <a:off x="1044171" y="54849"/>
        <a:ext cx="10448269" cy="874925"/>
      </dsp:txXfrm>
    </dsp:sp>
    <dsp:sp modelId="{63119D5F-EAB3-42FB-960F-F78313B3C63B}">
      <dsp:nvSpPr>
        <dsp:cNvPr id="0" name=""/>
        <dsp:cNvSpPr/>
      </dsp:nvSpPr>
      <dsp:spPr>
        <a:xfrm rot="5400000">
          <a:off x="-223750" y="1578961"/>
          <a:ext cx="1491672" cy="1044170"/>
        </a:xfrm>
        <a:prstGeom prst="chevron">
          <a:avLst/>
        </a:prstGeom>
        <a:solidFill>
          <a:schemeClr val="accent2">
            <a:hueOff val="3267151"/>
            <a:satOff val="2963"/>
            <a:lumOff val="-7777"/>
            <a:alphaOff val="0"/>
          </a:schemeClr>
        </a:solidFill>
        <a:ln w="12700" cap="flat" cmpd="sng" algn="ctr">
          <a:solidFill>
            <a:schemeClr val="accent2">
              <a:hueOff val="3267151"/>
              <a:satOff val="2963"/>
              <a:lumOff val="-77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Notice of Ineligibility</a:t>
          </a:r>
          <a:endParaRPr lang="en-US" sz="1600" kern="1200"/>
        </a:p>
      </dsp:txBody>
      <dsp:txXfrm rot="-5400000">
        <a:off x="1" y="1877295"/>
        <a:ext cx="1044170" cy="447502"/>
      </dsp:txXfrm>
    </dsp:sp>
    <dsp:sp modelId="{D7DCEE16-8565-4161-A66D-A16A74895BD1}">
      <dsp:nvSpPr>
        <dsp:cNvPr id="0" name=""/>
        <dsp:cNvSpPr/>
      </dsp:nvSpPr>
      <dsp:spPr>
        <a:xfrm rot="5400000">
          <a:off x="5806922" y="-3407541"/>
          <a:ext cx="970097" cy="10495600"/>
        </a:xfrm>
        <a:prstGeom prst="round2SameRect">
          <a:avLst/>
        </a:prstGeom>
        <a:solidFill>
          <a:schemeClr val="lt1">
            <a:alpha val="90000"/>
            <a:hueOff val="0"/>
            <a:satOff val="0"/>
            <a:lumOff val="0"/>
            <a:alphaOff val="0"/>
          </a:schemeClr>
        </a:solidFill>
        <a:ln w="12700" cap="flat" cmpd="sng" algn="ctr">
          <a:solidFill>
            <a:schemeClr val="accent2">
              <a:hueOff val="3267151"/>
              <a:satOff val="2963"/>
              <a:lumOff val="-77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Tx/>
            <a:buNone/>
          </a:pPr>
          <a:r>
            <a:rPr lang="en-US" sz="1600" b="0" kern="1200" dirty="0">
              <a:solidFill>
                <a:schemeClr val="accent3"/>
              </a:solidFill>
            </a:rPr>
            <a:t>	Informs consumer of determination of ineligibility for home care. </a:t>
          </a:r>
          <a:r>
            <a:rPr lang="en-US" sz="1600" b="1" kern="1200" dirty="0">
              <a:solidFill>
                <a:schemeClr val="accent3"/>
              </a:solidFill>
            </a:rPr>
            <a:t>Appeals Rights </a:t>
          </a:r>
          <a:r>
            <a:rPr lang="en-US" sz="1600" b="0" kern="1200" dirty="0">
              <a:solidFill>
                <a:schemeClr val="accent3"/>
              </a:solidFill>
            </a:rPr>
            <a:t>&amp; </a:t>
          </a:r>
          <a:r>
            <a:rPr lang="en-US" sz="1600" b="1" kern="1200" dirty="0">
              <a:solidFill>
                <a:schemeClr val="accent3"/>
              </a:solidFill>
            </a:rPr>
            <a:t>Request for Review</a:t>
          </a:r>
          <a:r>
            <a:rPr lang="en-US" sz="1600" b="0" kern="1200" dirty="0">
              <a:solidFill>
                <a:schemeClr val="accent3"/>
              </a:solidFill>
            </a:rPr>
            <a:t> forms are included with every Notice of Ineligibility</a:t>
          </a:r>
          <a:r>
            <a:rPr lang="en-US" sz="1600" b="1" kern="1200" dirty="0">
              <a:solidFill>
                <a:schemeClr val="accent3"/>
              </a:solidFill>
            </a:rPr>
            <a:t> (completed CDS &amp; Financial Assessment required)</a:t>
          </a:r>
        </a:p>
      </dsp:txBody>
      <dsp:txXfrm rot="-5400000">
        <a:off x="1044171" y="1402566"/>
        <a:ext cx="10448244" cy="875385"/>
      </dsp:txXfrm>
    </dsp:sp>
    <dsp:sp modelId="{D5B7A4AA-E98C-4666-836E-497F9260ABFF}">
      <dsp:nvSpPr>
        <dsp:cNvPr id="0" name=""/>
        <dsp:cNvSpPr/>
      </dsp:nvSpPr>
      <dsp:spPr>
        <a:xfrm rot="5400000">
          <a:off x="-223750" y="2926653"/>
          <a:ext cx="1491672" cy="1044170"/>
        </a:xfrm>
        <a:prstGeom prst="chevron">
          <a:avLst/>
        </a:prstGeom>
        <a:solidFill>
          <a:schemeClr val="accent2">
            <a:hueOff val="6534302"/>
            <a:satOff val="5925"/>
            <a:lumOff val="-15555"/>
            <a:alphaOff val="0"/>
          </a:schemeClr>
        </a:solidFill>
        <a:ln w="12700" cap="flat" cmpd="sng" algn="ctr">
          <a:solidFill>
            <a:schemeClr val="accent2">
              <a:hueOff val="6534302"/>
              <a:satOff val="5925"/>
              <a:lumOff val="-155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a:t>Notice of Action</a:t>
          </a:r>
          <a:endParaRPr lang="en-US" sz="1500" kern="1200"/>
        </a:p>
      </dsp:txBody>
      <dsp:txXfrm rot="-5400000">
        <a:off x="1" y="3224987"/>
        <a:ext cx="1044170" cy="447502"/>
      </dsp:txXfrm>
    </dsp:sp>
    <dsp:sp modelId="{4C91D47C-BFD8-4D4F-9935-1D7D12A7BDB6}">
      <dsp:nvSpPr>
        <dsp:cNvPr id="0" name=""/>
        <dsp:cNvSpPr/>
      </dsp:nvSpPr>
      <dsp:spPr>
        <a:xfrm rot="5400000">
          <a:off x="5807177" y="-2060103"/>
          <a:ext cx="969587" cy="10495600"/>
        </a:xfrm>
        <a:prstGeom prst="round2SameRect">
          <a:avLst/>
        </a:prstGeom>
        <a:solidFill>
          <a:schemeClr val="lt1">
            <a:alpha val="90000"/>
            <a:hueOff val="0"/>
            <a:satOff val="0"/>
            <a:lumOff val="0"/>
            <a:alphaOff val="0"/>
          </a:schemeClr>
        </a:solidFill>
        <a:ln w="12700" cap="flat" cmpd="sng" algn="ctr">
          <a:solidFill>
            <a:schemeClr val="accent2">
              <a:hueOff val="6534302"/>
              <a:satOff val="5925"/>
              <a:lumOff val="-155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Tx/>
            <a:buNone/>
          </a:pPr>
          <a:r>
            <a:rPr lang="en-US" sz="1600" b="0" kern="1200" dirty="0">
              <a:solidFill>
                <a:schemeClr val="accent3"/>
              </a:solidFill>
            </a:rPr>
            <a:t>	Must be sent, if a Voluntary Assent is </a:t>
          </a:r>
          <a:r>
            <a:rPr lang="en-US" sz="1600" b="1" kern="1200" dirty="0">
              <a:solidFill>
                <a:schemeClr val="accent3"/>
              </a:solidFill>
            </a:rPr>
            <a:t>not</a:t>
          </a:r>
          <a:r>
            <a:rPr lang="en-US" sz="1600" b="0" kern="1200" dirty="0">
              <a:solidFill>
                <a:schemeClr val="accent3"/>
              </a:solidFill>
            </a:rPr>
            <a:t> signed, to inform consumer of a reduction/change in services; a termination of services; the effective date of the change; &amp; to provide information on the right to appeal the decision.  ASAP must state the specific reason why the change in the service plan has been made &amp; cite the regulation that coincides with the reason for the change. </a:t>
          </a:r>
          <a:r>
            <a:rPr lang="en-US" sz="1600" b="1" kern="1200" dirty="0">
              <a:solidFill>
                <a:schemeClr val="accent3"/>
              </a:solidFill>
            </a:rPr>
            <a:t>Appeals Rights</a:t>
          </a:r>
          <a:r>
            <a:rPr lang="en-US" sz="1600" b="0" kern="1200" dirty="0">
              <a:solidFill>
                <a:schemeClr val="accent3"/>
              </a:solidFill>
            </a:rPr>
            <a:t> &amp;</a:t>
          </a:r>
          <a:r>
            <a:rPr lang="en-US" sz="1600" b="1" kern="1200" dirty="0">
              <a:solidFill>
                <a:schemeClr val="accent3"/>
              </a:solidFill>
            </a:rPr>
            <a:t> Request for Review </a:t>
          </a:r>
          <a:r>
            <a:rPr lang="en-US" sz="1600" b="0" kern="1200" dirty="0">
              <a:solidFill>
                <a:schemeClr val="accent3"/>
              </a:solidFill>
            </a:rPr>
            <a:t>forms are included with every Notice of Action</a:t>
          </a:r>
          <a:endParaRPr lang="en-US" sz="1600" kern="1200" dirty="0">
            <a:solidFill>
              <a:schemeClr val="accent3"/>
            </a:solidFill>
          </a:endParaRPr>
        </a:p>
      </dsp:txBody>
      <dsp:txXfrm rot="-5400000">
        <a:off x="1044171" y="2750234"/>
        <a:ext cx="10448269" cy="874925"/>
      </dsp:txXfrm>
    </dsp:sp>
    <dsp:sp modelId="{0F1EADEB-E3D7-4CC5-BF42-50C2DFC51420}">
      <dsp:nvSpPr>
        <dsp:cNvPr id="0" name=""/>
        <dsp:cNvSpPr/>
      </dsp:nvSpPr>
      <dsp:spPr>
        <a:xfrm rot="5400000">
          <a:off x="-223750" y="4274346"/>
          <a:ext cx="1491672" cy="1044170"/>
        </a:xfrm>
        <a:prstGeom prst="chevron">
          <a:avLst/>
        </a:prstGeom>
        <a:solidFill>
          <a:schemeClr val="accent2">
            <a:hueOff val="9801453"/>
            <a:satOff val="8888"/>
            <a:lumOff val="-23332"/>
            <a:alphaOff val="0"/>
          </a:schemeClr>
        </a:solidFill>
        <a:ln w="12700" cap="flat" cmpd="sng" algn="ctr">
          <a:solidFill>
            <a:schemeClr val="accent2">
              <a:hueOff val="9801453"/>
              <a:satOff val="8888"/>
              <a:lumOff val="-233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Changes in Services</a:t>
          </a:r>
        </a:p>
      </dsp:txBody>
      <dsp:txXfrm rot="-5400000">
        <a:off x="1" y="4572680"/>
        <a:ext cx="1044170" cy="447502"/>
      </dsp:txXfrm>
    </dsp:sp>
    <dsp:sp modelId="{2CD0D461-5CF0-44FE-8909-534E3B93B268}">
      <dsp:nvSpPr>
        <dsp:cNvPr id="0" name=""/>
        <dsp:cNvSpPr/>
      </dsp:nvSpPr>
      <dsp:spPr>
        <a:xfrm rot="5400000">
          <a:off x="5807177" y="-712410"/>
          <a:ext cx="969587" cy="10495600"/>
        </a:xfrm>
        <a:prstGeom prst="round2SameRect">
          <a:avLst/>
        </a:prstGeom>
        <a:solidFill>
          <a:schemeClr val="lt1">
            <a:alpha val="90000"/>
            <a:hueOff val="0"/>
            <a:satOff val="0"/>
            <a:lumOff val="0"/>
            <a:alphaOff val="0"/>
          </a:schemeClr>
        </a:solidFill>
        <a:ln w="12700" cap="flat" cmpd="sng" algn="ctr">
          <a:solidFill>
            <a:schemeClr val="accent2">
              <a:hueOff val="9801453"/>
              <a:satOff val="8888"/>
              <a:lumOff val="-233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None/>
          </a:pPr>
          <a:r>
            <a:rPr lang="en-US" sz="2900" b="0" kern="1200">
              <a:solidFill>
                <a:schemeClr val="accent3"/>
              </a:solidFill>
            </a:rPr>
            <a:t>	</a:t>
          </a:r>
          <a:r>
            <a:rPr lang="en-US" sz="1600" b="0" kern="1200">
              <a:solidFill>
                <a:schemeClr val="accent3"/>
              </a:solidFill>
            </a:rPr>
            <a:t>Services shall remain at the level in effect, prior to any changes, terminations or reductions, until the ASAP appeal decision &amp; AGE appeal decision (if applicable) is rendered</a:t>
          </a:r>
          <a:endParaRPr lang="en-US" sz="1600" kern="1200">
            <a:solidFill>
              <a:schemeClr val="accent3"/>
            </a:solidFill>
          </a:endParaRPr>
        </a:p>
      </dsp:txBody>
      <dsp:txXfrm rot="-5400000">
        <a:off x="1044171" y="4097927"/>
        <a:ext cx="10448269" cy="8749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53996-9390-4815-ADEE-BA4484C8BC7B}">
      <dsp:nvSpPr>
        <dsp:cNvPr id="0" name=""/>
        <dsp:cNvSpPr/>
      </dsp:nvSpPr>
      <dsp:spPr>
        <a:xfrm rot="5400000">
          <a:off x="6531750" y="-2308414"/>
          <a:ext cx="1963761" cy="707165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rtl="0">
            <a:lnSpc>
              <a:spcPct val="90000"/>
            </a:lnSpc>
            <a:spcBef>
              <a:spcPct val="0"/>
            </a:spcBef>
            <a:spcAft>
              <a:spcPct val="15000"/>
            </a:spcAft>
            <a:buChar char="•"/>
          </a:pPr>
          <a:r>
            <a:rPr lang="en-US" sz="2300" kern="1200">
              <a:solidFill>
                <a:srgbClr val="141D45"/>
              </a:solidFill>
              <a:latin typeface="Corbel" panose="020B0503020204020204"/>
            </a:rPr>
            <a:t>An applicant</a:t>
          </a:r>
          <a:r>
            <a:rPr lang="en-US" sz="2300" kern="1200">
              <a:solidFill>
                <a:srgbClr val="141D45"/>
              </a:solidFill>
            </a:rPr>
            <a:t> is determined ineligible for Home Care Program due to FIL ineligibility, residency, or age of applicant</a:t>
          </a:r>
        </a:p>
      </dsp:txBody>
      <dsp:txXfrm rot="-5400000">
        <a:off x="3977805" y="341394"/>
        <a:ext cx="6975789" cy="1772035"/>
      </dsp:txXfrm>
    </dsp:sp>
    <dsp:sp modelId="{6B35D48A-6D12-409C-8564-EEEED9BBFF96}">
      <dsp:nvSpPr>
        <dsp:cNvPr id="0" name=""/>
        <dsp:cNvSpPr/>
      </dsp:nvSpPr>
      <dsp:spPr>
        <a:xfrm>
          <a:off x="0" y="61"/>
          <a:ext cx="3977804" cy="2454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kern="1200">
              <a:solidFill>
                <a:schemeClr val="bg1"/>
              </a:solidFill>
            </a:rPr>
            <a:t>Ineligibility for the Home Care Program</a:t>
          </a:r>
          <a:endParaRPr lang="en-US" sz="3200" kern="1200">
            <a:solidFill>
              <a:schemeClr val="bg1"/>
            </a:solidFill>
          </a:endParaRPr>
        </a:p>
      </dsp:txBody>
      <dsp:txXfrm>
        <a:off x="119829" y="119890"/>
        <a:ext cx="3738146" cy="2215043"/>
      </dsp:txXfrm>
    </dsp:sp>
    <dsp:sp modelId="{1DB43C19-E989-448A-8758-E5902E952DD7}">
      <dsp:nvSpPr>
        <dsp:cNvPr id="0" name=""/>
        <dsp:cNvSpPr/>
      </dsp:nvSpPr>
      <dsp:spPr>
        <a:xfrm rot="5400000">
          <a:off x="6531750" y="269022"/>
          <a:ext cx="1963761" cy="7071652"/>
        </a:xfrm>
        <a:prstGeom prst="round2SameRect">
          <a:avLst/>
        </a:prstGeom>
        <a:solidFill>
          <a:schemeClr val="accent3">
            <a:tint val="40000"/>
            <a:alpha val="90000"/>
            <a:hueOff val="-8351741"/>
            <a:satOff val="31047"/>
            <a:lumOff val="5299"/>
            <a:alphaOff val="0"/>
          </a:schemeClr>
        </a:solidFill>
        <a:ln w="12700" cap="flat" cmpd="sng" algn="ctr">
          <a:solidFill>
            <a:schemeClr val="accent3">
              <a:tint val="40000"/>
              <a:alpha val="90000"/>
              <a:hueOff val="-8351741"/>
              <a:satOff val="31047"/>
              <a:lumOff val="52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Font typeface="Arial" panose="020B0604020202020204" pitchFamily="34" charset="0"/>
            <a:buChar char="•"/>
          </a:pPr>
          <a:r>
            <a:rPr lang="en-US" sz="2300" kern="1200">
              <a:solidFill>
                <a:srgbClr val="141D45"/>
              </a:solidFill>
              <a:latin typeface="Corbel"/>
            </a:rPr>
            <a:t>Notice of ineligibility shall be documented on a form prescribed by AGE that contain a statement of reasons supporting the finding of ineligibility</a:t>
          </a:r>
        </a:p>
        <a:p>
          <a:pPr marL="228600" lvl="1" indent="-228600" algn="l" defTabSz="1022350">
            <a:lnSpc>
              <a:spcPct val="90000"/>
            </a:lnSpc>
            <a:spcBef>
              <a:spcPct val="0"/>
            </a:spcBef>
            <a:spcAft>
              <a:spcPct val="15000"/>
            </a:spcAft>
            <a:buFont typeface="Arial" panose="020B0604020202020204" pitchFamily="34" charset="0"/>
            <a:buChar char="•"/>
          </a:pPr>
          <a:r>
            <a:rPr lang="en-US" sz="2300" kern="1200">
              <a:solidFill>
                <a:srgbClr val="141D45"/>
              </a:solidFill>
              <a:latin typeface="Corbel"/>
            </a:rPr>
            <a:t>Complete CDS &amp; Financial Assessment </a:t>
          </a:r>
          <a:r>
            <a:rPr lang="en-US" sz="2300" b="1" kern="1200">
              <a:solidFill>
                <a:srgbClr val="141D45"/>
              </a:solidFill>
              <a:latin typeface="Corbel"/>
            </a:rPr>
            <a:t>must</a:t>
          </a:r>
          <a:r>
            <a:rPr lang="en-US" sz="2300" kern="1200">
              <a:solidFill>
                <a:srgbClr val="141D45"/>
              </a:solidFill>
              <a:latin typeface="Corbel"/>
            </a:rPr>
            <a:t> be documented within the consumers A&amp;D record</a:t>
          </a:r>
        </a:p>
      </dsp:txBody>
      <dsp:txXfrm rot="-5400000">
        <a:off x="3977805" y="2918831"/>
        <a:ext cx="6975789" cy="1772035"/>
      </dsp:txXfrm>
    </dsp:sp>
    <dsp:sp modelId="{86E38DC3-D633-4D59-983D-46B20A87E880}">
      <dsp:nvSpPr>
        <dsp:cNvPr id="0" name=""/>
        <dsp:cNvSpPr/>
      </dsp:nvSpPr>
      <dsp:spPr>
        <a:xfrm>
          <a:off x="0" y="2577498"/>
          <a:ext cx="3977804" cy="2454701"/>
        </a:xfrm>
        <a:prstGeom prst="roundRect">
          <a:avLst/>
        </a:prstGeom>
        <a:solidFill>
          <a:schemeClr val="accent3">
            <a:hueOff val="-8529183"/>
            <a:satOff val="-6423"/>
            <a:lumOff val="321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kern="1200">
              <a:solidFill>
                <a:srgbClr val="141D45"/>
              </a:solidFill>
              <a:latin typeface="Corbel"/>
            </a:rPr>
            <a:t>Ineligibility for the Home Care Program</a:t>
          </a:r>
          <a:endParaRPr lang="en-US" sz="3200" kern="1200">
            <a:solidFill>
              <a:srgbClr val="141D45"/>
            </a:solidFill>
          </a:endParaRPr>
        </a:p>
      </dsp:txBody>
      <dsp:txXfrm>
        <a:off x="119829" y="2697327"/>
        <a:ext cx="3738146" cy="2215043"/>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40488-43C1-1D40-B90D-1C9DA7E284B7}" type="datetimeFigureOut">
              <a:rPr lang="en-US" smtClean="0"/>
              <a:t>7/17/2026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8E571-E173-E741-8F29-757E3429C437}" type="slidenum">
              <a:rPr lang="en-US" smtClean="0"/>
              <a:t>‹#›</a:t>
            </a:fld>
            <a:endParaRPr lang="en-US"/>
          </a:p>
        </p:txBody>
      </p:sp>
    </p:spTree>
    <p:extLst>
      <p:ext uri="{BB962C8B-B14F-4D97-AF65-F5344CB8AC3E}">
        <p14:creationId xmlns:p14="http://schemas.microsoft.com/office/powerpoint/2010/main" val="1170924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38E571-E173-E741-8F29-757E3429C437}" type="slidenum">
              <a:rPr lang="en-US" smtClean="0"/>
              <a:t>9</a:t>
            </a:fld>
            <a:endParaRPr lang="en-US"/>
          </a:p>
        </p:txBody>
      </p:sp>
    </p:spTree>
    <p:extLst>
      <p:ext uri="{BB962C8B-B14F-4D97-AF65-F5344CB8AC3E}">
        <p14:creationId xmlns:p14="http://schemas.microsoft.com/office/powerpoint/2010/main" val="1068976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38E571-E173-E741-8F29-757E3429C437}" type="slidenum">
              <a:rPr lang="en-US" smtClean="0"/>
              <a:t>59</a:t>
            </a:fld>
            <a:endParaRPr lang="en-US"/>
          </a:p>
        </p:txBody>
      </p:sp>
    </p:spTree>
    <p:extLst>
      <p:ext uri="{BB962C8B-B14F-4D97-AF65-F5344CB8AC3E}">
        <p14:creationId xmlns:p14="http://schemas.microsoft.com/office/powerpoint/2010/main" val="432149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39BFD-D92A-5B44-7C7D-112562546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9C4F2-72CE-176C-6400-B3E3E1B0E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00EFB-E7C0-67C5-384F-B7F0345BB7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175A1B-75B3-4A28-D61F-CC631E154AA6}"/>
              </a:ext>
            </a:extLst>
          </p:cNvPr>
          <p:cNvSpPr>
            <a:spLocks noGrp="1"/>
          </p:cNvSpPr>
          <p:nvPr>
            <p:ph type="sldNum" sz="quarter" idx="5"/>
          </p:nvPr>
        </p:nvSpPr>
        <p:spPr/>
        <p:txBody>
          <a:bodyPr/>
          <a:lstStyle/>
          <a:p>
            <a:fld id="{C738E571-E173-E741-8F29-757E3429C437}" type="slidenum">
              <a:rPr lang="en-US" smtClean="0"/>
              <a:t>60</a:t>
            </a:fld>
            <a:endParaRPr lang="en-US"/>
          </a:p>
        </p:txBody>
      </p:sp>
    </p:spTree>
    <p:extLst>
      <p:ext uri="{BB962C8B-B14F-4D97-AF65-F5344CB8AC3E}">
        <p14:creationId xmlns:p14="http://schemas.microsoft.com/office/powerpoint/2010/main" val="4087033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1DBB3-EDF2-D810-13DE-ABB12DBD7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5D5F3-6462-4ADF-C5FB-227A0337F9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3F0D5-0DA0-ECCE-48C3-E528F604F9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17A546-BC19-5E65-3E97-F00B8918C650}"/>
              </a:ext>
            </a:extLst>
          </p:cNvPr>
          <p:cNvSpPr>
            <a:spLocks noGrp="1"/>
          </p:cNvSpPr>
          <p:nvPr>
            <p:ph type="sldNum" sz="quarter" idx="5"/>
          </p:nvPr>
        </p:nvSpPr>
        <p:spPr/>
        <p:txBody>
          <a:bodyPr/>
          <a:lstStyle/>
          <a:p>
            <a:fld id="{C738E571-E173-E741-8F29-757E3429C437}" type="slidenum">
              <a:rPr lang="en-US" smtClean="0"/>
              <a:t>62</a:t>
            </a:fld>
            <a:endParaRPr lang="en-US"/>
          </a:p>
        </p:txBody>
      </p:sp>
    </p:spTree>
    <p:extLst>
      <p:ext uri="{BB962C8B-B14F-4D97-AF65-F5344CB8AC3E}">
        <p14:creationId xmlns:p14="http://schemas.microsoft.com/office/powerpoint/2010/main" val="186438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38E571-E173-E741-8F29-757E3429C437}" type="slidenum">
              <a:rPr lang="en-US" smtClean="0"/>
              <a:t>15</a:t>
            </a:fld>
            <a:endParaRPr lang="en-US"/>
          </a:p>
        </p:txBody>
      </p:sp>
    </p:spTree>
    <p:extLst>
      <p:ext uri="{BB962C8B-B14F-4D97-AF65-F5344CB8AC3E}">
        <p14:creationId xmlns:p14="http://schemas.microsoft.com/office/powerpoint/2010/main" val="1990891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38E571-E173-E741-8F29-757E3429C437}" type="slidenum">
              <a:rPr lang="en-US" smtClean="0"/>
              <a:t>17</a:t>
            </a:fld>
            <a:endParaRPr lang="en-US"/>
          </a:p>
        </p:txBody>
      </p:sp>
    </p:spTree>
    <p:extLst>
      <p:ext uri="{BB962C8B-B14F-4D97-AF65-F5344CB8AC3E}">
        <p14:creationId xmlns:p14="http://schemas.microsoft.com/office/powerpoint/2010/main" val="293826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38E571-E173-E741-8F29-757E3429C437}" type="slidenum">
              <a:rPr lang="en-US" smtClean="0"/>
              <a:t>31</a:t>
            </a:fld>
            <a:endParaRPr lang="en-US"/>
          </a:p>
        </p:txBody>
      </p:sp>
    </p:spTree>
    <p:extLst>
      <p:ext uri="{BB962C8B-B14F-4D97-AF65-F5344CB8AC3E}">
        <p14:creationId xmlns:p14="http://schemas.microsoft.com/office/powerpoint/2010/main" val="156063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38E571-E173-E741-8F29-757E3429C437}" type="slidenum">
              <a:rPr lang="en-US" smtClean="0"/>
              <a:t>33</a:t>
            </a:fld>
            <a:endParaRPr lang="en-US"/>
          </a:p>
        </p:txBody>
      </p:sp>
    </p:spTree>
    <p:extLst>
      <p:ext uri="{BB962C8B-B14F-4D97-AF65-F5344CB8AC3E}">
        <p14:creationId xmlns:p14="http://schemas.microsoft.com/office/powerpoint/2010/main" val="1142622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7D6E-E5CD-A774-0274-271A430FA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CF922-2D5E-53EF-9DAC-D319685C8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ACD9DE-FA3C-2ED0-82A7-15CB877618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BE9C2D-13E2-CC3E-F5B7-7570B5E2ED05}"/>
              </a:ext>
            </a:extLst>
          </p:cNvPr>
          <p:cNvSpPr>
            <a:spLocks noGrp="1"/>
          </p:cNvSpPr>
          <p:nvPr>
            <p:ph type="sldNum" sz="quarter" idx="5"/>
          </p:nvPr>
        </p:nvSpPr>
        <p:spPr/>
        <p:txBody>
          <a:bodyPr/>
          <a:lstStyle/>
          <a:p>
            <a:fld id="{C738E571-E173-E741-8F29-757E3429C437}" type="slidenum">
              <a:rPr lang="en-US" smtClean="0"/>
              <a:t>39</a:t>
            </a:fld>
            <a:endParaRPr lang="en-US"/>
          </a:p>
        </p:txBody>
      </p:sp>
    </p:spTree>
    <p:extLst>
      <p:ext uri="{BB962C8B-B14F-4D97-AF65-F5344CB8AC3E}">
        <p14:creationId xmlns:p14="http://schemas.microsoft.com/office/powerpoint/2010/main" val="78866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38E571-E173-E741-8F29-757E3429C437}" type="slidenum">
              <a:rPr lang="en-US" smtClean="0"/>
              <a:t>49</a:t>
            </a:fld>
            <a:endParaRPr lang="en-US"/>
          </a:p>
        </p:txBody>
      </p:sp>
    </p:spTree>
    <p:extLst>
      <p:ext uri="{BB962C8B-B14F-4D97-AF65-F5344CB8AC3E}">
        <p14:creationId xmlns:p14="http://schemas.microsoft.com/office/powerpoint/2010/main" val="2988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3CF6E-83A8-5A80-C148-357EFC6A6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84754-5BAC-9F36-4977-CA14319AF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6545D-F300-392E-2F73-2C2206F3BE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584BDB-32C1-2C4C-CA2F-22E49CC54340}"/>
              </a:ext>
            </a:extLst>
          </p:cNvPr>
          <p:cNvSpPr>
            <a:spLocks noGrp="1"/>
          </p:cNvSpPr>
          <p:nvPr>
            <p:ph type="sldNum" sz="quarter" idx="5"/>
          </p:nvPr>
        </p:nvSpPr>
        <p:spPr/>
        <p:txBody>
          <a:bodyPr/>
          <a:lstStyle/>
          <a:p>
            <a:fld id="{C738E571-E173-E741-8F29-757E3429C437}" type="slidenum">
              <a:rPr lang="en-US" smtClean="0"/>
              <a:t>56</a:t>
            </a:fld>
            <a:endParaRPr lang="en-US"/>
          </a:p>
        </p:txBody>
      </p:sp>
    </p:spTree>
    <p:extLst>
      <p:ext uri="{BB962C8B-B14F-4D97-AF65-F5344CB8AC3E}">
        <p14:creationId xmlns:p14="http://schemas.microsoft.com/office/powerpoint/2010/main" val="1141171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13E2D-3135-96BD-8743-95FF41808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57FA5-91CF-A32C-BB48-7C97AFF7D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7C270-BA29-5D4A-4B95-33E7270CDB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0DA8F1-08A6-685A-7C3D-9F37C3C55FC7}"/>
              </a:ext>
            </a:extLst>
          </p:cNvPr>
          <p:cNvSpPr>
            <a:spLocks noGrp="1"/>
          </p:cNvSpPr>
          <p:nvPr>
            <p:ph type="sldNum" sz="quarter" idx="5"/>
          </p:nvPr>
        </p:nvSpPr>
        <p:spPr/>
        <p:txBody>
          <a:bodyPr/>
          <a:lstStyle/>
          <a:p>
            <a:fld id="{C738E571-E173-E741-8F29-757E3429C437}" type="slidenum">
              <a:rPr lang="en-US" smtClean="0"/>
              <a:t>57</a:t>
            </a:fld>
            <a:endParaRPr lang="en-US"/>
          </a:p>
        </p:txBody>
      </p:sp>
    </p:spTree>
    <p:extLst>
      <p:ext uri="{BB962C8B-B14F-4D97-AF65-F5344CB8AC3E}">
        <p14:creationId xmlns:p14="http://schemas.microsoft.com/office/powerpoint/2010/main" val="513848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1F893F-BD40-3C51-B35F-0A43113FAF18}"/>
              </a:ext>
            </a:extLst>
          </p:cNvPr>
          <p:cNvSpPr/>
          <p:nvPr userDrawn="1"/>
        </p:nvSpPr>
        <p:spPr>
          <a:xfrm>
            <a:off x="0" y="5638802"/>
            <a:ext cx="12192000" cy="1219199"/>
          </a:xfrm>
          <a:prstGeom prst="rect">
            <a:avLst/>
          </a:prstGeom>
          <a:solidFill>
            <a:srgbClr val="E0E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A6E30364-5F37-2BE0-6672-B454C7AA9C30}"/>
              </a:ext>
            </a:extLst>
          </p:cNvPr>
          <p:cNvSpPr/>
          <p:nvPr userDrawn="1"/>
        </p:nvSpPr>
        <p:spPr>
          <a:xfrm>
            <a:off x="0" y="0"/>
            <a:ext cx="12192000" cy="5638800"/>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black and white logo&#10;&#10;Description automatically generated">
            <a:extLst>
              <a:ext uri="{FF2B5EF4-FFF2-40B4-BE49-F238E27FC236}">
                <a16:creationId xmlns:a16="http://schemas.microsoft.com/office/drawing/2014/main" id="{3CA1D73E-CEF3-7D53-74C9-4D5C524A8F6A}"/>
              </a:ext>
            </a:extLst>
          </p:cNvPr>
          <p:cNvPicPr>
            <a:picLocks noChangeAspect="1"/>
          </p:cNvPicPr>
          <p:nvPr userDrawn="1"/>
        </p:nvPicPr>
        <p:blipFill>
          <a:blip r:embed="rId2"/>
          <a:stretch>
            <a:fillRect/>
          </a:stretch>
        </p:blipFill>
        <p:spPr>
          <a:xfrm>
            <a:off x="1936751" y="1195564"/>
            <a:ext cx="8318500" cy="3234972"/>
          </a:xfrm>
          <a:prstGeom prst="rect">
            <a:avLst/>
          </a:prstGeom>
        </p:spPr>
      </p:pic>
      <p:sp>
        <p:nvSpPr>
          <p:cNvPr id="24" name="TextBox 23">
            <a:extLst>
              <a:ext uri="{FF2B5EF4-FFF2-40B4-BE49-F238E27FC236}">
                <a16:creationId xmlns:a16="http://schemas.microsoft.com/office/drawing/2014/main" id="{0A1FC7F2-8A25-05C9-3E96-7B9E60787837}"/>
              </a:ext>
            </a:extLst>
          </p:cNvPr>
          <p:cNvSpPr txBox="1"/>
          <p:nvPr userDrawn="1"/>
        </p:nvSpPr>
        <p:spPr>
          <a:xfrm>
            <a:off x="5524502" y="3642142"/>
            <a:ext cx="5156199" cy="692497"/>
          </a:xfrm>
          <a:prstGeom prst="rect">
            <a:avLst/>
          </a:prstGeom>
          <a:noFill/>
        </p:spPr>
        <p:txBody>
          <a:bodyPr wrap="square" rtlCol="0">
            <a:spAutoFit/>
          </a:bodyPr>
          <a:lstStyle/>
          <a:p>
            <a:r>
              <a:rPr lang="en-US" sz="3900">
                <a:solidFill>
                  <a:srgbClr val="85BC41"/>
                </a:solidFill>
              </a:rPr>
              <a:t>Your Partners in Aging.</a:t>
            </a:r>
          </a:p>
        </p:txBody>
      </p:sp>
    </p:spTree>
    <p:extLst>
      <p:ext uri="{BB962C8B-B14F-4D97-AF65-F5344CB8AC3E}">
        <p14:creationId xmlns:p14="http://schemas.microsoft.com/office/powerpoint/2010/main" val="3169159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2" y="990601"/>
            <a:ext cx="5524500"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9F9738A8-226F-DA0D-2F98-E0E1C19D0127}"/>
              </a:ext>
            </a:extLst>
          </p:cNvPr>
          <p:cNvSpPr>
            <a:spLocks noGrp="1"/>
          </p:cNvSpPr>
          <p:nvPr>
            <p:ph type="pic" sz="quarter" idx="14"/>
          </p:nvPr>
        </p:nvSpPr>
        <p:spPr>
          <a:xfrm>
            <a:off x="6350001" y="990602"/>
            <a:ext cx="5286633" cy="5186361"/>
          </a:xfrm>
          <a:prstGeom prst="rect">
            <a:avLst/>
          </a:prstGeom>
        </p:spPr>
        <p:txBody>
          <a:bodyPr/>
          <a:lstStyle>
            <a:lvl1pPr marL="0" indent="0">
              <a:buNone/>
              <a:defRPr sz="2400">
                <a:solidFill>
                  <a:schemeClr val="accent3">
                    <a:lumMod val="75000"/>
                  </a:schemeClr>
                </a:solidFill>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495863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6095999" y="990601"/>
            <a:ext cx="5524500"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9F9738A8-226F-DA0D-2F98-E0E1C19D0127}"/>
              </a:ext>
            </a:extLst>
          </p:cNvPr>
          <p:cNvSpPr>
            <a:spLocks noGrp="1"/>
          </p:cNvSpPr>
          <p:nvPr>
            <p:ph type="pic" sz="quarter" idx="14"/>
          </p:nvPr>
        </p:nvSpPr>
        <p:spPr>
          <a:xfrm>
            <a:off x="571502" y="990602"/>
            <a:ext cx="5286633" cy="5186361"/>
          </a:xfrm>
          <a:prstGeom prst="rect">
            <a:avLst/>
          </a:prstGeom>
        </p:spPr>
        <p:txBody>
          <a:bodyPr/>
          <a:lstStyle>
            <a:lvl1pPr marL="0" indent="0">
              <a:buNone/>
              <a:defRPr sz="2400">
                <a:solidFill>
                  <a:schemeClr val="accent3">
                    <a:lumMod val="75000"/>
                  </a:schemeClr>
                </a:solidFill>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893953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1" y="990601"/>
            <a:ext cx="8394700"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pic>
        <p:nvPicPr>
          <p:cNvPr id="5" name="Picture 4" descr="A group of colorful shapes&#10;&#10;Description automatically generated">
            <a:extLst>
              <a:ext uri="{FF2B5EF4-FFF2-40B4-BE49-F238E27FC236}">
                <a16:creationId xmlns:a16="http://schemas.microsoft.com/office/drawing/2014/main" id="{A4641E66-81CB-7447-BCC5-1FE747C939D7}"/>
              </a:ext>
            </a:extLst>
          </p:cNvPr>
          <p:cNvPicPr>
            <a:picLocks noChangeAspect="1"/>
          </p:cNvPicPr>
          <p:nvPr userDrawn="1"/>
        </p:nvPicPr>
        <p:blipFill rotWithShape="1">
          <a:blip r:embed="rId2"/>
          <a:srcRect l="4366" t="105" r="1690" b="-105"/>
          <a:stretch/>
        </p:blipFill>
        <p:spPr>
          <a:xfrm rot="10800000">
            <a:off x="9220200" y="241478"/>
            <a:ext cx="2971800" cy="6010388"/>
          </a:xfrm>
          <a:prstGeom prst="rect">
            <a:avLst/>
          </a:prstGeom>
        </p:spPr>
      </p:pic>
    </p:spTree>
    <p:extLst>
      <p:ext uri="{BB962C8B-B14F-4D97-AF65-F5344CB8AC3E}">
        <p14:creationId xmlns:p14="http://schemas.microsoft.com/office/powerpoint/2010/main" val="2149986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3555999" y="299813"/>
            <a:ext cx="11600556"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3556001" y="990601"/>
            <a:ext cx="8080633"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pic>
        <p:nvPicPr>
          <p:cNvPr id="5" name="Picture 4" descr="A group of colorful shapes&#10;&#10;Description automatically generated">
            <a:extLst>
              <a:ext uri="{FF2B5EF4-FFF2-40B4-BE49-F238E27FC236}">
                <a16:creationId xmlns:a16="http://schemas.microsoft.com/office/drawing/2014/main" id="{A4641E66-81CB-7447-BCC5-1FE747C939D7}"/>
              </a:ext>
            </a:extLst>
          </p:cNvPr>
          <p:cNvPicPr>
            <a:picLocks noChangeAspect="1"/>
          </p:cNvPicPr>
          <p:nvPr userDrawn="1"/>
        </p:nvPicPr>
        <p:blipFill rotWithShape="1">
          <a:blip r:embed="rId2"/>
          <a:srcRect l="4366" t="105" r="1690" b="-105"/>
          <a:stretch/>
        </p:blipFill>
        <p:spPr>
          <a:xfrm>
            <a:off x="-4283" y="194148"/>
            <a:ext cx="3001483" cy="6070421"/>
          </a:xfrm>
          <a:prstGeom prst="rect">
            <a:avLst/>
          </a:prstGeom>
        </p:spPr>
      </p:pic>
    </p:spTree>
    <p:extLst>
      <p:ext uri="{BB962C8B-B14F-4D97-AF65-F5344CB8AC3E}">
        <p14:creationId xmlns:p14="http://schemas.microsoft.com/office/powerpoint/2010/main" val="3691929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5" name="Picture 4" descr="A group of colorful shapes&#10;&#10;Description automatically generated">
            <a:extLst>
              <a:ext uri="{FF2B5EF4-FFF2-40B4-BE49-F238E27FC236}">
                <a16:creationId xmlns:a16="http://schemas.microsoft.com/office/drawing/2014/main" id="{A4641E66-81CB-7447-BCC5-1FE747C939D7}"/>
              </a:ext>
            </a:extLst>
          </p:cNvPr>
          <p:cNvPicPr>
            <a:picLocks noChangeAspect="1"/>
          </p:cNvPicPr>
          <p:nvPr userDrawn="1"/>
        </p:nvPicPr>
        <p:blipFill rotWithShape="1">
          <a:blip r:embed="rId2">
            <a:alphaModFix amt="29000"/>
          </a:blip>
          <a:srcRect l="1555" t="105" r="1690" b="-105"/>
          <a:stretch/>
        </p:blipFill>
        <p:spPr>
          <a:xfrm rot="16200000">
            <a:off x="7591853" y="1869648"/>
            <a:ext cx="3104297" cy="6096000"/>
          </a:xfrm>
          <a:prstGeom prst="rect">
            <a:avLst/>
          </a:prstGeom>
        </p:spPr>
      </p:pic>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0" y="990601"/>
            <a:ext cx="11049000"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5574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descr="A white and green background&#10;&#10;Description automatically generated with medium confidence">
            <a:extLst>
              <a:ext uri="{FF2B5EF4-FFF2-40B4-BE49-F238E27FC236}">
                <a16:creationId xmlns:a16="http://schemas.microsoft.com/office/drawing/2014/main" id="{52D057C7-FB4F-EEB8-C9ED-7A1C4ECE1592}"/>
              </a:ext>
            </a:extLst>
          </p:cNvPr>
          <p:cNvPicPr>
            <a:picLocks noChangeAspect="1"/>
          </p:cNvPicPr>
          <p:nvPr userDrawn="1"/>
        </p:nvPicPr>
        <p:blipFill rotWithShape="1">
          <a:blip r:embed="rId2"/>
          <a:srcRect r="8081"/>
          <a:stretch/>
        </p:blipFill>
        <p:spPr>
          <a:xfrm>
            <a:off x="4925962" y="-2191"/>
            <a:ext cx="7266039" cy="6858000"/>
          </a:xfrm>
          <a:prstGeom prst="rect">
            <a:avLst/>
          </a:prstGeom>
        </p:spPr>
      </p:pic>
      <p:sp>
        <p:nvSpPr>
          <p:cNvPr id="2" name="Title 1"/>
          <p:cNvSpPr>
            <a:spLocks noGrp="1"/>
          </p:cNvSpPr>
          <p:nvPr>
            <p:ph type="title"/>
          </p:nvPr>
        </p:nvSpPr>
        <p:spPr>
          <a:xfrm>
            <a:off x="571501" y="299811"/>
            <a:ext cx="11049001" cy="398804"/>
          </a:xfrm>
        </p:spPr>
        <p:txBody>
          <a:bodyPr lIns="0" tIns="0" rIns="0" bIns="0">
            <a:noAutofit/>
          </a:bodyPr>
          <a:lstStyle>
            <a:lvl1pPr>
              <a:lnSpc>
                <a:spcPct val="100000"/>
              </a:lnSpc>
              <a:defRPr sz="2800" b="1">
                <a:solidFill>
                  <a:srgbClr val="8E9838"/>
                </a:solidFill>
              </a:defRPr>
            </a:lvl1pPr>
          </a:lstStyle>
          <a:p>
            <a:r>
              <a:rPr lang="en-US"/>
              <a:t>Click to edit Master title style</a:t>
            </a:r>
          </a:p>
        </p:txBody>
      </p:sp>
      <p:sp>
        <p:nvSpPr>
          <p:cNvPr id="3" name="Content Placeholder 2"/>
          <p:cNvSpPr>
            <a:spLocks noGrp="1"/>
          </p:cNvSpPr>
          <p:nvPr>
            <p:ph sz="half" idx="1"/>
          </p:nvPr>
        </p:nvSpPr>
        <p:spPr>
          <a:xfrm>
            <a:off x="587632" y="1165225"/>
            <a:ext cx="5270501" cy="4867274"/>
          </a:xfrm>
        </p:spPr>
        <p:txBody>
          <a:bodyPr>
            <a:noAutofit/>
          </a:bodyPr>
          <a:lstStyle>
            <a:lvl1pPr>
              <a:defRPr sz="2400" b="0" i="0">
                <a:solidFill>
                  <a:srgbClr val="91278F"/>
                </a:solidFill>
                <a:latin typeface="Corbel" panose="020B0503020204020204" pitchFamily="34" charset="0"/>
              </a:defRPr>
            </a:lvl1pPr>
            <a:lvl2pPr>
              <a:defRPr sz="2000" b="0" i="0">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5" name="Rectangle 4">
            <a:extLst>
              <a:ext uri="{FF2B5EF4-FFF2-40B4-BE49-F238E27FC236}">
                <a16:creationId xmlns:a16="http://schemas.microsoft.com/office/drawing/2014/main" id="{84847481-6370-2019-045E-396840255A81}"/>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6" name="Footer Placeholder 4">
            <a:extLst>
              <a:ext uri="{FF2B5EF4-FFF2-40B4-BE49-F238E27FC236}">
                <a16:creationId xmlns:a16="http://schemas.microsoft.com/office/drawing/2014/main" id="{EBA349E1-93B7-E5D2-8069-636725CDC8DA}"/>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7" name="Slide Number Placeholder 5">
            <a:extLst>
              <a:ext uri="{FF2B5EF4-FFF2-40B4-BE49-F238E27FC236}">
                <a16:creationId xmlns:a16="http://schemas.microsoft.com/office/drawing/2014/main" id="{E481B221-77E5-AA0C-B99E-068E4A8EFE16}"/>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8" name="Content Placeholder 2">
            <a:extLst>
              <a:ext uri="{FF2B5EF4-FFF2-40B4-BE49-F238E27FC236}">
                <a16:creationId xmlns:a16="http://schemas.microsoft.com/office/drawing/2014/main" id="{F40893C9-1D53-ABB3-116B-DF30DA9DEEAE}"/>
              </a:ext>
            </a:extLst>
          </p:cNvPr>
          <p:cNvSpPr>
            <a:spLocks noGrp="1"/>
          </p:cNvSpPr>
          <p:nvPr>
            <p:ph sz="half" idx="10"/>
          </p:nvPr>
        </p:nvSpPr>
        <p:spPr>
          <a:xfrm>
            <a:off x="6366132" y="1165224"/>
            <a:ext cx="5270501" cy="4867275"/>
          </a:xfrm>
        </p:spPr>
        <p:txBody>
          <a:bodyPr>
            <a:noAutofit/>
          </a:bodyPr>
          <a:lstStyle>
            <a:lvl1pPr>
              <a:defRPr sz="2400" b="0" i="0">
                <a:solidFill>
                  <a:srgbClr val="91278F"/>
                </a:solidFill>
                <a:latin typeface="Corbel" panose="020B0503020204020204" pitchFamily="34" charset="0"/>
              </a:defRPr>
            </a:lvl1pPr>
            <a:lvl2pPr>
              <a:defRPr sz="2000" b="0" i="0">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diagram of a pyramid&#10;&#10;Description automatically generated">
            <a:extLst>
              <a:ext uri="{FF2B5EF4-FFF2-40B4-BE49-F238E27FC236}">
                <a16:creationId xmlns:a16="http://schemas.microsoft.com/office/drawing/2014/main" id="{B4331C9F-3581-1999-06FC-65B05C688446}"/>
              </a:ext>
            </a:extLst>
          </p:cNvPr>
          <p:cNvPicPr>
            <a:picLocks noChangeAspect="1"/>
          </p:cNvPicPr>
          <p:nvPr userDrawn="1"/>
        </p:nvPicPr>
        <p:blipFill rotWithShape="1">
          <a:blip r:embed="rId2"/>
          <a:srcRect l="9380" t="3677" r="8426" b="5845"/>
          <a:stretch/>
        </p:blipFill>
        <p:spPr>
          <a:xfrm>
            <a:off x="344386" y="1045219"/>
            <a:ext cx="6085975" cy="5309042"/>
          </a:xfrm>
          <a:prstGeom prst="rect">
            <a:avLst/>
          </a:prstGeom>
        </p:spPr>
      </p:pic>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8" name="Text Placeholder 8">
            <a:extLst>
              <a:ext uri="{FF2B5EF4-FFF2-40B4-BE49-F238E27FC236}">
                <a16:creationId xmlns:a16="http://schemas.microsoft.com/office/drawing/2014/main" id="{CE1C7DE5-EF32-6182-70EE-71663BD96BC9}"/>
              </a:ext>
            </a:extLst>
          </p:cNvPr>
          <p:cNvSpPr>
            <a:spLocks noGrp="1"/>
          </p:cNvSpPr>
          <p:nvPr>
            <p:ph type="body" sz="quarter" idx="37"/>
          </p:nvPr>
        </p:nvSpPr>
        <p:spPr>
          <a:xfrm>
            <a:off x="6106027" y="1356833"/>
            <a:ext cx="5535631" cy="4626864"/>
          </a:xfrm>
          <a:prstGeom prst="rect">
            <a:avLst/>
          </a:prstGeom>
        </p:spPr>
        <p:txBody>
          <a:bodyPr lIns="0" tIns="0" rIns="0" bIns="0">
            <a:noAutofit/>
          </a:bodyPr>
          <a:lstStyle>
            <a:lvl1pPr marL="0" indent="0">
              <a:buClr>
                <a:schemeClr val="accent2"/>
              </a:buClr>
              <a:buFont typeface="Arial" panose="020B0604020202020204" pitchFamily="34" charset="0"/>
              <a:buNone/>
              <a:tabLst/>
              <a:defRPr sz="2400" b="0">
                <a:solidFill>
                  <a:srgbClr val="91278F"/>
                </a:solidFill>
                <a:latin typeface="+mn-lt"/>
                <a:cs typeface="Arial" panose="020B0604020202020204" pitchFamily="34" charset="0"/>
              </a:defRPr>
            </a:lvl1pPr>
            <a:lvl2pPr marL="352425" indent="-169863">
              <a:buClr>
                <a:schemeClr val="accent2"/>
              </a:buClr>
              <a:buFont typeface="Arial" panose="020B0604020202020204" pitchFamily="34" charset="0"/>
              <a:buChar char="•"/>
              <a:tabLst/>
              <a:defRPr sz="2000">
                <a:solidFill>
                  <a:schemeClr val="accent3">
                    <a:lumMod val="75000"/>
                  </a:schemeClr>
                </a:solidFill>
                <a:latin typeface="+mn-lt"/>
                <a:cs typeface="Arial" panose="020B0604020202020204" pitchFamily="34" charset="0"/>
              </a:defRPr>
            </a:lvl2pPr>
            <a:lvl3pPr marL="520700" indent="-168275">
              <a:buClr>
                <a:schemeClr val="accent2"/>
              </a:buClr>
              <a:buFont typeface="Arial" panose="020B0604020202020204" pitchFamily="34" charset="0"/>
              <a:buChar char="•"/>
              <a:tabLst/>
              <a:defRPr sz="2000">
                <a:solidFill>
                  <a:schemeClr val="accent3">
                    <a:lumMod val="75000"/>
                  </a:schemeClr>
                </a:solidFill>
                <a:latin typeface="+mn-lt"/>
                <a:cs typeface="Arial" panose="020B0604020202020204" pitchFamily="34" charset="0"/>
              </a:defRPr>
            </a:lvl3pPr>
            <a:lvl4pPr marL="690563" indent="-169863">
              <a:buClr>
                <a:schemeClr val="accent2"/>
              </a:buClr>
              <a:buFont typeface="Arial" panose="020B0604020202020204" pitchFamily="34" charset="0"/>
              <a:buChar char="•"/>
              <a:tabLst/>
              <a:defRPr sz="1400">
                <a:solidFill>
                  <a:schemeClr val="accent3">
                    <a:lumMod val="75000"/>
                  </a:schemeClr>
                </a:solidFill>
                <a:latin typeface="Arial" panose="020B0604020202020204" pitchFamily="34" charset="0"/>
                <a:cs typeface="Arial" panose="020B0604020202020204" pitchFamily="34" charset="0"/>
              </a:defRPr>
            </a:lvl4pPr>
            <a:lvl5pPr marL="860425" indent="-169863">
              <a:buClr>
                <a:schemeClr val="accent2"/>
              </a:buClr>
              <a:buFont typeface="Arial" panose="020B0604020202020204" pitchFamily="34" charset="0"/>
              <a:buChar char="•"/>
              <a:tabLst/>
              <a:defRPr sz="1400">
                <a:solidFill>
                  <a:schemeClr val="accent3">
                    <a:lumMod val="7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44A1BA58-76EC-4896-4191-EE09F1265429}"/>
              </a:ext>
            </a:extLst>
          </p:cNvPr>
          <p:cNvSpPr>
            <a:spLocks noGrp="1"/>
          </p:cNvSpPr>
          <p:nvPr>
            <p:ph type="body" sz="quarter" idx="10" hasCustomPrompt="1"/>
          </p:nvPr>
        </p:nvSpPr>
        <p:spPr>
          <a:xfrm>
            <a:off x="571500" y="321053"/>
            <a:ext cx="11239501" cy="317626"/>
          </a:xfrm>
          <a:prstGeom prst="rect">
            <a:avLst/>
          </a:prstGeom>
        </p:spPr>
        <p:txBody>
          <a:bodyPr lIns="0" tIns="0" rIns="0" bIns="0">
            <a:noAutofit/>
          </a:bodyPr>
          <a:lstStyle>
            <a:lvl1pPr marL="0" indent="0">
              <a:buNone/>
              <a:defRPr sz="2800" b="1">
                <a:solidFill>
                  <a:srgbClr val="8E9838"/>
                </a:solidFill>
                <a:latin typeface="+mj-lt"/>
                <a:cs typeface="Arial" panose="020B0604020202020204" pitchFamily="34" charset="0"/>
              </a:defRPr>
            </a:lvl1pPr>
          </a:lstStyle>
          <a:p>
            <a:pPr lvl="0"/>
            <a:r>
              <a:rPr lang="en-US"/>
              <a:t>Slide Title</a:t>
            </a:r>
          </a:p>
        </p:txBody>
      </p:sp>
    </p:spTree>
    <p:extLst>
      <p:ext uri="{BB962C8B-B14F-4D97-AF65-F5344CB8AC3E}">
        <p14:creationId xmlns:p14="http://schemas.microsoft.com/office/powerpoint/2010/main" val="3465017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descr="A group of colorful shapes&#10;&#10;Description automatically generated">
            <a:extLst>
              <a:ext uri="{FF2B5EF4-FFF2-40B4-BE49-F238E27FC236}">
                <a16:creationId xmlns:a16="http://schemas.microsoft.com/office/drawing/2014/main" id="{87CCB9B6-6388-4E87-56CA-F836410CC0EB}"/>
              </a:ext>
            </a:extLst>
          </p:cNvPr>
          <p:cNvPicPr>
            <a:picLocks noChangeAspect="1"/>
          </p:cNvPicPr>
          <p:nvPr userDrawn="1"/>
        </p:nvPicPr>
        <p:blipFill rotWithShape="1">
          <a:blip r:embed="rId2">
            <a:alphaModFix/>
          </a:blip>
          <a:srcRect l="4959" b="4509"/>
          <a:stretch/>
        </p:blipFill>
        <p:spPr>
          <a:xfrm rot="16200000">
            <a:off x="8901441" y="3631024"/>
            <a:ext cx="1869425" cy="3568697"/>
          </a:xfrm>
          <a:prstGeom prst="rect">
            <a:avLst/>
          </a:prstGeom>
        </p:spPr>
      </p:pic>
      <p:sp>
        <p:nvSpPr>
          <p:cNvPr id="8" name="Rectangle 7">
            <a:extLst>
              <a:ext uri="{FF2B5EF4-FFF2-40B4-BE49-F238E27FC236}">
                <a16:creationId xmlns:a16="http://schemas.microsoft.com/office/drawing/2014/main" id="{7DED0FDC-C39A-91B8-9717-2A844B8E6FF5}"/>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9" name="Footer Placeholder 4">
            <a:extLst>
              <a:ext uri="{FF2B5EF4-FFF2-40B4-BE49-F238E27FC236}">
                <a16:creationId xmlns:a16="http://schemas.microsoft.com/office/drawing/2014/main" id="{644201EA-469D-7CB9-217E-A6879F5DAE3A}"/>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CBE0DB18-ECE5-CE47-80A8-C088176BF4DF}"/>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17" name="Title 1">
            <a:extLst>
              <a:ext uri="{FF2B5EF4-FFF2-40B4-BE49-F238E27FC236}">
                <a16:creationId xmlns:a16="http://schemas.microsoft.com/office/drawing/2014/main" id="{14E01E41-0514-3550-A7ED-5C7655E22C1C}"/>
              </a:ext>
            </a:extLst>
          </p:cNvPr>
          <p:cNvSpPr>
            <a:spLocks noGrp="1"/>
          </p:cNvSpPr>
          <p:nvPr>
            <p:ph type="title" hasCustomPrompt="1"/>
          </p:nvPr>
        </p:nvSpPr>
        <p:spPr>
          <a:xfrm>
            <a:off x="587633" y="2577646"/>
            <a:ext cx="11049000" cy="1423311"/>
          </a:xfrm>
        </p:spPr>
        <p:txBody>
          <a:bodyPr lIns="0" tIns="0" rIns="0" bIns="0">
            <a:noAutofit/>
          </a:bodyPr>
          <a:lstStyle>
            <a:lvl1pPr algn="ctr">
              <a:defRPr b="1" i="0">
                <a:solidFill>
                  <a:srgbClr val="8E9838"/>
                </a:solidFill>
                <a:latin typeface="Corbel" panose="020B0503020204020204" pitchFamily="34" charset="0"/>
              </a:defRPr>
            </a:lvl1pPr>
          </a:lstStyle>
          <a:p>
            <a:r>
              <a:rPr lang="en-US"/>
              <a:t>Click to edit Divider Page</a:t>
            </a:r>
          </a:p>
        </p:txBody>
      </p:sp>
    </p:spTree>
    <p:extLst>
      <p:ext uri="{BB962C8B-B14F-4D97-AF65-F5344CB8AC3E}">
        <p14:creationId xmlns:p14="http://schemas.microsoft.com/office/powerpoint/2010/main" val="1521863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12EB62D-90CA-03AA-C06F-022E6488E01C}"/>
              </a:ext>
            </a:extLst>
          </p:cNvPr>
          <p:cNvSpPr txBox="1"/>
          <p:nvPr userDrawn="1"/>
        </p:nvSpPr>
        <p:spPr>
          <a:xfrm>
            <a:off x="4403559" y="2115652"/>
            <a:ext cx="7216943" cy="1015663"/>
          </a:xfrm>
          <a:prstGeom prst="rect">
            <a:avLst/>
          </a:prstGeom>
          <a:noFill/>
        </p:spPr>
        <p:txBody>
          <a:bodyPr wrap="square">
            <a:noAutofit/>
          </a:bodyPr>
          <a:lstStyle/>
          <a:p>
            <a:pPr algn="l"/>
            <a:r>
              <a:rPr lang="en-US" sz="6000" b="1" i="0">
                <a:solidFill>
                  <a:srgbClr val="8E9838"/>
                </a:solidFill>
                <a:latin typeface="+mj-lt"/>
              </a:rPr>
              <a:t>THANK YOU!</a:t>
            </a:r>
          </a:p>
        </p:txBody>
      </p:sp>
      <p:pic>
        <p:nvPicPr>
          <p:cNvPr id="18" name="Picture 17" descr="A group of colorful shapes&#10;&#10;Description automatically generated">
            <a:extLst>
              <a:ext uri="{FF2B5EF4-FFF2-40B4-BE49-F238E27FC236}">
                <a16:creationId xmlns:a16="http://schemas.microsoft.com/office/drawing/2014/main" id="{32FB901D-DACE-040E-E0FF-B50EFD1F0747}"/>
              </a:ext>
            </a:extLst>
          </p:cNvPr>
          <p:cNvPicPr>
            <a:picLocks noChangeAspect="1"/>
          </p:cNvPicPr>
          <p:nvPr userDrawn="1"/>
        </p:nvPicPr>
        <p:blipFill rotWithShape="1">
          <a:blip r:embed="rId2"/>
          <a:srcRect l="4959" b="4509"/>
          <a:stretch/>
        </p:blipFill>
        <p:spPr>
          <a:xfrm>
            <a:off x="-1" y="-11676"/>
            <a:ext cx="3598607" cy="6869676"/>
          </a:xfrm>
          <a:prstGeom prst="rect">
            <a:avLst/>
          </a:prstGeom>
        </p:spPr>
      </p:pic>
      <p:sp>
        <p:nvSpPr>
          <p:cNvPr id="21" name="Content Placeholder 3">
            <a:extLst>
              <a:ext uri="{FF2B5EF4-FFF2-40B4-BE49-F238E27FC236}">
                <a16:creationId xmlns:a16="http://schemas.microsoft.com/office/drawing/2014/main" id="{E6EAEBF2-DC73-F9E8-A089-79497A25FB69}"/>
              </a:ext>
            </a:extLst>
          </p:cNvPr>
          <p:cNvSpPr>
            <a:spLocks noGrp="1"/>
          </p:cNvSpPr>
          <p:nvPr>
            <p:ph sz="half" idx="2"/>
          </p:nvPr>
        </p:nvSpPr>
        <p:spPr>
          <a:xfrm>
            <a:off x="4403558" y="3548888"/>
            <a:ext cx="7216943" cy="2775712"/>
          </a:xfrm>
        </p:spPr>
        <p:txBody>
          <a:bodyPr>
            <a:noAutofit/>
          </a:bodyPr>
          <a:lstStyle>
            <a:lvl1pPr marL="0" indent="0">
              <a:buFontTx/>
              <a:buNone/>
              <a:defRPr>
                <a:solidFill>
                  <a:schemeClr val="bg1"/>
                </a:solidFill>
                <a:latin typeface="Corbel" panose="020B0503020204020204" pitchFamily="34" charset="0"/>
              </a:defRPr>
            </a:lvl1pPr>
            <a:lvl2pPr>
              <a:defRPr>
                <a:solidFill>
                  <a:srgbClr val="141D45"/>
                </a:solidFill>
                <a:latin typeface="Corbel" panose="020B0503020204020204" pitchFamily="34" charset="0"/>
              </a:defRPr>
            </a:lvl2pPr>
            <a:lvl3pPr>
              <a:defRPr>
                <a:solidFill>
                  <a:srgbClr val="141D45"/>
                </a:solidFill>
                <a:latin typeface="Corbel" panose="020B0503020204020204" pitchFamily="34" charset="0"/>
              </a:defRPr>
            </a:lvl3pPr>
            <a:lvl4pPr>
              <a:defRPr>
                <a:solidFill>
                  <a:srgbClr val="141D45"/>
                </a:solidFill>
                <a:latin typeface="Corbel" panose="020B0503020204020204" pitchFamily="34" charset="0"/>
              </a:defRPr>
            </a:lvl4pPr>
            <a:lvl5pPr>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3564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A19AA30-DD19-C34D-8CC7-5E23B0D2FED9}"/>
              </a:ext>
            </a:extLst>
          </p:cNvPr>
          <p:cNvSpPr>
            <a:spLocks noGrp="1"/>
          </p:cNvSpPr>
          <p:nvPr>
            <p:ph type="sldNum" sz="quarter" idx="10"/>
          </p:nvPr>
        </p:nvSpPr>
        <p:spPr>
          <a:ln/>
        </p:spPr>
        <p:txBody>
          <a:bodyPr/>
          <a:lstStyle>
            <a:lvl1pPr>
              <a:defRPr/>
            </a:lvl1pPr>
          </a:lstStyle>
          <a:p>
            <a:fld id="{C6127DAA-443F-430A-A06B-B6E0DB26BA20}" type="slidenum">
              <a:rPr lang="en-US" altLang="en-US"/>
              <a:pPr/>
              <a:t>‹#›</a:t>
            </a:fld>
            <a:endParaRPr lang="en-US" altLang="en-US"/>
          </a:p>
        </p:txBody>
      </p:sp>
      <p:sp>
        <p:nvSpPr>
          <p:cNvPr id="5" name="Footer Placeholder 4">
            <a:extLst>
              <a:ext uri="{FF2B5EF4-FFF2-40B4-BE49-F238E27FC236}">
                <a16:creationId xmlns:a16="http://schemas.microsoft.com/office/drawing/2014/main" id="{3940367A-E4AB-134A-ECF6-A67A07707EF6}"/>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1E182E8A-B2CB-4A2D-2EEB-CACFF03C68EC}"/>
              </a:ext>
            </a:extLst>
          </p:cNvPr>
          <p:cNvSpPr>
            <a:spLocks noGrp="1"/>
          </p:cNvSpPr>
          <p:nvPr>
            <p:ph type="dt" sz="half" idx="12"/>
          </p:nvPr>
        </p:nvSpPr>
        <p:spPr/>
        <p:txBody>
          <a:bodyPr/>
          <a:lstStyle>
            <a:lvl1pPr>
              <a:defRPr/>
            </a:lvl1pPr>
          </a:lstStyle>
          <a:p>
            <a:pPr>
              <a:defRPr/>
            </a:pPr>
            <a:fld id="{36267F21-2F8A-4682-8565-155419C86635}" type="datetime1">
              <a:rPr lang="en-US"/>
              <a:pPr>
                <a:defRPr/>
              </a:pPr>
              <a:t>7/17/2026</a:t>
            </a:fld>
            <a:endParaRPr lang="en-US"/>
          </a:p>
        </p:txBody>
      </p:sp>
    </p:spTree>
    <p:extLst>
      <p:ext uri="{BB962C8B-B14F-4D97-AF65-F5344CB8AC3E}">
        <p14:creationId xmlns:p14="http://schemas.microsoft.com/office/powerpoint/2010/main" val="346074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1F893F-BD40-3C51-B35F-0A43113FAF18}"/>
              </a:ext>
            </a:extLst>
          </p:cNvPr>
          <p:cNvSpPr/>
          <p:nvPr userDrawn="1"/>
        </p:nvSpPr>
        <p:spPr>
          <a:xfrm>
            <a:off x="0" y="5638802"/>
            <a:ext cx="12192000" cy="1219199"/>
          </a:xfrm>
          <a:prstGeom prst="rect">
            <a:avLst/>
          </a:prstGeom>
          <a:solidFill>
            <a:srgbClr val="E0E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0A1FC7F2-8A25-05C9-3E96-7B9E60787837}"/>
              </a:ext>
            </a:extLst>
          </p:cNvPr>
          <p:cNvSpPr txBox="1"/>
          <p:nvPr userDrawn="1"/>
        </p:nvSpPr>
        <p:spPr>
          <a:xfrm>
            <a:off x="5524502" y="3642142"/>
            <a:ext cx="5156199" cy="692497"/>
          </a:xfrm>
          <a:prstGeom prst="rect">
            <a:avLst/>
          </a:prstGeom>
          <a:noFill/>
        </p:spPr>
        <p:txBody>
          <a:bodyPr wrap="square" rtlCol="0">
            <a:spAutoFit/>
          </a:bodyPr>
          <a:lstStyle/>
          <a:p>
            <a:r>
              <a:rPr lang="en-US" sz="3900">
                <a:solidFill>
                  <a:srgbClr val="8E9838"/>
                </a:solidFill>
              </a:rPr>
              <a:t>Your Partners in Aging.</a:t>
            </a:r>
          </a:p>
        </p:txBody>
      </p:sp>
      <p:pic>
        <p:nvPicPr>
          <p:cNvPr id="4" name="Picture 3" descr="A black background with blue and yellow text&#10;&#10;Description automatically generated">
            <a:extLst>
              <a:ext uri="{FF2B5EF4-FFF2-40B4-BE49-F238E27FC236}">
                <a16:creationId xmlns:a16="http://schemas.microsoft.com/office/drawing/2014/main" id="{271EDE4B-C565-C57D-75AE-53599D501EB4}"/>
              </a:ext>
            </a:extLst>
          </p:cNvPr>
          <p:cNvPicPr>
            <a:picLocks noChangeAspect="1"/>
          </p:cNvPicPr>
          <p:nvPr userDrawn="1"/>
        </p:nvPicPr>
        <p:blipFill>
          <a:blip r:embed="rId2"/>
          <a:stretch>
            <a:fillRect/>
          </a:stretch>
        </p:blipFill>
        <p:spPr>
          <a:xfrm>
            <a:off x="2032653" y="1572777"/>
            <a:ext cx="8788603" cy="2480546"/>
          </a:xfrm>
          <a:prstGeom prst="rect">
            <a:avLst/>
          </a:prstGeom>
        </p:spPr>
      </p:pic>
    </p:spTree>
    <p:extLst>
      <p:ext uri="{BB962C8B-B14F-4D97-AF65-F5344CB8AC3E}">
        <p14:creationId xmlns:p14="http://schemas.microsoft.com/office/powerpoint/2010/main" val="763551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1F893F-BD40-3C51-B35F-0A43113FAF18}"/>
              </a:ext>
            </a:extLst>
          </p:cNvPr>
          <p:cNvSpPr/>
          <p:nvPr userDrawn="1"/>
        </p:nvSpPr>
        <p:spPr>
          <a:xfrm>
            <a:off x="0" y="5638802"/>
            <a:ext cx="12192000" cy="1219199"/>
          </a:xfrm>
          <a:prstGeom prst="rect">
            <a:avLst/>
          </a:prstGeom>
          <a:solidFill>
            <a:srgbClr val="E0E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A6E30364-5F37-2BE0-6672-B454C7AA9C30}"/>
              </a:ext>
            </a:extLst>
          </p:cNvPr>
          <p:cNvSpPr/>
          <p:nvPr userDrawn="1"/>
        </p:nvSpPr>
        <p:spPr>
          <a:xfrm>
            <a:off x="0" y="0"/>
            <a:ext cx="12192000" cy="5638800"/>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 black and white logo&#10;&#10;Description automatically generated">
            <a:extLst>
              <a:ext uri="{FF2B5EF4-FFF2-40B4-BE49-F238E27FC236}">
                <a16:creationId xmlns:a16="http://schemas.microsoft.com/office/drawing/2014/main" id="{3CA1D73E-CEF3-7D53-74C9-4D5C524A8F6A}"/>
              </a:ext>
            </a:extLst>
          </p:cNvPr>
          <p:cNvPicPr>
            <a:picLocks noChangeAspect="1"/>
          </p:cNvPicPr>
          <p:nvPr userDrawn="1"/>
        </p:nvPicPr>
        <p:blipFill>
          <a:blip r:embed="rId2"/>
          <a:stretch>
            <a:fillRect/>
          </a:stretch>
        </p:blipFill>
        <p:spPr>
          <a:xfrm>
            <a:off x="1936751" y="1195564"/>
            <a:ext cx="8318500" cy="3234972"/>
          </a:xfrm>
          <a:prstGeom prst="rect">
            <a:avLst/>
          </a:prstGeom>
        </p:spPr>
      </p:pic>
      <p:sp>
        <p:nvSpPr>
          <p:cNvPr id="24" name="TextBox 23">
            <a:extLst>
              <a:ext uri="{FF2B5EF4-FFF2-40B4-BE49-F238E27FC236}">
                <a16:creationId xmlns:a16="http://schemas.microsoft.com/office/drawing/2014/main" id="{0A1FC7F2-8A25-05C9-3E96-7B9E60787837}"/>
              </a:ext>
            </a:extLst>
          </p:cNvPr>
          <p:cNvSpPr txBox="1"/>
          <p:nvPr userDrawn="1"/>
        </p:nvSpPr>
        <p:spPr>
          <a:xfrm>
            <a:off x="5524502" y="3642142"/>
            <a:ext cx="5156199" cy="692497"/>
          </a:xfrm>
          <a:prstGeom prst="rect">
            <a:avLst/>
          </a:prstGeom>
          <a:noFill/>
        </p:spPr>
        <p:txBody>
          <a:bodyPr wrap="square" rtlCol="0">
            <a:spAutoFit/>
          </a:bodyPr>
          <a:lstStyle/>
          <a:p>
            <a:r>
              <a:rPr lang="en-US" sz="3900">
                <a:solidFill>
                  <a:srgbClr val="85BC41"/>
                </a:solidFill>
              </a:rPr>
              <a:t>Your Partners in Aging.</a:t>
            </a:r>
          </a:p>
        </p:txBody>
      </p:sp>
    </p:spTree>
    <p:extLst>
      <p:ext uri="{BB962C8B-B14F-4D97-AF65-F5344CB8AC3E}">
        <p14:creationId xmlns:p14="http://schemas.microsoft.com/office/powerpoint/2010/main" val="2556820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1F893F-BD40-3C51-B35F-0A43113FAF18}"/>
              </a:ext>
            </a:extLst>
          </p:cNvPr>
          <p:cNvSpPr/>
          <p:nvPr userDrawn="1"/>
        </p:nvSpPr>
        <p:spPr>
          <a:xfrm>
            <a:off x="0" y="5638802"/>
            <a:ext cx="12192000" cy="1219199"/>
          </a:xfrm>
          <a:prstGeom prst="rect">
            <a:avLst/>
          </a:prstGeom>
          <a:solidFill>
            <a:srgbClr val="E0E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0A1FC7F2-8A25-05C9-3E96-7B9E60787837}"/>
              </a:ext>
            </a:extLst>
          </p:cNvPr>
          <p:cNvSpPr txBox="1"/>
          <p:nvPr userDrawn="1"/>
        </p:nvSpPr>
        <p:spPr>
          <a:xfrm>
            <a:off x="5524502" y="3642142"/>
            <a:ext cx="5156199" cy="692497"/>
          </a:xfrm>
          <a:prstGeom prst="rect">
            <a:avLst/>
          </a:prstGeom>
          <a:noFill/>
        </p:spPr>
        <p:txBody>
          <a:bodyPr wrap="square" rtlCol="0">
            <a:spAutoFit/>
          </a:bodyPr>
          <a:lstStyle/>
          <a:p>
            <a:r>
              <a:rPr lang="en-US" sz="3900">
                <a:solidFill>
                  <a:srgbClr val="8E9838"/>
                </a:solidFill>
              </a:rPr>
              <a:t>Your Partners in Aging.</a:t>
            </a:r>
          </a:p>
        </p:txBody>
      </p:sp>
      <p:pic>
        <p:nvPicPr>
          <p:cNvPr id="4" name="Picture 3" descr="A black background with blue and yellow text&#10;&#10;Description automatically generated">
            <a:extLst>
              <a:ext uri="{FF2B5EF4-FFF2-40B4-BE49-F238E27FC236}">
                <a16:creationId xmlns:a16="http://schemas.microsoft.com/office/drawing/2014/main" id="{271EDE4B-C565-C57D-75AE-53599D501EB4}"/>
              </a:ext>
            </a:extLst>
          </p:cNvPr>
          <p:cNvPicPr>
            <a:picLocks noChangeAspect="1"/>
          </p:cNvPicPr>
          <p:nvPr userDrawn="1"/>
        </p:nvPicPr>
        <p:blipFill>
          <a:blip r:embed="rId2"/>
          <a:stretch>
            <a:fillRect/>
          </a:stretch>
        </p:blipFill>
        <p:spPr>
          <a:xfrm>
            <a:off x="2032653" y="1572777"/>
            <a:ext cx="8788603" cy="2480546"/>
          </a:xfrm>
          <a:prstGeom prst="rect">
            <a:avLst/>
          </a:prstGeom>
        </p:spPr>
      </p:pic>
    </p:spTree>
    <p:extLst>
      <p:ext uri="{BB962C8B-B14F-4D97-AF65-F5344CB8AC3E}">
        <p14:creationId xmlns:p14="http://schemas.microsoft.com/office/powerpoint/2010/main" val="617614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BD411C-3DE7-0E9F-611B-568A721308DE}"/>
              </a:ext>
            </a:extLst>
          </p:cNvPr>
          <p:cNvSpPr/>
          <p:nvPr userDrawn="1"/>
        </p:nvSpPr>
        <p:spPr>
          <a:xfrm>
            <a:off x="0" y="5197477"/>
            <a:ext cx="12192000" cy="1660525"/>
          </a:xfrm>
          <a:prstGeom prst="rect">
            <a:avLst/>
          </a:prstGeom>
          <a:solidFill>
            <a:srgbClr val="E0E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A6E30364-5F37-2BE0-6672-B454C7AA9C30}"/>
              </a:ext>
            </a:extLst>
          </p:cNvPr>
          <p:cNvSpPr/>
          <p:nvPr userDrawn="1"/>
        </p:nvSpPr>
        <p:spPr>
          <a:xfrm>
            <a:off x="0" y="2"/>
            <a:ext cx="12192000" cy="5197475"/>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itle 1">
            <a:extLst>
              <a:ext uri="{FF2B5EF4-FFF2-40B4-BE49-F238E27FC236}">
                <a16:creationId xmlns:a16="http://schemas.microsoft.com/office/drawing/2014/main" id="{2366D488-2335-BEB6-03A9-8E5ECEEF9739}"/>
              </a:ext>
            </a:extLst>
          </p:cNvPr>
          <p:cNvSpPr>
            <a:spLocks noGrp="1"/>
          </p:cNvSpPr>
          <p:nvPr>
            <p:ph type="title"/>
          </p:nvPr>
        </p:nvSpPr>
        <p:spPr>
          <a:xfrm>
            <a:off x="571500" y="2412546"/>
            <a:ext cx="11049000" cy="1423311"/>
          </a:xfrm>
        </p:spPr>
        <p:txBody>
          <a:bodyPr lIns="0" tIns="0" rIns="0" bIns="0">
            <a:noAutofit/>
          </a:bodyPr>
          <a:lstStyle>
            <a:lvl1pPr algn="ctr">
              <a:defRPr b="1" i="0">
                <a:solidFill>
                  <a:srgbClr val="85BC41"/>
                </a:solidFill>
                <a:latin typeface="Corbel" panose="020B0503020204020204" pitchFamily="34" charset="0"/>
              </a:defRPr>
            </a:lvl1pPr>
          </a:lstStyle>
          <a:p>
            <a:r>
              <a:rPr lang="en-US"/>
              <a:t>Click to edit Master title style</a:t>
            </a:r>
          </a:p>
        </p:txBody>
      </p:sp>
      <p:sp>
        <p:nvSpPr>
          <p:cNvPr id="8" name="TextBox 7">
            <a:extLst>
              <a:ext uri="{FF2B5EF4-FFF2-40B4-BE49-F238E27FC236}">
                <a16:creationId xmlns:a16="http://schemas.microsoft.com/office/drawing/2014/main" id="{58E00CAD-F0CE-D049-9EB4-E3AF61B69FF8}"/>
              </a:ext>
            </a:extLst>
          </p:cNvPr>
          <p:cNvSpPr txBox="1"/>
          <p:nvPr userDrawn="1"/>
        </p:nvSpPr>
        <p:spPr>
          <a:xfrm>
            <a:off x="6096001" y="5479149"/>
            <a:ext cx="5524500" cy="646331"/>
          </a:xfrm>
          <a:prstGeom prst="rect">
            <a:avLst/>
          </a:prstGeom>
          <a:noFill/>
        </p:spPr>
        <p:txBody>
          <a:bodyPr wrap="square" rtlCol="0">
            <a:spAutoFit/>
          </a:bodyPr>
          <a:lstStyle/>
          <a:p>
            <a:r>
              <a:rPr lang="en-US" sz="3600">
                <a:solidFill>
                  <a:srgbClr val="16A2A7"/>
                </a:solidFill>
              </a:rPr>
              <a:t>Your Partners in Aging.</a:t>
            </a:r>
          </a:p>
        </p:txBody>
      </p:sp>
      <p:pic>
        <p:nvPicPr>
          <p:cNvPr id="11" name="Picture 10" descr="A black and white logo&#10;&#10;Description automatically generated">
            <a:extLst>
              <a:ext uri="{FF2B5EF4-FFF2-40B4-BE49-F238E27FC236}">
                <a16:creationId xmlns:a16="http://schemas.microsoft.com/office/drawing/2014/main" id="{5F4CCF5E-0876-CB20-062F-2A6D80991BE9}"/>
              </a:ext>
            </a:extLst>
          </p:cNvPr>
          <p:cNvPicPr>
            <a:picLocks noChangeAspect="1"/>
          </p:cNvPicPr>
          <p:nvPr userDrawn="1"/>
        </p:nvPicPr>
        <p:blipFill>
          <a:blip r:embed="rId2"/>
          <a:stretch>
            <a:fillRect/>
          </a:stretch>
        </p:blipFill>
        <p:spPr>
          <a:xfrm>
            <a:off x="596901" y="139416"/>
            <a:ext cx="4165601" cy="1619956"/>
          </a:xfrm>
          <a:prstGeom prst="rect">
            <a:avLst/>
          </a:prstGeom>
        </p:spPr>
      </p:pic>
      <p:sp>
        <p:nvSpPr>
          <p:cNvPr id="5" name="Date Placeholder 3">
            <a:extLst>
              <a:ext uri="{FF2B5EF4-FFF2-40B4-BE49-F238E27FC236}">
                <a16:creationId xmlns:a16="http://schemas.microsoft.com/office/drawing/2014/main" id="{21C1A86E-DFD5-D138-2507-D6242C14F582}"/>
              </a:ext>
            </a:extLst>
          </p:cNvPr>
          <p:cNvSpPr>
            <a:spLocks noGrp="1"/>
          </p:cNvSpPr>
          <p:nvPr>
            <p:ph type="dt" sz="half" idx="2"/>
          </p:nvPr>
        </p:nvSpPr>
        <p:spPr>
          <a:xfrm flipH="1">
            <a:off x="6127751" y="6338434"/>
            <a:ext cx="2717800" cy="365125"/>
          </a:xfrm>
          <a:prstGeom prst="rect">
            <a:avLst/>
          </a:prstGeom>
        </p:spPr>
        <p:txBody>
          <a:bodyPr vert="horz" lIns="91440" tIns="45720" rIns="91440" bIns="45720" rtlCol="0" anchor="ctr"/>
          <a:lstStyle>
            <a:lvl1pPr algn="l">
              <a:defRPr sz="1200" b="1" i="0">
                <a:solidFill>
                  <a:srgbClr val="141D45"/>
                </a:solidFill>
                <a:latin typeface="Corbel" panose="020B0503020204020204" pitchFamily="34" charset="0"/>
              </a:defRPr>
            </a:lvl1pPr>
          </a:lstStyle>
          <a:p>
            <a:r>
              <a:rPr lang="en-US"/>
              <a:t>Date</a:t>
            </a:r>
          </a:p>
        </p:txBody>
      </p:sp>
    </p:spTree>
    <p:extLst>
      <p:ext uri="{BB962C8B-B14F-4D97-AF65-F5344CB8AC3E}">
        <p14:creationId xmlns:p14="http://schemas.microsoft.com/office/powerpoint/2010/main" val="2455164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BD411C-3DE7-0E9F-611B-568A721308DE}"/>
              </a:ext>
            </a:extLst>
          </p:cNvPr>
          <p:cNvSpPr/>
          <p:nvPr userDrawn="1"/>
        </p:nvSpPr>
        <p:spPr>
          <a:xfrm>
            <a:off x="0" y="5197477"/>
            <a:ext cx="12192000" cy="1660525"/>
          </a:xfrm>
          <a:prstGeom prst="rect">
            <a:avLst/>
          </a:prstGeom>
          <a:solidFill>
            <a:srgbClr val="E0E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itle 1">
            <a:extLst>
              <a:ext uri="{FF2B5EF4-FFF2-40B4-BE49-F238E27FC236}">
                <a16:creationId xmlns:a16="http://schemas.microsoft.com/office/drawing/2014/main" id="{2366D488-2335-BEB6-03A9-8E5ECEEF9739}"/>
              </a:ext>
            </a:extLst>
          </p:cNvPr>
          <p:cNvSpPr>
            <a:spLocks noGrp="1"/>
          </p:cNvSpPr>
          <p:nvPr>
            <p:ph type="title"/>
          </p:nvPr>
        </p:nvSpPr>
        <p:spPr>
          <a:xfrm>
            <a:off x="571500" y="2412546"/>
            <a:ext cx="11049000" cy="1423311"/>
          </a:xfrm>
        </p:spPr>
        <p:txBody>
          <a:bodyPr lIns="0" tIns="0" rIns="0" bIns="0">
            <a:noAutofit/>
          </a:bodyPr>
          <a:lstStyle>
            <a:lvl1pPr algn="ctr">
              <a:defRPr b="1" i="0">
                <a:solidFill>
                  <a:srgbClr val="8E9838"/>
                </a:solidFill>
                <a:latin typeface="Corbel" panose="020B0503020204020204" pitchFamily="34" charset="0"/>
              </a:defRPr>
            </a:lvl1pPr>
          </a:lstStyle>
          <a:p>
            <a:r>
              <a:rPr lang="en-US"/>
              <a:t>Click to edit Master title style</a:t>
            </a:r>
          </a:p>
        </p:txBody>
      </p:sp>
      <p:sp>
        <p:nvSpPr>
          <p:cNvPr id="8" name="TextBox 7">
            <a:extLst>
              <a:ext uri="{FF2B5EF4-FFF2-40B4-BE49-F238E27FC236}">
                <a16:creationId xmlns:a16="http://schemas.microsoft.com/office/drawing/2014/main" id="{58E00CAD-F0CE-D049-9EB4-E3AF61B69FF8}"/>
              </a:ext>
            </a:extLst>
          </p:cNvPr>
          <p:cNvSpPr txBox="1"/>
          <p:nvPr userDrawn="1"/>
        </p:nvSpPr>
        <p:spPr>
          <a:xfrm>
            <a:off x="6096001" y="5479149"/>
            <a:ext cx="5524500" cy="646331"/>
          </a:xfrm>
          <a:prstGeom prst="rect">
            <a:avLst/>
          </a:prstGeom>
          <a:noFill/>
        </p:spPr>
        <p:txBody>
          <a:bodyPr wrap="square" rtlCol="0">
            <a:spAutoFit/>
          </a:bodyPr>
          <a:lstStyle/>
          <a:p>
            <a:r>
              <a:rPr lang="en-US" sz="3600">
                <a:solidFill>
                  <a:srgbClr val="16A2A7"/>
                </a:solidFill>
              </a:rPr>
              <a:t>Your Partners in Aging.</a:t>
            </a:r>
          </a:p>
        </p:txBody>
      </p:sp>
      <p:sp>
        <p:nvSpPr>
          <p:cNvPr id="5" name="Date Placeholder 3">
            <a:extLst>
              <a:ext uri="{FF2B5EF4-FFF2-40B4-BE49-F238E27FC236}">
                <a16:creationId xmlns:a16="http://schemas.microsoft.com/office/drawing/2014/main" id="{21C1A86E-DFD5-D138-2507-D6242C14F582}"/>
              </a:ext>
            </a:extLst>
          </p:cNvPr>
          <p:cNvSpPr>
            <a:spLocks noGrp="1"/>
          </p:cNvSpPr>
          <p:nvPr>
            <p:ph type="dt" sz="half" idx="2"/>
          </p:nvPr>
        </p:nvSpPr>
        <p:spPr>
          <a:xfrm flipH="1">
            <a:off x="6127751" y="6338434"/>
            <a:ext cx="2717800" cy="365125"/>
          </a:xfrm>
          <a:prstGeom prst="rect">
            <a:avLst/>
          </a:prstGeom>
        </p:spPr>
        <p:txBody>
          <a:bodyPr vert="horz" lIns="91440" tIns="45720" rIns="91440" bIns="45720" rtlCol="0" anchor="ctr"/>
          <a:lstStyle>
            <a:lvl1pPr algn="l">
              <a:defRPr sz="1200" b="1" i="0">
                <a:solidFill>
                  <a:srgbClr val="141D45"/>
                </a:solidFill>
                <a:latin typeface="Corbel" panose="020B0503020204020204" pitchFamily="34" charset="0"/>
              </a:defRPr>
            </a:lvl1pPr>
          </a:lstStyle>
          <a:p>
            <a:r>
              <a:rPr lang="en-US"/>
              <a:t>Date</a:t>
            </a:r>
          </a:p>
        </p:txBody>
      </p:sp>
      <p:pic>
        <p:nvPicPr>
          <p:cNvPr id="3" name="Picture 2" descr="A black background with blue and yellow text&#10;&#10;Description automatically generated">
            <a:extLst>
              <a:ext uri="{FF2B5EF4-FFF2-40B4-BE49-F238E27FC236}">
                <a16:creationId xmlns:a16="http://schemas.microsoft.com/office/drawing/2014/main" id="{298CD599-9B08-B4B0-9FEA-AEE223F27F61}"/>
              </a:ext>
            </a:extLst>
          </p:cNvPr>
          <p:cNvPicPr>
            <a:picLocks noChangeAspect="1"/>
          </p:cNvPicPr>
          <p:nvPr userDrawn="1"/>
        </p:nvPicPr>
        <p:blipFill>
          <a:blip r:embed="rId2"/>
          <a:stretch>
            <a:fillRect/>
          </a:stretch>
        </p:blipFill>
        <p:spPr>
          <a:xfrm>
            <a:off x="608051" y="361534"/>
            <a:ext cx="4165600" cy="1175723"/>
          </a:xfrm>
          <a:prstGeom prst="rect">
            <a:avLst/>
          </a:prstGeom>
        </p:spPr>
      </p:pic>
    </p:spTree>
    <p:extLst>
      <p:ext uri="{BB962C8B-B14F-4D97-AF65-F5344CB8AC3E}">
        <p14:creationId xmlns:p14="http://schemas.microsoft.com/office/powerpoint/2010/main" val="1518093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BD411C-3DE7-0E9F-611B-568A721308DE}"/>
              </a:ext>
            </a:extLst>
          </p:cNvPr>
          <p:cNvSpPr/>
          <p:nvPr userDrawn="1"/>
        </p:nvSpPr>
        <p:spPr>
          <a:xfrm>
            <a:off x="0" y="5850649"/>
            <a:ext cx="12192000" cy="1007353"/>
          </a:xfrm>
          <a:prstGeom prst="rect">
            <a:avLst/>
          </a:prstGeom>
          <a:solidFill>
            <a:srgbClr val="E0E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A6E30364-5F37-2BE0-6672-B454C7AA9C30}"/>
              </a:ext>
            </a:extLst>
          </p:cNvPr>
          <p:cNvSpPr/>
          <p:nvPr userDrawn="1"/>
        </p:nvSpPr>
        <p:spPr>
          <a:xfrm>
            <a:off x="0" y="2"/>
            <a:ext cx="12192000" cy="5850647"/>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itle 1">
            <a:extLst>
              <a:ext uri="{FF2B5EF4-FFF2-40B4-BE49-F238E27FC236}">
                <a16:creationId xmlns:a16="http://schemas.microsoft.com/office/drawing/2014/main" id="{2366D488-2335-BEB6-03A9-8E5ECEEF9739}"/>
              </a:ext>
            </a:extLst>
          </p:cNvPr>
          <p:cNvSpPr>
            <a:spLocks noGrp="1"/>
          </p:cNvSpPr>
          <p:nvPr>
            <p:ph type="title"/>
          </p:nvPr>
        </p:nvSpPr>
        <p:spPr>
          <a:xfrm>
            <a:off x="596899" y="2925323"/>
            <a:ext cx="11049000" cy="1423311"/>
          </a:xfrm>
        </p:spPr>
        <p:txBody>
          <a:bodyPr lIns="0" tIns="0" rIns="0" bIns="0">
            <a:noAutofit/>
          </a:bodyPr>
          <a:lstStyle>
            <a:lvl1pPr algn="ctr">
              <a:defRPr b="1" i="0">
                <a:solidFill>
                  <a:srgbClr val="85BC41"/>
                </a:solidFill>
                <a:latin typeface="Corbel" panose="020B0503020204020204" pitchFamily="34" charset="0"/>
              </a:defRPr>
            </a:lvl1pPr>
          </a:lstStyle>
          <a:p>
            <a:r>
              <a:rPr lang="en-US"/>
              <a:t>Click to edit Master title style</a:t>
            </a:r>
          </a:p>
        </p:txBody>
      </p:sp>
      <p:pic>
        <p:nvPicPr>
          <p:cNvPr id="11" name="Picture 10" descr="A black and white logo&#10;&#10;Description automatically generated">
            <a:extLst>
              <a:ext uri="{FF2B5EF4-FFF2-40B4-BE49-F238E27FC236}">
                <a16:creationId xmlns:a16="http://schemas.microsoft.com/office/drawing/2014/main" id="{5F4CCF5E-0876-CB20-062F-2A6D80991BE9}"/>
              </a:ext>
            </a:extLst>
          </p:cNvPr>
          <p:cNvPicPr>
            <a:picLocks noChangeAspect="1"/>
          </p:cNvPicPr>
          <p:nvPr userDrawn="1"/>
        </p:nvPicPr>
        <p:blipFill>
          <a:blip r:embed="rId2"/>
          <a:stretch>
            <a:fillRect/>
          </a:stretch>
        </p:blipFill>
        <p:spPr>
          <a:xfrm>
            <a:off x="596901" y="139416"/>
            <a:ext cx="4165601" cy="1619956"/>
          </a:xfrm>
          <a:prstGeom prst="rect">
            <a:avLst/>
          </a:prstGeom>
        </p:spPr>
      </p:pic>
      <p:sp>
        <p:nvSpPr>
          <p:cNvPr id="5" name="Date Placeholder 3">
            <a:extLst>
              <a:ext uri="{FF2B5EF4-FFF2-40B4-BE49-F238E27FC236}">
                <a16:creationId xmlns:a16="http://schemas.microsoft.com/office/drawing/2014/main" id="{21C1A86E-DFD5-D138-2507-D6242C14F582}"/>
              </a:ext>
            </a:extLst>
          </p:cNvPr>
          <p:cNvSpPr>
            <a:spLocks noGrp="1"/>
          </p:cNvSpPr>
          <p:nvPr>
            <p:ph type="dt" sz="half" idx="2"/>
          </p:nvPr>
        </p:nvSpPr>
        <p:spPr>
          <a:xfrm flipH="1">
            <a:off x="9080500" y="6318252"/>
            <a:ext cx="2540000" cy="365125"/>
          </a:xfrm>
          <a:prstGeom prst="rect">
            <a:avLst/>
          </a:prstGeom>
        </p:spPr>
        <p:txBody>
          <a:bodyPr vert="horz" lIns="91440" tIns="45720" rIns="91440" bIns="45720" rtlCol="0" anchor="ctr"/>
          <a:lstStyle>
            <a:lvl1pPr algn="l">
              <a:defRPr sz="1200" b="1" i="0">
                <a:solidFill>
                  <a:srgbClr val="141D45"/>
                </a:solidFill>
                <a:latin typeface="Corbel" panose="020B0503020204020204" pitchFamily="34" charset="0"/>
              </a:defRPr>
            </a:lvl1pPr>
          </a:lstStyle>
          <a:p>
            <a:r>
              <a:rPr lang="en-US"/>
              <a:t>Date</a:t>
            </a:r>
          </a:p>
        </p:txBody>
      </p:sp>
    </p:spTree>
    <p:extLst>
      <p:ext uri="{BB962C8B-B14F-4D97-AF65-F5344CB8AC3E}">
        <p14:creationId xmlns:p14="http://schemas.microsoft.com/office/powerpoint/2010/main" val="667759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BB2CD7-4745-D22A-CA2C-98DEF7B5EF04}"/>
              </a:ext>
            </a:extLst>
          </p:cNvPr>
          <p:cNvSpPr txBox="1"/>
          <p:nvPr userDrawn="1"/>
        </p:nvSpPr>
        <p:spPr>
          <a:xfrm>
            <a:off x="552496" y="1902911"/>
            <a:ext cx="11915752" cy="3431709"/>
          </a:xfrm>
          <a:prstGeom prst="rect">
            <a:avLst/>
          </a:prstGeom>
          <a:noFill/>
        </p:spPr>
        <p:txBody>
          <a:bodyPr wrap="square">
            <a:spAutoFit/>
          </a:bodyPr>
          <a:lstStyle/>
          <a:p>
            <a:pPr>
              <a:spcBef>
                <a:spcPts val="1400"/>
              </a:spcBef>
            </a:pPr>
            <a:r>
              <a:rPr lang="en-US" sz="2100" b="0" i="0">
                <a:solidFill>
                  <a:srgbClr val="8E9838"/>
                </a:solidFill>
                <a:effectLst/>
                <a:latin typeface="Corbel" panose="020B0503020204020204" pitchFamily="34" charset="0"/>
              </a:rPr>
              <a:t>Partnership</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partnership—we can achieve more together. </a:t>
            </a:r>
          </a:p>
          <a:p>
            <a:pPr>
              <a:spcBef>
                <a:spcPts val="1400"/>
              </a:spcBef>
            </a:pPr>
            <a:r>
              <a:rPr lang="en-US" sz="2100" b="0" i="0">
                <a:solidFill>
                  <a:srgbClr val="8E9838"/>
                </a:solidFill>
                <a:effectLst/>
                <a:latin typeface="Corbel" panose="020B0503020204020204" pitchFamily="34" charset="0"/>
              </a:rPr>
              <a:t>Inclusion </a:t>
            </a:r>
            <a:r>
              <a:rPr lang="en-US" sz="2100" b="0" i="0">
                <a:solidFill>
                  <a:srgbClr val="85BC4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inclusion—diversity strengthens our state and ourselves. </a:t>
            </a:r>
          </a:p>
          <a:p>
            <a:pPr>
              <a:spcBef>
                <a:spcPts val="1400"/>
              </a:spcBef>
            </a:pPr>
            <a:r>
              <a:rPr lang="en-US" sz="2100" b="0" i="0">
                <a:solidFill>
                  <a:srgbClr val="8E9838"/>
                </a:solidFill>
                <a:effectLst/>
                <a:latin typeface="Corbel" panose="020B0503020204020204" pitchFamily="34" charset="0"/>
              </a:rPr>
              <a:t>Justice</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justice—combatting ageism is core to our work. </a:t>
            </a:r>
          </a:p>
          <a:p>
            <a:pPr>
              <a:spcBef>
                <a:spcPts val="1400"/>
              </a:spcBef>
            </a:pPr>
            <a:r>
              <a:rPr lang="en-US" sz="2100" b="0" i="0">
                <a:solidFill>
                  <a:srgbClr val="8E9838"/>
                </a:solidFill>
                <a:effectLst/>
                <a:latin typeface="Corbel" panose="020B0503020204020204" pitchFamily="34" charset="0"/>
              </a:rPr>
              <a:t>Humanity</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humanity—caring for each other is why we are here. </a:t>
            </a:r>
          </a:p>
          <a:p>
            <a:pPr>
              <a:spcBef>
                <a:spcPts val="1400"/>
              </a:spcBef>
            </a:pPr>
            <a:r>
              <a:rPr lang="en-US" sz="2100" b="0" i="0">
                <a:solidFill>
                  <a:srgbClr val="8E9838"/>
                </a:solidFill>
                <a:effectLst/>
                <a:latin typeface="Corbel" panose="020B0503020204020204" pitchFamily="34" charset="0"/>
              </a:rPr>
              <a:t>Community</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community—it supports and sustains us. </a:t>
            </a:r>
          </a:p>
          <a:p>
            <a:pPr>
              <a:spcBef>
                <a:spcPts val="1400"/>
              </a:spcBef>
            </a:pPr>
            <a:r>
              <a:rPr lang="en-US" sz="2100" b="0" i="0">
                <a:solidFill>
                  <a:srgbClr val="8E9838"/>
                </a:solidFill>
                <a:effectLst/>
                <a:latin typeface="Corbel" panose="020B0503020204020204" pitchFamily="34" charset="0"/>
              </a:rPr>
              <a:t>Connection</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connection—it’s the heart of wellbeing and belonging</a:t>
            </a:r>
            <a:r>
              <a:rPr lang="en-US" sz="2100" b="0" i="0">
                <a:solidFill>
                  <a:schemeClr val="bg1"/>
                </a:solidFill>
                <a:effectLst/>
                <a:latin typeface="Corbel" panose="020B0503020204020204" pitchFamily="34" charset="0"/>
              </a:rPr>
              <a:t>. </a:t>
            </a:r>
          </a:p>
          <a:p>
            <a:pPr>
              <a:spcBef>
                <a:spcPts val="1400"/>
              </a:spcBef>
            </a:pPr>
            <a:r>
              <a:rPr lang="en-US" sz="2100" b="0" i="0">
                <a:solidFill>
                  <a:srgbClr val="8E9838"/>
                </a:solidFill>
                <a:effectLst/>
                <a:latin typeface="Corbel" panose="020B0503020204020204" pitchFamily="34" charset="0"/>
              </a:rPr>
              <a:t>Choice</a:t>
            </a:r>
            <a:r>
              <a:rPr lang="en-US" sz="2100" b="0" i="0">
                <a:solidFill>
                  <a:srgbClr val="85BC4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personal choice—autonomy is the foundation of independence.</a:t>
            </a:r>
            <a:endParaRPr lang="en-US" sz="2200" b="0" i="0">
              <a:solidFill>
                <a:srgbClr val="141D45"/>
              </a:solidFill>
              <a:effectLst/>
              <a:latin typeface="Corbel" panose="020B0503020204020204" pitchFamily="34" charset="0"/>
            </a:endParaRPr>
          </a:p>
        </p:txBody>
      </p:sp>
      <p:sp>
        <p:nvSpPr>
          <p:cNvPr id="12" name="TextBox 11">
            <a:extLst>
              <a:ext uri="{FF2B5EF4-FFF2-40B4-BE49-F238E27FC236}">
                <a16:creationId xmlns:a16="http://schemas.microsoft.com/office/drawing/2014/main" id="{8B76BD99-E7FC-E6BF-515E-CA7735B06A13}"/>
              </a:ext>
            </a:extLst>
          </p:cNvPr>
          <p:cNvSpPr txBox="1"/>
          <p:nvPr userDrawn="1"/>
        </p:nvSpPr>
        <p:spPr>
          <a:xfrm>
            <a:off x="552498" y="697116"/>
            <a:ext cx="12191999" cy="769441"/>
          </a:xfrm>
          <a:prstGeom prst="rect">
            <a:avLst/>
          </a:prstGeom>
          <a:noFill/>
        </p:spPr>
        <p:txBody>
          <a:bodyPr wrap="square" rtlCol="0">
            <a:spAutoFit/>
          </a:bodyPr>
          <a:lstStyle/>
          <a:p>
            <a:pPr algn="l"/>
            <a:r>
              <a:rPr lang="en-US" sz="4400" b="1" i="0">
                <a:solidFill>
                  <a:srgbClr val="8E9838"/>
                </a:solidFill>
                <a:latin typeface="Corbel" panose="020B0503020204020204" pitchFamily="34" charset="0"/>
              </a:rPr>
              <a:t>Brand Values</a:t>
            </a:r>
          </a:p>
        </p:txBody>
      </p:sp>
      <p:pic>
        <p:nvPicPr>
          <p:cNvPr id="18" name="Picture 17" descr="A group of colorful shapes&#10;&#10;Description automatically generated">
            <a:extLst>
              <a:ext uri="{FF2B5EF4-FFF2-40B4-BE49-F238E27FC236}">
                <a16:creationId xmlns:a16="http://schemas.microsoft.com/office/drawing/2014/main" id="{9D4D02E7-7EA5-9D14-DC8D-385FC7F5EF85}"/>
              </a:ext>
            </a:extLst>
          </p:cNvPr>
          <p:cNvPicPr>
            <a:picLocks noChangeAspect="1"/>
          </p:cNvPicPr>
          <p:nvPr userDrawn="1"/>
        </p:nvPicPr>
        <p:blipFill rotWithShape="1">
          <a:blip r:embed="rId2"/>
          <a:srcRect l="3245"/>
          <a:stretch/>
        </p:blipFill>
        <p:spPr>
          <a:xfrm rot="10800000">
            <a:off x="9935797" y="598878"/>
            <a:ext cx="2256203" cy="4430573"/>
          </a:xfrm>
          <a:prstGeom prst="rect">
            <a:avLst/>
          </a:prstGeom>
        </p:spPr>
      </p:pic>
      <p:sp>
        <p:nvSpPr>
          <p:cNvPr id="13" name="Slide Number Placeholder 5">
            <a:extLst>
              <a:ext uri="{FF2B5EF4-FFF2-40B4-BE49-F238E27FC236}">
                <a16:creationId xmlns:a16="http://schemas.microsoft.com/office/drawing/2014/main" id="{BED0A400-8B07-B188-E7AF-B46A44639D5D}"/>
              </a:ext>
            </a:extLst>
          </p:cNvPr>
          <p:cNvSpPr txBox="1">
            <a:spLocks/>
          </p:cNvSpPr>
          <p:nvPr userDrawn="1"/>
        </p:nvSpPr>
        <p:spPr>
          <a:xfrm>
            <a:off x="10822329" y="6354502"/>
            <a:ext cx="706056" cy="366974"/>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solidFill>
                <a:schemeClr val="bg1"/>
              </a:solidFill>
            </a:endParaRPr>
          </a:p>
        </p:txBody>
      </p:sp>
      <p:sp>
        <p:nvSpPr>
          <p:cNvPr id="2" name="Rectangle 1">
            <a:extLst>
              <a:ext uri="{FF2B5EF4-FFF2-40B4-BE49-F238E27FC236}">
                <a16:creationId xmlns:a16="http://schemas.microsoft.com/office/drawing/2014/main" id="{3C8ACB69-5BCF-D149-F72B-D9A0A5C2B601}"/>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91278F"/>
              </a:solidFill>
              <a:highlight>
                <a:srgbClr val="16A2A7"/>
              </a:highlight>
            </a:endParaRPr>
          </a:p>
        </p:txBody>
      </p:sp>
      <p:sp>
        <p:nvSpPr>
          <p:cNvPr id="3" name="Footer Placeholder 4">
            <a:extLst>
              <a:ext uri="{FF2B5EF4-FFF2-40B4-BE49-F238E27FC236}">
                <a16:creationId xmlns:a16="http://schemas.microsoft.com/office/drawing/2014/main" id="{A99849B0-9117-3E47-FC88-07036AF8EB65}"/>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5" name="Slide Number Placeholder 5">
            <a:extLst>
              <a:ext uri="{FF2B5EF4-FFF2-40B4-BE49-F238E27FC236}">
                <a16:creationId xmlns:a16="http://schemas.microsoft.com/office/drawing/2014/main" id="{9044A9CD-D665-A8EB-7D1B-FB3A03F95466}"/>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Tree>
    <p:extLst>
      <p:ext uri="{BB962C8B-B14F-4D97-AF65-F5344CB8AC3E}">
        <p14:creationId xmlns:p14="http://schemas.microsoft.com/office/powerpoint/2010/main" val="12338019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5" name="Picture 4" descr="A white and green background&#10;&#10;Description automatically generated with medium confidence">
            <a:extLst>
              <a:ext uri="{FF2B5EF4-FFF2-40B4-BE49-F238E27FC236}">
                <a16:creationId xmlns:a16="http://schemas.microsoft.com/office/drawing/2014/main" id="{A329A832-82C8-59F3-9073-1BD6F357C832}"/>
              </a:ext>
            </a:extLst>
          </p:cNvPr>
          <p:cNvPicPr>
            <a:picLocks noChangeAspect="1"/>
          </p:cNvPicPr>
          <p:nvPr userDrawn="1"/>
        </p:nvPicPr>
        <p:blipFill rotWithShape="1">
          <a:blip r:embed="rId2"/>
          <a:srcRect l="-1" r="-8791"/>
          <a:stretch/>
        </p:blipFill>
        <p:spPr>
          <a:xfrm>
            <a:off x="4034117" y="-1354"/>
            <a:ext cx="8875059" cy="6858000"/>
          </a:xfrm>
          <a:prstGeom prst="rect">
            <a:avLst/>
          </a:prstGeom>
        </p:spPr>
      </p:pic>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0" y="990601"/>
            <a:ext cx="11065133"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68331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2" name="Picture 11" descr="A close-up of a blue and white background&#10;&#10;Description automatically generated">
            <a:extLst>
              <a:ext uri="{FF2B5EF4-FFF2-40B4-BE49-F238E27FC236}">
                <a16:creationId xmlns:a16="http://schemas.microsoft.com/office/drawing/2014/main" id="{1CF7945B-6098-AB98-D563-18DEB9C800DC}"/>
              </a:ext>
            </a:extLst>
          </p:cNvPr>
          <p:cNvPicPr>
            <a:picLocks noChangeAspect="1"/>
          </p:cNvPicPr>
          <p:nvPr userDrawn="1"/>
        </p:nvPicPr>
        <p:blipFill rotWithShape="1">
          <a:blip r:embed="rId2">
            <a:alphaModFix amt="66000"/>
          </a:blip>
          <a:srcRect r="5271"/>
          <a:stretch/>
        </p:blipFill>
        <p:spPr>
          <a:xfrm>
            <a:off x="1465000" y="-17225"/>
            <a:ext cx="10727000" cy="6875225"/>
          </a:xfrm>
          <a:prstGeom prst="rect">
            <a:avLst/>
          </a:prstGeom>
        </p:spPr>
      </p:pic>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045" y="299813"/>
            <a:ext cx="11049457"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87177" y="998425"/>
            <a:ext cx="11049457" cy="4351338"/>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57200" indent="0">
              <a:buFontTx/>
              <a:buNone/>
              <a:defRPr sz="2000">
                <a:solidFill>
                  <a:srgbClr val="141D45"/>
                </a:solidFill>
                <a:latin typeface="Corbel" panose="020B0503020204020204" pitchFamily="34" charset="0"/>
              </a:defRPr>
            </a:lvl2pPr>
            <a:lvl3pPr marL="914400" indent="0">
              <a:buFontTx/>
              <a:buNone/>
              <a:defRPr sz="2000">
                <a:solidFill>
                  <a:srgbClr val="141D45"/>
                </a:solidFill>
                <a:latin typeface="Corbel" panose="020B0503020204020204" pitchFamily="34" charset="0"/>
              </a:defRPr>
            </a:lvl3pPr>
            <a:lvl4pPr marL="1371600" indent="0">
              <a:buFontTx/>
              <a:buNone/>
              <a:defRPr>
                <a:solidFill>
                  <a:srgbClr val="141D45"/>
                </a:solidFill>
                <a:latin typeface="Corbel" panose="020B0503020204020204" pitchFamily="34" charset="0"/>
              </a:defRPr>
            </a:lvl4pPr>
            <a:lvl5pPr marL="1828800" indent="0">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8FCA3318-C592-D052-97DB-44DFB591665F}"/>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8" name="Footer Placeholder 4">
            <a:extLst>
              <a:ext uri="{FF2B5EF4-FFF2-40B4-BE49-F238E27FC236}">
                <a16:creationId xmlns:a16="http://schemas.microsoft.com/office/drawing/2014/main" id="{71F0BABE-3E95-F431-A000-DF96822200E6}"/>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F55458FB-5CA5-3952-881D-85D1F2BBA7FF}"/>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Tree>
    <p:extLst>
      <p:ext uri="{BB962C8B-B14F-4D97-AF65-F5344CB8AC3E}">
        <p14:creationId xmlns:p14="http://schemas.microsoft.com/office/powerpoint/2010/main" val="1697485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Tree>
    <p:extLst>
      <p:ext uri="{BB962C8B-B14F-4D97-AF65-F5344CB8AC3E}">
        <p14:creationId xmlns:p14="http://schemas.microsoft.com/office/powerpoint/2010/main" val="3330362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2" y="990601"/>
            <a:ext cx="5524500"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9F9738A8-226F-DA0D-2F98-E0E1C19D0127}"/>
              </a:ext>
            </a:extLst>
          </p:cNvPr>
          <p:cNvSpPr>
            <a:spLocks noGrp="1"/>
          </p:cNvSpPr>
          <p:nvPr>
            <p:ph type="pic" sz="quarter" idx="14"/>
          </p:nvPr>
        </p:nvSpPr>
        <p:spPr>
          <a:xfrm>
            <a:off x="6350001" y="990602"/>
            <a:ext cx="5286633" cy="5186361"/>
          </a:xfrm>
          <a:prstGeom prst="rect">
            <a:avLst/>
          </a:prstGeom>
        </p:spPr>
        <p:txBody>
          <a:bodyPr/>
          <a:lstStyle>
            <a:lvl1pPr marL="0" indent="0">
              <a:buNone/>
              <a:defRPr sz="2400">
                <a:solidFill>
                  <a:schemeClr val="accent3">
                    <a:lumMod val="75000"/>
                  </a:schemeClr>
                </a:solidFill>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448261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BD411C-3DE7-0E9F-611B-568A721308DE}"/>
              </a:ext>
            </a:extLst>
          </p:cNvPr>
          <p:cNvSpPr/>
          <p:nvPr userDrawn="1"/>
        </p:nvSpPr>
        <p:spPr>
          <a:xfrm>
            <a:off x="0" y="5197477"/>
            <a:ext cx="12192000" cy="1660525"/>
          </a:xfrm>
          <a:prstGeom prst="rect">
            <a:avLst/>
          </a:prstGeom>
          <a:solidFill>
            <a:srgbClr val="E0E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A6E30364-5F37-2BE0-6672-B454C7AA9C30}"/>
              </a:ext>
            </a:extLst>
          </p:cNvPr>
          <p:cNvSpPr/>
          <p:nvPr userDrawn="1"/>
        </p:nvSpPr>
        <p:spPr>
          <a:xfrm>
            <a:off x="0" y="2"/>
            <a:ext cx="12192000" cy="5197475"/>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itle 1">
            <a:extLst>
              <a:ext uri="{FF2B5EF4-FFF2-40B4-BE49-F238E27FC236}">
                <a16:creationId xmlns:a16="http://schemas.microsoft.com/office/drawing/2014/main" id="{2366D488-2335-BEB6-03A9-8E5ECEEF9739}"/>
              </a:ext>
            </a:extLst>
          </p:cNvPr>
          <p:cNvSpPr>
            <a:spLocks noGrp="1"/>
          </p:cNvSpPr>
          <p:nvPr>
            <p:ph type="title"/>
          </p:nvPr>
        </p:nvSpPr>
        <p:spPr>
          <a:xfrm>
            <a:off x="571500" y="2412546"/>
            <a:ext cx="11049000" cy="1423311"/>
          </a:xfrm>
        </p:spPr>
        <p:txBody>
          <a:bodyPr lIns="0" tIns="0" rIns="0" bIns="0">
            <a:noAutofit/>
          </a:bodyPr>
          <a:lstStyle>
            <a:lvl1pPr algn="ctr">
              <a:defRPr b="1" i="0">
                <a:solidFill>
                  <a:srgbClr val="85BC41"/>
                </a:solidFill>
                <a:latin typeface="Corbel" panose="020B0503020204020204" pitchFamily="34" charset="0"/>
              </a:defRPr>
            </a:lvl1pPr>
          </a:lstStyle>
          <a:p>
            <a:r>
              <a:rPr lang="en-US"/>
              <a:t>Click to edit Master title style</a:t>
            </a:r>
          </a:p>
        </p:txBody>
      </p:sp>
      <p:sp>
        <p:nvSpPr>
          <p:cNvPr id="8" name="TextBox 7">
            <a:extLst>
              <a:ext uri="{FF2B5EF4-FFF2-40B4-BE49-F238E27FC236}">
                <a16:creationId xmlns:a16="http://schemas.microsoft.com/office/drawing/2014/main" id="{58E00CAD-F0CE-D049-9EB4-E3AF61B69FF8}"/>
              </a:ext>
            </a:extLst>
          </p:cNvPr>
          <p:cNvSpPr txBox="1"/>
          <p:nvPr userDrawn="1"/>
        </p:nvSpPr>
        <p:spPr>
          <a:xfrm>
            <a:off x="6096001" y="5479149"/>
            <a:ext cx="5524500" cy="646331"/>
          </a:xfrm>
          <a:prstGeom prst="rect">
            <a:avLst/>
          </a:prstGeom>
          <a:noFill/>
        </p:spPr>
        <p:txBody>
          <a:bodyPr wrap="square" rtlCol="0">
            <a:spAutoFit/>
          </a:bodyPr>
          <a:lstStyle/>
          <a:p>
            <a:r>
              <a:rPr lang="en-US" sz="3600">
                <a:solidFill>
                  <a:srgbClr val="16A2A7"/>
                </a:solidFill>
              </a:rPr>
              <a:t>Your Partners in Aging.</a:t>
            </a:r>
          </a:p>
        </p:txBody>
      </p:sp>
      <p:pic>
        <p:nvPicPr>
          <p:cNvPr id="11" name="Picture 10" descr="A black and white logo&#10;&#10;Description automatically generated">
            <a:extLst>
              <a:ext uri="{FF2B5EF4-FFF2-40B4-BE49-F238E27FC236}">
                <a16:creationId xmlns:a16="http://schemas.microsoft.com/office/drawing/2014/main" id="{5F4CCF5E-0876-CB20-062F-2A6D80991BE9}"/>
              </a:ext>
            </a:extLst>
          </p:cNvPr>
          <p:cNvPicPr>
            <a:picLocks noChangeAspect="1"/>
          </p:cNvPicPr>
          <p:nvPr userDrawn="1"/>
        </p:nvPicPr>
        <p:blipFill>
          <a:blip r:embed="rId2"/>
          <a:stretch>
            <a:fillRect/>
          </a:stretch>
        </p:blipFill>
        <p:spPr>
          <a:xfrm>
            <a:off x="596901" y="139416"/>
            <a:ext cx="4165601" cy="1619956"/>
          </a:xfrm>
          <a:prstGeom prst="rect">
            <a:avLst/>
          </a:prstGeom>
        </p:spPr>
      </p:pic>
      <p:sp>
        <p:nvSpPr>
          <p:cNvPr id="5" name="Date Placeholder 3">
            <a:extLst>
              <a:ext uri="{FF2B5EF4-FFF2-40B4-BE49-F238E27FC236}">
                <a16:creationId xmlns:a16="http://schemas.microsoft.com/office/drawing/2014/main" id="{21C1A86E-DFD5-D138-2507-D6242C14F582}"/>
              </a:ext>
            </a:extLst>
          </p:cNvPr>
          <p:cNvSpPr>
            <a:spLocks noGrp="1"/>
          </p:cNvSpPr>
          <p:nvPr>
            <p:ph type="dt" sz="half" idx="2"/>
          </p:nvPr>
        </p:nvSpPr>
        <p:spPr>
          <a:xfrm flipH="1">
            <a:off x="6127751" y="6338434"/>
            <a:ext cx="2717800" cy="365125"/>
          </a:xfrm>
          <a:prstGeom prst="rect">
            <a:avLst/>
          </a:prstGeom>
        </p:spPr>
        <p:txBody>
          <a:bodyPr vert="horz" lIns="91440" tIns="45720" rIns="91440" bIns="45720" rtlCol="0" anchor="ctr"/>
          <a:lstStyle>
            <a:lvl1pPr algn="l">
              <a:defRPr sz="1200" b="1" i="0">
                <a:solidFill>
                  <a:srgbClr val="141D45"/>
                </a:solidFill>
                <a:latin typeface="Corbel" panose="020B0503020204020204" pitchFamily="34" charset="0"/>
              </a:defRPr>
            </a:lvl1pPr>
          </a:lstStyle>
          <a:p>
            <a:r>
              <a:rPr lang="en-US"/>
              <a:t>Date</a:t>
            </a:r>
          </a:p>
        </p:txBody>
      </p:sp>
    </p:spTree>
    <p:extLst>
      <p:ext uri="{BB962C8B-B14F-4D97-AF65-F5344CB8AC3E}">
        <p14:creationId xmlns:p14="http://schemas.microsoft.com/office/powerpoint/2010/main" val="1255916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6095999" y="990601"/>
            <a:ext cx="5524500"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9F9738A8-226F-DA0D-2F98-E0E1C19D0127}"/>
              </a:ext>
            </a:extLst>
          </p:cNvPr>
          <p:cNvSpPr>
            <a:spLocks noGrp="1"/>
          </p:cNvSpPr>
          <p:nvPr>
            <p:ph type="pic" sz="quarter" idx="14"/>
          </p:nvPr>
        </p:nvSpPr>
        <p:spPr>
          <a:xfrm>
            <a:off x="571502" y="990602"/>
            <a:ext cx="5286633" cy="5186361"/>
          </a:xfrm>
          <a:prstGeom prst="rect">
            <a:avLst/>
          </a:prstGeom>
        </p:spPr>
        <p:txBody>
          <a:bodyPr/>
          <a:lstStyle>
            <a:lvl1pPr marL="0" indent="0">
              <a:buNone/>
              <a:defRPr sz="2400">
                <a:solidFill>
                  <a:schemeClr val="accent3">
                    <a:lumMod val="75000"/>
                  </a:schemeClr>
                </a:solidFill>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108486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1" y="990601"/>
            <a:ext cx="8394700"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pic>
        <p:nvPicPr>
          <p:cNvPr id="5" name="Picture 4" descr="A group of colorful shapes&#10;&#10;Description automatically generated">
            <a:extLst>
              <a:ext uri="{FF2B5EF4-FFF2-40B4-BE49-F238E27FC236}">
                <a16:creationId xmlns:a16="http://schemas.microsoft.com/office/drawing/2014/main" id="{A4641E66-81CB-7447-BCC5-1FE747C939D7}"/>
              </a:ext>
            </a:extLst>
          </p:cNvPr>
          <p:cNvPicPr>
            <a:picLocks noChangeAspect="1"/>
          </p:cNvPicPr>
          <p:nvPr userDrawn="1"/>
        </p:nvPicPr>
        <p:blipFill rotWithShape="1">
          <a:blip r:embed="rId2"/>
          <a:srcRect l="4366" t="105" r="1690" b="-105"/>
          <a:stretch/>
        </p:blipFill>
        <p:spPr>
          <a:xfrm rot="10800000">
            <a:off x="9220200" y="241478"/>
            <a:ext cx="2971800" cy="6010388"/>
          </a:xfrm>
          <a:prstGeom prst="rect">
            <a:avLst/>
          </a:prstGeom>
        </p:spPr>
      </p:pic>
    </p:spTree>
    <p:extLst>
      <p:ext uri="{BB962C8B-B14F-4D97-AF65-F5344CB8AC3E}">
        <p14:creationId xmlns:p14="http://schemas.microsoft.com/office/powerpoint/2010/main" val="1170380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3555999" y="299813"/>
            <a:ext cx="11600556"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3556001" y="990601"/>
            <a:ext cx="8080633"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pic>
        <p:nvPicPr>
          <p:cNvPr id="5" name="Picture 4" descr="A group of colorful shapes&#10;&#10;Description automatically generated">
            <a:extLst>
              <a:ext uri="{FF2B5EF4-FFF2-40B4-BE49-F238E27FC236}">
                <a16:creationId xmlns:a16="http://schemas.microsoft.com/office/drawing/2014/main" id="{A4641E66-81CB-7447-BCC5-1FE747C939D7}"/>
              </a:ext>
            </a:extLst>
          </p:cNvPr>
          <p:cNvPicPr>
            <a:picLocks noChangeAspect="1"/>
          </p:cNvPicPr>
          <p:nvPr userDrawn="1"/>
        </p:nvPicPr>
        <p:blipFill rotWithShape="1">
          <a:blip r:embed="rId2"/>
          <a:srcRect l="4366" t="105" r="1690" b="-105"/>
          <a:stretch/>
        </p:blipFill>
        <p:spPr>
          <a:xfrm>
            <a:off x="-4283" y="194148"/>
            <a:ext cx="3001483" cy="6070421"/>
          </a:xfrm>
          <a:prstGeom prst="rect">
            <a:avLst/>
          </a:prstGeom>
        </p:spPr>
      </p:pic>
    </p:spTree>
    <p:extLst>
      <p:ext uri="{BB962C8B-B14F-4D97-AF65-F5344CB8AC3E}">
        <p14:creationId xmlns:p14="http://schemas.microsoft.com/office/powerpoint/2010/main" val="871814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5" name="Picture 4" descr="A group of colorful shapes&#10;&#10;Description automatically generated">
            <a:extLst>
              <a:ext uri="{FF2B5EF4-FFF2-40B4-BE49-F238E27FC236}">
                <a16:creationId xmlns:a16="http://schemas.microsoft.com/office/drawing/2014/main" id="{A4641E66-81CB-7447-BCC5-1FE747C939D7}"/>
              </a:ext>
            </a:extLst>
          </p:cNvPr>
          <p:cNvPicPr>
            <a:picLocks noChangeAspect="1"/>
          </p:cNvPicPr>
          <p:nvPr userDrawn="1"/>
        </p:nvPicPr>
        <p:blipFill rotWithShape="1">
          <a:blip r:embed="rId2">
            <a:alphaModFix amt="29000"/>
          </a:blip>
          <a:srcRect l="1555" t="105" r="1690" b="-105"/>
          <a:stretch/>
        </p:blipFill>
        <p:spPr>
          <a:xfrm rot="16200000">
            <a:off x="7591853" y="1869648"/>
            <a:ext cx="3104297" cy="6096000"/>
          </a:xfrm>
          <a:prstGeom prst="rect">
            <a:avLst/>
          </a:prstGeom>
        </p:spPr>
      </p:pic>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0" y="990601"/>
            <a:ext cx="11049000"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99807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descr="A white and green background&#10;&#10;Description automatically generated with medium confidence">
            <a:extLst>
              <a:ext uri="{FF2B5EF4-FFF2-40B4-BE49-F238E27FC236}">
                <a16:creationId xmlns:a16="http://schemas.microsoft.com/office/drawing/2014/main" id="{52D057C7-FB4F-EEB8-C9ED-7A1C4ECE1592}"/>
              </a:ext>
            </a:extLst>
          </p:cNvPr>
          <p:cNvPicPr>
            <a:picLocks noChangeAspect="1"/>
          </p:cNvPicPr>
          <p:nvPr userDrawn="1"/>
        </p:nvPicPr>
        <p:blipFill rotWithShape="1">
          <a:blip r:embed="rId2"/>
          <a:srcRect r="8081"/>
          <a:stretch/>
        </p:blipFill>
        <p:spPr>
          <a:xfrm>
            <a:off x="4925962" y="-2191"/>
            <a:ext cx="7266039" cy="6858000"/>
          </a:xfrm>
          <a:prstGeom prst="rect">
            <a:avLst/>
          </a:prstGeom>
        </p:spPr>
      </p:pic>
      <p:sp>
        <p:nvSpPr>
          <p:cNvPr id="2" name="Title 1"/>
          <p:cNvSpPr>
            <a:spLocks noGrp="1"/>
          </p:cNvSpPr>
          <p:nvPr>
            <p:ph type="title"/>
          </p:nvPr>
        </p:nvSpPr>
        <p:spPr>
          <a:xfrm>
            <a:off x="571501" y="299811"/>
            <a:ext cx="11049001" cy="398804"/>
          </a:xfrm>
        </p:spPr>
        <p:txBody>
          <a:bodyPr lIns="0" tIns="0" rIns="0" bIns="0">
            <a:noAutofit/>
          </a:bodyPr>
          <a:lstStyle>
            <a:lvl1pPr>
              <a:lnSpc>
                <a:spcPct val="100000"/>
              </a:lnSpc>
              <a:defRPr sz="2800" b="1">
                <a:solidFill>
                  <a:srgbClr val="8E9838"/>
                </a:solidFill>
              </a:defRPr>
            </a:lvl1pPr>
          </a:lstStyle>
          <a:p>
            <a:r>
              <a:rPr lang="en-US"/>
              <a:t>Click to edit Master title style</a:t>
            </a:r>
          </a:p>
        </p:txBody>
      </p:sp>
      <p:sp>
        <p:nvSpPr>
          <p:cNvPr id="3" name="Content Placeholder 2"/>
          <p:cNvSpPr>
            <a:spLocks noGrp="1"/>
          </p:cNvSpPr>
          <p:nvPr>
            <p:ph sz="half" idx="1"/>
          </p:nvPr>
        </p:nvSpPr>
        <p:spPr>
          <a:xfrm>
            <a:off x="587632" y="1165225"/>
            <a:ext cx="5270501" cy="4867274"/>
          </a:xfrm>
        </p:spPr>
        <p:txBody>
          <a:bodyPr>
            <a:noAutofit/>
          </a:bodyPr>
          <a:lstStyle>
            <a:lvl1pPr>
              <a:defRPr sz="2400" b="0" i="0">
                <a:solidFill>
                  <a:srgbClr val="91278F"/>
                </a:solidFill>
                <a:latin typeface="Corbel" panose="020B0503020204020204" pitchFamily="34" charset="0"/>
              </a:defRPr>
            </a:lvl1pPr>
            <a:lvl2pPr>
              <a:defRPr sz="2000" b="0" i="0">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5" name="Rectangle 4">
            <a:extLst>
              <a:ext uri="{FF2B5EF4-FFF2-40B4-BE49-F238E27FC236}">
                <a16:creationId xmlns:a16="http://schemas.microsoft.com/office/drawing/2014/main" id="{84847481-6370-2019-045E-396840255A81}"/>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6" name="Footer Placeholder 4">
            <a:extLst>
              <a:ext uri="{FF2B5EF4-FFF2-40B4-BE49-F238E27FC236}">
                <a16:creationId xmlns:a16="http://schemas.microsoft.com/office/drawing/2014/main" id="{EBA349E1-93B7-E5D2-8069-636725CDC8DA}"/>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7" name="Slide Number Placeholder 5">
            <a:extLst>
              <a:ext uri="{FF2B5EF4-FFF2-40B4-BE49-F238E27FC236}">
                <a16:creationId xmlns:a16="http://schemas.microsoft.com/office/drawing/2014/main" id="{E481B221-77E5-AA0C-B99E-068E4A8EFE16}"/>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8" name="Content Placeholder 2">
            <a:extLst>
              <a:ext uri="{FF2B5EF4-FFF2-40B4-BE49-F238E27FC236}">
                <a16:creationId xmlns:a16="http://schemas.microsoft.com/office/drawing/2014/main" id="{F40893C9-1D53-ABB3-116B-DF30DA9DEEAE}"/>
              </a:ext>
            </a:extLst>
          </p:cNvPr>
          <p:cNvSpPr>
            <a:spLocks noGrp="1"/>
          </p:cNvSpPr>
          <p:nvPr>
            <p:ph sz="half" idx="10"/>
          </p:nvPr>
        </p:nvSpPr>
        <p:spPr>
          <a:xfrm>
            <a:off x="6366132" y="1165224"/>
            <a:ext cx="5270501" cy="4867275"/>
          </a:xfrm>
        </p:spPr>
        <p:txBody>
          <a:bodyPr>
            <a:noAutofit/>
          </a:bodyPr>
          <a:lstStyle>
            <a:lvl1pPr>
              <a:defRPr sz="2400" b="0" i="0">
                <a:solidFill>
                  <a:srgbClr val="91278F"/>
                </a:solidFill>
                <a:latin typeface="Corbel" panose="020B0503020204020204" pitchFamily="34" charset="0"/>
              </a:defRPr>
            </a:lvl1pPr>
            <a:lvl2pPr>
              <a:defRPr sz="2000" b="0" i="0">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60293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diagram of a pyramid&#10;&#10;Description automatically generated">
            <a:extLst>
              <a:ext uri="{FF2B5EF4-FFF2-40B4-BE49-F238E27FC236}">
                <a16:creationId xmlns:a16="http://schemas.microsoft.com/office/drawing/2014/main" id="{B4331C9F-3581-1999-06FC-65B05C688446}"/>
              </a:ext>
            </a:extLst>
          </p:cNvPr>
          <p:cNvPicPr>
            <a:picLocks noChangeAspect="1"/>
          </p:cNvPicPr>
          <p:nvPr userDrawn="1"/>
        </p:nvPicPr>
        <p:blipFill rotWithShape="1">
          <a:blip r:embed="rId2"/>
          <a:srcRect l="9380" t="3677" r="8426" b="5845"/>
          <a:stretch/>
        </p:blipFill>
        <p:spPr>
          <a:xfrm>
            <a:off x="344386" y="1045219"/>
            <a:ext cx="6085975" cy="5309042"/>
          </a:xfrm>
          <a:prstGeom prst="rect">
            <a:avLst/>
          </a:prstGeom>
        </p:spPr>
      </p:pic>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8" name="Text Placeholder 8">
            <a:extLst>
              <a:ext uri="{FF2B5EF4-FFF2-40B4-BE49-F238E27FC236}">
                <a16:creationId xmlns:a16="http://schemas.microsoft.com/office/drawing/2014/main" id="{CE1C7DE5-EF32-6182-70EE-71663BD96BC9}"/>
              </a:ext>
            </a:extLst>
          </p:cNvPr>
          <p:cNvSpPr>
            <a:spLocks noGrp="1"/>
          </p:cNvSpPr>
          <p:nvPr>
            <p:ph type="body" sz="quarter" idx="37"/>
          </p:nvPr>
        </p:nvSpPr>
        <p:spPr>
          <a:xfrm>
            <a:off x="6106027" y="1356833"/>
            <a:ext cx="5535631" cy="4626864"/>
          </a:xfrm>
          <a:prstGeom prst="rect">
            <a:avLst/>
          </a:prstGeom>
        </p:spPr>
        <p:txBody>
          <a:bodyPr lIns="0" tIns="0" rIns="0" bIns="0">
            <a:noAutofit/>
          </a:bodyPr>
          <a:lstStyle>
            <a:lvl1pPr marL="0" indent="0">
              <a:buClr>
                <a:schemeClr val="accent2"/>
              </a:buClr>
              <a:buFont typeface="Arial" panose="020B0604020202020204" pitchFamily="34" charset="0"/>
              <a:buNone/>
              <a:tabLst/>
              <a:defRPr sz="2400" b="0">
                <a:solidFill>
                  <a:srgbClr val="91278F"/>
                </a:solidFill>
                <a:latin typeface="+mn-lt"/>
                <a:cs typeface="Arial" panose="020B0604020202020204" pitchFamily="34" charset="0"/>
              </a:defRPr>
            </a:lvl1pPr>
            <a:lvl2pPr marL="352425" indent="-169863">
              <a:buClr>
                <a:schemeClr val="accent2"/>
              </a:buClr>
              <a:buFont typeface="Arial" panose="020B0604020202020204" pitchFamily="34" charset="0"/>
              <a:buChar char="•"/>
              <a:tabLst/>
              <a:defRPr sz="2000">
                <a:solidFill>
                  <a:schemeClr val="accent3">
                    <a:lumMod val="75000"/>
                  </a:schemeClr>
                </a:solidFill>
                <a:latin typeface="+mn-lt"/>
                <a:cs typeface="Arial" panose="020B0604020202020204" pitchFamily="34" charset="0"/>
              </a:defRPr>
            </a:lvl2pPr>
            <a:lvl3pPr marL="520700" indent="-168275">
              <a:buClr>
                <a:schemeClr val="accent2"/>
              </a:buClr>
              <a:buFont typeface="Arial" panose="020B0604020202020204" pitchFamily="34" charset="0"/>
              <a:buChar char="•"/>
              <a:tabLst/>
              <a:defRPr sz="2000">
                <a:solidFill>
                  <a:schemeClr val="accent3">
                    <a:lumMod val="75000"/>
                  </a:schemeClr>
                </a:solidFill>
                <a:latin typeface="+mn-lt"/>
                <a:cs typeface="Arial" panose="020B0604020202020204" pitchFamily="34" charset="0"/>
              </a:defRPr>
            </a:lvl3pPr>
            <a:lvl4pPr marL="690563" indent="-169863">
              <a:buClr>
                <a:schemeClr val="accent2"/>
              </a:buClr>
              <a:buFont typeface="Arial" panose="020B0604020202020204" pitchFamily="34" charset="0"/>
              <a:buChar char="•"/>
              <a:tabLst/>
              <a:defRPr sz="1400">
                <a:solidFill>
                  <a:schemeClr val="accent3">
                    <a:lumMod val="75000"/>
                  </a:schemeClr>
                </a:solidFill>
                <a:latin typeface="Arial" panose="020B0604020202020204" pitchFamily="34" charset="0"/>
                <a:cs typeface="Arial" panose="020B0604020202020204" pitchFamily="34" charset="0"/>
              </a:defRPr>
            </a:lvl4pPr>
            <a:lvl5pPr marL="860425" indent="-169863">
              <a:buClr>
                <a:schemeClr val="accent2"/>
              </a:buClr>
              <a:buFont typeface="Arial" panose="020B0604020202020204" pitchFamily="34" charset="0"/>
              <a:buChar char="•"/>
              <a:tabLst/>
              <a:defRPr sz="1400">
                <a:solidFill>
                  <a:schemeClr val="accent3">
                    <a:lumMod val="7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44A1BA58-76EC-4896-4191-EE09F1265429}"/>
              </a:ext>
            </a:extLst>
          </p:cNvPr>
          <p:cNvSpPr>
            <a:spLocks noGrp="1"/>
          </p:cNvSpPr>
          <p:nvPr>
            <p:ph type="body" sz="quarter" idx="10" hasCustomPrompt="1"/>
          </p:nvPr>
        </p:nvSpPr>
        <p:spPr>
          <a:xfrm>
            <a:off x="571500" y="321053"/>
            <a:ext cx="11239501" cy="317626"/>
          </a:xfrm>
          <a:prstGeom prst="rect">
            <a:avLst/>
          </a:prstGeom>
        </p:spPr>
        <p:txBody>
          <a:bodyPr lIns="0" tIns="0" rIns="0" bIns="0">
            <a:noAutofit/>
          </a:bodyPr>
          <a:lstStyle>
            <a:lvl1pPr marL="0" indent="0">
              <a:buNone/>
              <a:defRPr sz="2800" b="1">
                <a:solidFill>
                  <a:srgbClr val="8E9838"/>
                </a:solidFill>
                <a:latin typeface="+mj-lt"/>
                <a:cs typeface="Arial" panose="020B0604020202020204" pitchFamily="34" charset="0"/>
              </a:defRPr>
            </a:lvl1pPr>
          </a:lstStyle>
          <a:p>
            <a:pPr lvl="0"/>
            <a:r>
              <a:rPr lang="en-US"/>
              <a:t>Slide Title</a:t>
            </a:r>
          </a:p>
        </p:txBody>
      </p:sp>
    </p:spTree>
    <p:extLst>
      <p:ext uri="{BB962C8B-B14F-4D97-AF65-F5344CB8AC3E}">
        <p14:creationId xmlns:p14="http://schemas.microsoft.com/office/powerpoint/2010/main" val="1655648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descr="A group of colorful shapes&#10;&#10;Description automatically generated">
            <a:extLst>
              <a:ext uri="{FF2B5EF4-FFF2-40B4-BE49-F238E27FC236}">
                <a16:creationId xmlns:a16="http://schemas.microsoft.com/office/drawing/2014/main" id="{87CCB9B6-6388-4E87-56CA-F836410CC0EB}"/>
              </a:ext>
            </a:extLst>
          </p:cNvPr>
          <p:cNvPicPr>
            <a:picLocks noChangeAspect="1"/>
          </p:cNvPicPr>
          <p:nvPr userDrawn="1"/>
        </p:nvPicPr>
        <p:blipFill rotWithShape="1">
          <a:blip r:embed="rId2">
            <a:alphaModFix/>
          </a:blip>
          <a:srcRect l="4959" b="4509"/>
          <a:stretch/>
        </p:blipFill>
        <p:spPr>
          <a:xfrm rot="16200000">
            <a:off x="8901441" y="3631024"/>
            <a:ext cx="1869425" cy="3568697"/>
          </a:xfrm>
          <a:prstGeom prst="rect">
            <a:avLst/>
          </a:prstGeom>
        </p:spPr>
      </p:pic>
      <p:sp>
        <p:nvSpPr>
          <p:cNvPr id="8" name="Rectangle 7">
            <a:extLst>
              <a:ext uri="{FF2B5EF4-FFF2-40B4-BE49-F238E27FC236}">
                <a16:creationId xmlns:a16="http://schemas.microsoft.com/office/drawing/2014/main" id="{7DED0FDC-C39A-91B8-9717-2A844B8E6FF5}"/>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9" name="Footer Placeholder 4">
            <a:extLst>
              <a:ext uri="{FF2B5EF4-FFF2-40B4-BE49-F238E27FC236}">
                <a16:creationId xmlns:a16="http://schemas.microsoft.com/office/drawing/2014/main" id="{644201EA-469D-7CB9-217E-A6879F5DAE3A}"/>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CBE0DB18-ECE5-CE47-80A8-C088176BF4DF}"/>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17" name="Title 1">
            <a:extLst>
              <a:ext uri="{FF2B5EF4-FFF2-40B4-BE49-F238E27FC236}">
                <a16:creationId xmlns:a16="http://schemas.microsoft.com/office/drawing/2014/main" id="{14E01E41-0514-3550-A7ED-5C7655E22C1C}"/>
              </a:ext>
            </a:extLst>
          </p:cNvPr>
          <p:cNvSpPr>
            <a:spLocks noGrp="1"/>
          </p:cNvSpPr>
          <p:nvPr>
            <p:ph type="title" hasCustomPrompt="1"/>
          </p:nvPr>
        </p:nvSpPr>
        <p:spPr>
          <a:xfrm>
            <a:off x="587633" y="2577646"/>
            <a:ext cx="11049000" cy="1423311"/>
          </a:xfrm>
        </p:spPr>
        <p:txBody>
          <a:bodyPr lIns="0" tIns="0" rIns="0" bIns="0">
            <a:noAutofit/>
          </a:bodyPr>
          <a:lstStyle>
            <a:lvl1pPr algn="ctr">
              <a:defRPr b="1" i="0">
                <a:solidFill>
                  <a:srgbClr val="8E9838"/>
                </a:solidFill>
                <a:latin typeface="Corbel" panose="020B0503020204020204" pitchFamily="34" charset="0"/>
              </a:defRPr>
            </a:lvl1pPr>
          </a:lstStyle>
          <a:p>
            <a:r>
              <a:rPr lang="en-US"/>
              <a:t>Click to edit Divider Page</a:t>
            </a:r>
          </a:p>
        </p:txBody>
      </p:sp>
    </p:spTree>
    <p:extLst>
      <p:ext uri="{BB962C8B-B14F-4D97-AF65-F5344CB8AC3E}">
        <p14:creationId xmlns:p14="http://schemas.microsoft.com/office/powerpoint/2010/main" val="1466081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65D177-50F8-6261-FFA3-2B2A79778030}"/>
              </a:ext>
            </a:extLst>
          </p:cNvPr>
          <p:cNvSpPr/>
          <p:nvPr userDrawn="1"/>
        </p:nvSpPr>
        <p:spPr>
          <a:xfrm>
            <a:off x="-1" y="0"/>
            <a:ext cx="12192000" cy="6858000"/>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112EB62D-90CA-03AA-C06F-022E6488E01C}"/>
              </a:ext>
            </a:extLst>
          </p:cNvPr>
          <p:cNvSpPr txBox="1"/>
          <p:nvPr userDrawn="1"/>
        </p:nvSpPr>
        <p:spPr>
          <a:xfrm>
            <a:off x="4403559" y="2115652"/>
            <a:ext cx="7216943" cy="1015663"/>
          </a:xfrm>
          <a:prstGeom prst="rect">
            <a:avLst/>
          </a:prstGeom>
          <a:noFill/>
        </p:spPr>
        <p:txBody>
          <a:bodyPr wrap="square">
            <a:noAutofit/>
          </a:bodyPr>
          <a:lstStyle/>
          <a:p>
            <a:pPr algn="l"/>
            <a:r>
              <a:rPr lang="en-US" sz="6000" b="1" i="0">
                <a:solidFill>
                  <a:srgbClr val="85BC41"/>
                </a:solidFill>
                <a:latin typeface="+mj-lt"/>
              </a:rPr>
              <a:t>THANK YOU!</a:t>
            </a:r>
          </a:p>
        </p:txBody>
      </p:sp>
      <p:pic>
        <p:nvPicPr>
          <p:cNvPr id="18" name="Picture 17" descr="A group of colorful shapes&#10;&#10;Description automatically generated">
            <a:extLst>
              <a:ext uri="{FF2B5EF4-FFF2-40B4-BE49-F238E27FC236}">
                <a16:creationId xmlns:a16="http://schemas.microsoft.com/office/drawing/2014/main" id="{32FB901D-DACE-040E-E0FF-B50EFD1F0747}"/>
              </a:ext>
            </a:extLst>
          </p:cNvPr>
          <p:cNvPicPr>
            <a:picLocks noChangeAspect="1"/>
          </p:cNvPicPr>
          <p:nvPr userDrawn="1"/>
        </p:nvPicPr>
        <p:blipFill rotWithShape="1">
          <a:blip r:embed="rId2"/>
          <a:srcRect l="4959" b="4509"/>
          <a:stretch/>
        </p:blipFill>
        <p:spPr>
          <a:xfrm>
            <a:off x="-1" y="-11676"/>
            <a:ext cx="3598607" cy="6869676"/>
          </a:xfrm>
          <a:prstGeom prst="rect">
            <a:avLst/>
          </a:prstGeom>
        </p:spPr>
      </p:pic>
      <p:sp>
        <p:nvSpPr>
          <p:cNvPr id="21" name="Content Placeholder 3">
            <a:extLst>
              <a:ext uri="{FF2B5EF4-FFF2-40B4-BE49-F238E27FC236}">
                <a16:creationId xmlns:a16="http://schemas.microsoft.com/office/drawing/2014/main" id="{E6EAEBF2-DC73-F9E8-A089-79497A25FB69}"/>
              </a:ext>
            </a:extLst>
          </p:cNvPr>
          <p:cNvSpPr>
            <a:spLocks noGrp="1"/>
          </p:cNvSpPr>
          <p:nvPr>
            <p:ph sz="half" idx="2"/>
          </p:nvPr>
        </p:nvSpPr>
        <p:spPr>
          <a:xfrm>
            <a:off x="4403558" y="3548888"/>
            <a:ext cx="7216943" cy="2775712"/>
          </a:xfrm>
        </p:spPr>
        <p:txBody>
          <a:bodyPr>
            <a:noAutofit/>
          </a:bodyPr>
          <a:lstStyle>
            <a:lvl1pPr marL="0" indent="0">
              <a:buFontTx/>
              <a:buNone/>
              <a:defRPr>
                <a:solidFill>
                  <a:schemeClr val="bg1"/>
                </a:solidFill>
                <a:latin typeface="Corbel" panose="020B0503020204020204" pitchFamily="34" charset="0"/>
              </a:defRPr>
            </a:lvl1pPr>
            <a:lvl2pPr>
              <a:defRPr>
                <a:solidFill>
                  <a:srgbClr val="141D45"/>
                </a:solidFill>
                <a:latin typeface="Corbel" panose="020B0503020204020204" pitchFamily="34" charset="0"/>
              </a:defRPr>
            </a:lvl2pPr>
            <a:lvl3pPr>
              <a:defRPr>
                <a:solidFill>
                  <a:srgbClr val="141D45"/>
                </a:solidFill>
                <a:latin typeface="Corbel" panose="020B0503020204020204" pitchFamily="34" charset="0"/>
              </a:defRPr>
            </a:lvl3pPr>
            <a:lvl4pPr>
              <a:defRPr>
                <a:solidFill>
                  <a:srgbClr val="141D45"/>
                </a:solidFill>
                <a:latin typeface="Corbel" panose="020B0503020204020204" pitchFamily="34" charset="0"/>
              </a:defRPr>
            </a:lvl4pPr>
            <a:lvl5pPr>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997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12EB62D-90CA-03AA-C06F-022E6488E01C}"/>
              </a:ext>
            </a:extLst>
          </p:cNvPr>
          <p:cNvSpPr txBox="1"/>
          <p:nvPr userDrawn="1"/>
        </p:nvSpPr>
        <p:spPr>
          <a:xfrm>
            <a:off x="4403559" y="2115652"/>
            <a:ext cx="7216943" cy="1015663"/>
          </a:xfrm>
          <a:prstGeom prst="rect">
            <a:avLst/>
          </a:prstGeom>
          <a:noFill/>
        </p:spPr>
        <p:txBody>
          <a:bodyPr wrap="square">
            <a:noAutofit/>
          </a:bodyPr>
          <a:lstStyle/>
          <a:p>
            <a:pPr algn="l"/>
            <a:r>
              <a:rPr lang="en-US" sz="6000" b="1" i="0">
                <a:solidFill>
                  <a:srgbClr val="8E9838"/>
                </a:solidFill>
                <a:latin typeface="+mj-lt"/>
              </a:rPr>
              <a:t>THANK YOU!</a:t>
            </a:r>
          </a:p>
        </p:txBody>
      </p:sp>
      <p:pic>
        <p:nvPicPr>
          <p:cNvPr id="18" name="Picture 17" descr="A group of colorful shapes&#10;&#10;Description automatically generated">
            <a:extLst>
              <a:ext uri="{FF2B5EF4-FFF2-40B4-BE49-F238E27FC236}">
                <a16:creationId xmlns:a16="http://schemas.microsoft.com/office/drawing/2014/main" id="{32FB901D-DACE-040E-E0FF-B50EFD1F0747}"/>
              </a:ext>
            </a:extLst>
          </p:cNvPr>
          <p:cNvPicPr>
            <a:picLocks noChangeAspect="1"/>
          </p:cNvPicPr>
          <p:nvPr userDrawn="1"/>
        </p:nvPicPr>
        <p:blipFill rotWithShape="1">
          <a:blip r:embed="rId2"/>
          <a:srcRect l="4959" b="4509"/>
          <a:stretch/>
        </p:blipFill>
        <p:spPr>
          <a:xfrm>
            <a:off x="-1" y="-11676"/>
            <a:ext cx="3598607" cy="6869676"/>
          </a:xfrm>
          <a:prstGeom prst="rect">
            <a:avLst/>
          </a:prstGeom>
        </p:spPr>
      </p:pic>
      <p:sp>
        <p:nvSpPr>
          <p:cNvPr id="21" name="Content Placeholder 3">
            <a:extLst>
              <a:ext uri="{FF2B5EF4-FFF2-40B4-BE49-F238E27FC236}">
                <a16:creationId xmlns:a16="http://schemas.microsoft.com/office/drawing/2014/main" id="{E6EAEBF2-DC73-F9E8-A089-79497A25FB69}"/>
              </a:ext>
            </a:extLst>
          </p:cNvPr>
          <p:cNvSpPr>
            <a:spLocks noGrp="1"/>
          </p:cNvSpPr>
          <p:nvPr>
            <p:ph sz="half" idx="2"/>
          </p:nvPr>
        </p:nvSpPr>
        <p:spPr>
          <a:xfrm>
            <a:off x="4403558" y="3548888"/>
            <a:ext cx="7216943" cy="2775712"/>
          </a:xfrm>
        </p:spPr>
        <p:txBody>
          <a:bodyPr>
            <a:noAutofit/>
          </a:bodyPr>
          <a:lstStyle>
            <a:lvl1pPr marL="0" indent="0">
              <a:buFontTx/>
              <a:buNone/>
              <a:defRPr>
                <a:solidFill>
                  <a:schemeClr val="bg1"/>
                </a:solidFill>
                <a:latin typeface="Corbel" panose="020B0503020204020204" pitchFamily="34" charset="0"/>
              </a:defRPr>
            </a:lvl1pPr>
            <a:lvl2pPr>
              <a:defRPr>
                <a:solidFill>
                  <a:srgbClr val="141D45"/>
                </a:solidFill>
                <a:latin typeface="Corbel" panose="020B0503020204020204" pitchFamily="34" charset="0"/>
              </a:defRPr>
            </a:lvl2pPr>
            <a:lvl3pPr>
              <a:defRPr>
                <a:solidFill>
                  <a:srgbClr val="141D45"/>
                </a:solidFill>
                <a:latin typeface="Corbel" panose="020B0503020204020204" pitchFamily="34" charset="0"/>
              </a:defRPr>
            </a:lvl3pPr>
            <a:lvl4pPr>
              <a:defRPr>
                <a:solidFill>
                  <a:srgbClr val="141D45"/>
                </a:solidFill>
                <a:latin typeface="Corbel" panose="020B0503020204020204" pitchFamily="34" charset="0"/>
              </a:defRPr>
            </a:lvl4pPr>
            <a:lvl5pPr>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223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BD411C-3DE7-0E9F-611B-568A721308DE}"/>
              </a:ext>
            </a:extLst>
          </p:cNvPr>
          <p:cNvSpPr/>
          <p:nvPr userDrawn="1"/>
        </p:nvSpPr>
        <p:spPr>
          <a:xfrm>
            <a:off x="0" y="5197477"/>
            <a:ext cx="12192000" cy="1660525"/>
          </a:xfrm>
          <a:prstGeom prst="rect">
            <a:avLst/>
          </a:prstGeom>
          <a:solidFill>
            <a:srgbClr val="E0E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itle 1">
            <a:extLst>
              <a:ext uri="{FF2B5EF4-FFF2-40B4-BE49-F238E27FC236}">
                <a16:creationId xmlns:a16="http://schemas.microsoft.com/office/drawing/2014/main" id="{2366D488-2335-BEB6-03A9-8E5ECEEF9739}"/>
              </a:ext>
            </a:extLst>
          </p:cNvPr>
          <p:cNvSpPr>
            <a:spLocks noGrp="1"/>
          </p:cNvSpPr>
          <p:nvPr>
            <p:ph type="title"/>
          </p:nvPr>
        </p:nvSpPr>
        <p:spPr>
          <a:xfrm>
            <a:off x="571500" y="2412546"/>
            <a:ext cx="11049000" cy="1423311"/>
          </a:xfrm>
        </p:spPr>
        <p:txBody>
          <a:bodyPr lIns="0" tIns="0" rIns="0" bIns="0">
            <a:noAutofit/>
          </a:bodyPr>
          <a:lstStyle>
            <a:lvl1pPr algn="ctr">
              <a:defRPr b="1" i="0">
                <a:solidFill>
                  <a:srgbClr val="8E9838"/>
                </a:solidFill>
                <a:latin typeface="Corbel" panose="020B0503020204020204" pitchFamily="34" charset="0"/>
              </a:defRPr>
            </a:lvl1pPr>
          </a:lstStyle>
          <a:p>
            <a:r>
              <a:rPr lang="en-US"/>
              <a:t>Click to edit Master title style</a:t>
            </a:r>
          </a:p>
        </p:txBody>
      </p:sp>
      <p:sp>
        <p:nvSpPr>
          <p:cNvPr id="8" name="TextBox 7">
            <a:extLst>
              <a:ext uri="{FF2B5EF4-FFF2-40B4-BE49-F238E27FC236}">
                <a16:creationId xmlns:a16="http://schemas.microsoft.com/office/drawing/2014/main" id="{58E00CAD-F0CE-D049-9EB4-E3AF61B69FF8}"/>
              </a:ext>
            </a:extLst>
          </p:cNvPr>
          <p:cNvSpPr txBox="1"/>
          <p:nvPr userDrawn="1"/>
        </p:nvSpPr>
        <p:spPr>
          <a:xfrm>
            <a:off x="6096001" y="5479149"/>
            <a:ext cx="5524500" cy="646331"/>
          </a:xfrm>
          <a:prstGeom prst="rect">
            <a:avLst/>
          </a:prstGeom>
          <a:noFill/>
        </p:spPr>
        <p:txBody>
          <a:bodyPr wrap="square" rtlCol="0">
            <a:spAutoFit/>
          </a:bodyPr>
          <a:lstStyle/>
          <a:p>
            <a:r>
              <a:rPr lang="en-US" sz="3600">
                <a:solidFill>
                  <a:srgbClr val="16A2A7"/>
                </a:solidFill>
              </a:rPr>
              <a:t>Your Partners in Aging.</a:t>
            </a:r>
          </a:p>
        </p:txBody>
      </p:sp>
      <p:sp>
        <p:nvSpPr>
          <p:cNvPr id="5" name="Date Placeholder 3">
            <a:extLst>
              <a:ext uri="{FF2B5EF4-FFF2-40B4-BE49-F238E27FC236}">
                <a16:creationId xmlns:a16="http://schemas.microsoft.com/office/drawing/2014/main" id="{21C1A86E-DFD5-D138-2507-D6242C14F582}"/>
              </a:ext>
            </a:extLst>
          </p:cNvPr>
          <p:cNvSpPr>
            <a:spLocks noGrp="1"/>
          </p:cNvSpPr>
          <p:nvPr>
            <p:ph type="dt" sz="half" idx="2"/>
          </p:nvPr>
        </p:nvSpPr>
        <p:spPr>
          <a:xfrm flipH="1">
            <a:off x="6127751" y="6338434"/>
            <a:ext cx="2717800" cy="365125"/>
          </a:xfrm>
          <a:prstGeom prst="rect">
            <a:avLst/>
          </a:prstGeom>
        </p:spPr>
        <p:txBody>
          <a:bodyPr vert="horz" lIns="91440" tIns="45720" rIns="91440" bIns="45720" rtlCol="0" anchor="ctr"/>
          <a:lstStyle>
            <a:lvl1pPr algn="l">
              <a:defRPr sz="1200" b="1" i="0">
                <a:solidFill>
                  <a:srgbClr val="141D45"/>
                </a:solidFill>
                <a:latin typeface="Corbel" panose="020B0503020204020204" pitchFamily="34" charset="0"/>
              </a:defRPr>
            </a:lvl1pPr>
          </a:lstStyle>
          <a:p>
            <a:r>
              <a:rPr lang="en-US"/>
              <a:t>Date</a:t>
            </a:r>
          </a:p>
        </p:txBody>
      </p:sp>
      <p:pic>
        <p:nvPicPr>
          <p:cNvPr id="3" name="Picture 2" descr="A black background with blue and yellow text&#10;&#10;Description automatically generated">
            <a:extLst>
              <a:ext uri="{FF2B5EF4-FFF2-40B4-BE49-F238E27FC236}">
                <a16:creationId xmlns:a16="http://schemas.microsoft.com/office/drawing/2014/main" id="{298CD599-9B08-B4B0-9FEA-AEE223F27F61}"/>
              </a:ext>
            </a:extLst>
          </p:cNvPr>
          <p:cNvPicPr>
            <a:picLocks noChangeAspect="1"/>
          </p:cNvPicPr>
          <p:nvPr userDrawn="1"/>
        </p:nvPicPr>
        <p:blipFill>
          <a:blip r:embed="rId2"/>
          <a:stretch>
            <a:fillRect/>
          </a:stretch>
        </p:blipFill>
        <p:spPr>
          <a:xfrm>
            <a:off x="608051" y="361534"/>
            <a:ext cx="4165600" cy="1175723"/>
          </a:xfrm>
          <a:prstGeom prst="rect">
            <a:avLst/>
          </a:prstGeom>
        </p:spPr>
      </p:pic>
    </p:spTree>
    <p:extLst>
      <p:ext uri="{BB962C8B-B14F-4D97-AF65-F5344CB8AC3E}">
        <p14:creationId xmlns:p14="http://schemas.microsoft.com/office/powerpoint/2010/main" val="40000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BD411C-3DE7-0E9F-611B-568A721308DE}"/>
              </a:ext>
            </a:extLst>
          </p:cNvPr>
          <p:cNvSpPr/>
          <p:nvPr userDrawn="1"/>
        </p:nvSpPr>
        <p:spPr>
          <a:xfrm>
            <a:off x="0" y="5850649"/>
            <a:ext cx="12192000" cy="1007353"/>
          </a:xfrm>
          <a:prstGeom prst="rect">
            <a:avLst/>
          </a:prstGeom>
          <a:solidFill>
            <a:srgbClr val="E0EE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A6E30364-5F37-2BE0-6672-B454C7AA9C30}"/>
              </a:ext>
            </a:extLst>
          </p:cNvPr>
          <p:cNvSpPr/>
          <p:nvPr userDrawn="1"/>
        </p:nvSpPr>
        <p:spPr>
          <a:xfrm>
            <a:off x="0" y="2"/>
            <a:ext cx="12192000" cy="5850647"/>
          </a:xfrm>
          <a:prstGeom prst="rect">
            <a:avLst/>
          </a:prstGeom>
          <a:solidFill>
            <a:srgbClr val="141D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itle 1">
            <a:extLst>
              <a:ext uri="{FF2B5EF4-FFF2-40B4-BE49-F238E27FC236}">
                <a16:creationId xmlns:a16="http://schemas.microsoft.com/office/drawing/2014/main" id="{2366D488-2335-BEB6-03A9-8E5ECEEF9739}"/>
              </a:ext>
            </a:extLst>
          </p:cNvPr>
          <p:cNvSpPr>
            <a:spLocks noGrp="1"/>
          </p:cNvSpPr>
          <p:nvPr>
            <p:ph type="title"/>
          </p:nvPr>
        </p:nvSpPr>
        <p:spPr>
          <a:xfrm>
            <a:off x="596899" y="2925323"/>
            <a:ext cx="11049000" cy="1423311"/>
          </a:xfrm>
        </p:spPr>
        <p:txBody>
          <a:bodyPr lIns="0" tIns="0" rIns="0" bIns="0">
            <a:noAutofit/>
          </a:bodyPr>
          <a:lstStyle>
            <a:lvl1pPr algn="ctr">
              <a:defRPr b="1" i="0">
                <a:solidFill>
                  <a:srgbClr val="85BC41"/>
                </a:solidFill>
                <a:latin typeface="Corbel" panose="020B0503020204020204" pitchFamily="34" charset="0"/>
              </a:defRPr>
            </a:lvl1pPr>
          </a:lstStyle>
          <a:p>
            <a:r>
              <a:rPr lang="en-US"/>
              <a:t>Click to edit Master title style</a:t>
            </a:r>
          </a:p>
        </p:txBody>
      </p:sp>
      <p:pic>
        <p:nvPicPr>
          <p:cNvPr id="11" name="Picture 10" descr="A black and white logo&#10;&#10;Description automatically generated">
            <a:extLst>
              <a:ext uri="{FF2B5EF4-FFF2-40B4-BE49-F238E27FC236}">
                <a16:creationId xmlns:a16="http://schemas.microsoft.com/office/drawing/2014/main" id="{5F4CCF5E-0876-CB20-062F-2A6D80991BE9}"/>
              </a:ext>
            </a:extLst>
          </p:cNvPr>
          <p:cNvPicPr>
            <a:picLocks noChangeAspect="1"/>
          </p:cNvPicPr>
          <p:nvPr userDrawn="1"/>
        </p:nvPicPr>
        <p:blipFill>
          <a:blip r:embed="rId2"/>
          <a:stretch>
            <a:fillRect/>
          </a:stretch>
        </p:blipFill>
        <p:spPr>
          <a:xfrm>
            <a:off x="596901" y="139416"/>
            <a:ext cx="4165601" cy="1619956"/>
          </a:xfrm>
          <a:prstGeom prst="rect">
            <a:avLst/>
          </a:prstGeom>
        </p:spPr>
      </p:pic>
      <p:sp>
        <p:nvSpPr>
          <p:cNvPr id="5" name="Date Placeholder 3">
            <a:extLst>
              <a:ext uri="{FF2B5EF4-FFF2-40B4-BE49-F238E27FC236}">
                <a16:creationId xmlns:a16="http://schemas.microsoft.com/office/drawing/2014/main" id="{21C1A86E-DFD5-D138-2507-D6242C14F582}"/>
              </a:ext>
            </a:extLst>
          </p:cNvPr>
          <p:cNvSpPr>
            <a:spLocks noGrp="1"/>
          </p:cNvSpPr>
          <p:nvPr>
            <p:ph type="dt" sz="half" idx="2"/>
          </p:nvPr>
        </p:nvSpPr>
        <p:spPr>
          <a:xfrm flipH="1">
            <a:off x="9080500" y="6318252"/>
            <a:ext cx="2540000" cy="365125"/>
          </a:xfrm>
          <a:prstGeom prst="rect">
            <a:avLst/>
          </a:prstGeom>
        </p:spPr>
        <p:txBody>
          <a:bodyPr vert="horz" lIns="91440" tIns="45720" rIns="91440" bIns="45720" rtlCol="0" anchor="ctr"/>
          <a:lstStyle>
            <a:lvl1pPr algn="l">
              <a:defRPr sz="1200" b="1" i="0">
                <a:solidFill>
                  <a:srgbClr val="141D45"/>
                </a:solidFill>
                <a:latin typeface="Corbel" panose="020B0503020204020204" pitchFamily="34" charset="0"/>
              </a:defRPr>
            </a:lvl1pPr>
          </a:lstStyle>
          <a:p>
            <a:r>
              <a:rPr lang="en-US"/>
              <a:t>Date</a:t>
            </a:r>
          </a:p>
        </p:txBody>
      </p:sp>
    </p:spTree>
    <p:extLst>
      <p:ext uri="{BB962C8B-B14F-4D97-AF65-F5344CB8AC3E}">
        <p14:creationId xmlns:p14="http://schemas.microsoft.com/office/powerpoint/2010/main" val="13509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BB2CD7-4745-D22A-CA2C-98DEF7B5EF04}"/>
              </a:ext>
            </a:extLst>
          </p:cNvPr>
          <p:cNvSpPr txBox="1"/>
          <p:nvPr userDrawn="1"/>
        </p:nvSpPr>
        <p:spPr>
          <a:xfrm>
            <a:off x="552496" y="1902911"/>
            <a:ext cx="11915752" cy="3431709"/>
          </a:xfrm>
          <a:prstGeom prst="rect">
            <a:avLst/>
          </a:prstGeom>
          <a:noFill/>
        </p:spPr>
        <p:txBody>
          <a:bodyPr wrap="square">
            <a:spAutoFit/>
          </a:bodyPr>
          <a:lstStyle/>
          <a:p>
            <a:pPr>
              <a:spcBef>
                <a:spcPts val="1400"/>
              </a:spcBef>
            </a:pPr>
            <a:r>
              <a:rPr lang="en-US" sz="2100" b="0" i="0">
                <a:solidFill>
                  <a:srgbClr val="8E9838"/>
                </a:solidFill>
                <a:effectLst/>
                <a:latin typeface="Corbel" panose="020B0503020204020204" pitchFamily="34" charset="0"/>
              </a:rPr>
              <a:t>Partnership</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partnership—we can achieve more together. </a:t>
            </a:r>
          </a:p>
          <a:p>
            <a:pPr>
              <a:spcBef>
                <a:spcPts val="1400"/>
              </a:spcBef>
            </a:pPr>
            <a:r>
              <a:rPr lang="en-US" sz="2100" b="0" i="0">
                <a:solidFill>
                  <a:srgbClr val="8E9838"/>
                </a:solidFill>
                <a:effectLst/>
                <a:latin typeface="Corbel" panose="020B0503020204020204" pitchFamily="34" charset="0"/>
              </a:rPr>
              <a:t>Inclusion </a:t>
            </a:r>
            <a:r>
              <a:rPr lang="en-US" sz="2100" b="0" i="0">
                <a:solidFill>
                  <a:srgbClr val="85BC4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inclusion—diversity strengthens our state and ourselves. </a:t>
            </a:r>
          </a:p>
          <a:p>
            <a:pPr>
              <a:spcBef>
                <a:spcPts val="1400"/>
              </a:spcBef>
            </a:pPr>
            <a:r>
              <a:rPr lang="en-US" sz="2100" b="0" i="0">
                <a:solidFill>
                  <a:srgbClr val="8E9838"/>
                </a:solidFill>
                <a:effectLst/>
                <a:latin typeface="Corbel" panose="020B0503020204020204" pitchFamily="34" charset="0"/>
              </a:rPr>
              <a:t>Justice</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justice—combatting ageism is core to our work. </a:t>
            </a:r>
          </a:p>
          <a:p>
            <a:pPr>
              <a:spcBef>
                <a:spcPts val="1400"/>
              </a:spcBef>
            </a:pPr>
            <a:r>
              <a:rPr lang="en-US" sz="2100" b="0" i="0">
                <a:solidFill>
                  <a:srgbClr val="8E9838"/>
                </a:solidFill>
                <a:effectLst/>
                <a:latin typeface="Corbel" panose="020B0503020204020204" pitchFamily="34" charset="0"/>
              </a:rPr>
              <a:t>Humanity</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humanity—caring for each other is why we are here. </a:t>
            </a:r>
          </a:p>
          <a:p>
            <a:pPr>
              <a:spcBef>
                <a:spcPts val="1400"/>
              </a:spcBef>
            </a:pPr>
            <a:r>
              <a:rPr lang="en-US" sz="2100" b="0" i="0">
                <a:solidFill>
                  <a:srgbClr val="8E9838"/>
                </a:solidFill>
                <a:effectLst/>
                <a:latin typeface="Corbel" panose="020B0503020204020204" pitchFamily="34" charset="0"/>
              </a:rPr>
              <a:t>Community</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community—it supports and sustains us. </a:t>
            </a:r>
          </a:p>
          <a:p>
            <a:pPr>
              <a:spcBef>
                <a:spcPts val="1400"/>
              </a:spcBef>
            </a:pPr>
            <a:r>
              <a:rPr lang="en-US" sz="2100" b="0" i="0">
                <a:solidFill>
                  <a:srgbClr val="8E9838"/>
                </a:solidFill>
                <a:effectLst/>
                <a:latin typeface="Corbel" panose="020B0503020204020204" pitchFamily="34" charset="0"/>
              </a:rPr>
              <a:t>Connection</a:t>
            </a:r>
            <a:r>
              <a:rPr lang="en-US" sz="2100" b="0" i="0">
                <a:solidFill>
                  <a:schemeClr val="bg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connection—it’s the heart of wellbeing and belonging</a:t>
            </a:r>
            <a:r>
              <a:rPr lang="en-US" sz="2100" b="0" i="0">
                <a:solidFill>
                  <a:schemeClr val="bg1"/>
                </a:solidFill>
                <a:effectLst/>
                <a:latin typeface="Corbel" panose="020B0503020204020204" pitchFamily="34" charset="0"/>
              </a:rPr>
              <a:t>. </a:t>
            </a:r>
          </a:p>
          <a:p>
            <a:pPr>
              <a:spcBef>
                <a:spcPts val="1400"/>
              </a:spcBef>
            </a:pPr>
            <a:r>
              <a:rPr lang="en-US" sz="2100" b="0" i="0">
                <a:solidFill>
                  <a:srgbClr val="8E9838"/>
                </a:solidFill>
                <a:effectLst/>
                <a:latin typeface="Corbel" panose="020B0503020204020204" pitchFamily="34" charset="0"/>
              </a:rPr>
              <a:t>Choice</a:t>
            </a:r>
            <a:r>
              <a:rPr lang="en-US" sz="2100" b="0" i="0">
                <a:solidFill>
                  <a:srgbClr val="85BC41"/>
                </a:solidFill>
                <a:effectLst/>
                <a:latin typeface="Corbel" panose="020B0503020204020204" pitchFamily="34" charset="0"/>
              </a:rPr>
              <a:t>  </a:t>
            </a:r>
            <a:r>
              <a:rPr lang="en-US" sz="2100" b="0" i="0">
                <a:solidFill>
                  <a:srgbClr val="141D45"/>
                </a:solidFill>
                <a:effectLst/>
                <a:latin typeface="Corbel" panose="020B0503020204020204" pitchFamily="34" charset="0"/>
              </a:rPr>
              <a:t>We value personal choice—autonomy is the foundation of independence.</a:t>
            </a:r>
            <a:endParaRPr lang="en-US" sz="2200" b="0" i="0">
              <a:solidFill>
                <a:srgbClr val="141D45"/>
              </a:solidFill>
              <a:effectLst/>
              <a:latin typeface="Corbel" panose="020B0503020204020204" pitchFamily="34" charset="0"/>
            </a:endParaRPr>
          </a:p>
        </p:txBody>
      </p:sp>
      <p:sp>
        <p:nvSpPr>
          <p:cNvPr id="12" name="TextBox 11">
            <a:extLst>
              <a:ext uri="{FF2B5EF4-FFF2-40B4-BE49-F238E27FC236}">
                <a16:creationId xmlns:a16="http://schemas.microsoft.com/office/drawing/2014/main" id="{8B76BD99-E7FC-E6BF-515E-CA7735B06A13}"/>
              </a:ext>
            </a:extLst>
          </p:cNvPr>
          <p:cNvSpPr txBox="1"/>
          <p:nvPr userDrawn="1"/>
        </p:nvSpPr>
        <p:spPr>
          <a:xfrm>
            <a:off x="552498" y="697116"/>
            <a:ext cx="12191999" cy="769441"/>
          </a:xfrm>
          <a:prstGeom prst="rect">
            <a:avLst/>
          </a:prstGeom>
          <a:noFill/>
        </p:spPr>
        <p:txBody>
          <a:bodyPr wrap="square" rtlCol="0">
            <a:spAutoFit/>
          </a:bodyPr>
          <a:lstStyle/>
          <a:p>
            <a:pPr algn="l"/>
            <a:r>
              <a:rPr lang="en-US" sz="4400" b="1" i="0">
                <a:solidFill>
                  <a:srgbClr val="8E9838"/>
                </a:solidFill>
                <a:latin typeface="Corbel" panose="020B0503020204020204" pitchFamily="34" charset="0"/>
              </a:rPr>
              <a:t>Brand Values</a:t>
            </a:r>
          </a:p>
        </p:txBody>
      </p:sp>
      <p:pic>
        <p:nvPicPr>
          <p:cNvPr id="18" name="Picture 17" descr="A group of colorful shapes&#10;&#10;Description automatically generated">
            <a:extLst>
              <a:ext uri="{FF2B5EF4-FFF2-40B4-BE49-F238E27FC236}">
                <a16:creationId xmlns:a16="http://schemas.microsoft.com/office/drawing/2014/main" id="{9D4D02E7-7EA5-9D14-DC8D-385FC7F5EF85}"/>
              </a:ext>
            </a:extLst>
          </p:cNvPr>
          <p:cNvPicPr>
            <a:picLocks noChangeAspect="1"/>
          </p:cNvPicPr>
          <p:nvPr userDrawn="1"/>
        </p:nvPicPr>
        <p:blipFill rotWithShape="1">
          <a:blip r:embed="rId2"/>
          <a:srcRect l="3245"/>
          <a:stretch/>
        </p:blipFill>
        <p:spPr>
          <a:xfrm rot="10800000">
            <a:off x="9935797" y="598878"/>
            <a:ext cx="2256203" cy="4430573"/>
          </a:xfrm>
          <a:prstGeom prst="rect">
            <a:avLst/>
          </a:prstGeom>
        </p:spPr>
      </p:pic>
      <p:sp>
        <p:nvSpPr>
          <p:cNvPr id="13" name="Slide Number Placeholder 5">
            <a:extLst>
              <a:ext uri="{FF2B5EF4-FFF2-40B4-BE49-F238E27FC236}">
                <a16:creationId xmlns:a16="http://schemas.microsoft.com/office/drawing/2014/main" id="{BED0A400-8B07-B188-E7AF-B46A44639D5D}"/>
              </a:ext>
            </a:extLst>
          </p:cNvPr>
          <p:cNvSpPr txBox="1">
            <a:spLocks/>
          </p:cNvSpPr>
          <p:nvPr userDrawn="1"/>
        </p:nvSpPr>
        <p:spPr>
          <a:xfrm>
            <a:off x="10822329" y="6354502"/>
            <a:ext cx="706056" cy="366974"/>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solidFill>
                <a:schemeClr val="bg1"/>
              </a:solidFill>
            </a:endParaRPr>
          </a:p>
        </p:txBody>
      </p:sp>
      <p:sp>
        <p:nvSpPr>
          <p:cNvPr id="2" name="Rectangle 1">
            <a:extLst>
              <a:ext uri="{FF2B5EF4-FFF2-40B4-BE49-F238E27FC236}">
                <a16:creationId xmlns:a16="http://schemas.microsoft.com/office/drawing/2014/main" id="{3C8ACB69-5BCF-D149-F72B-D9A0A5C2B601}"/>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91278F"/>
              </a:solidFill>
              <a:highlight>
                <a:srgbClr val="16A2A7"/>
              </a:highlight>
            </a:endParaRPr>
          </a:p>
        </p:txBody>
      </p:sp>
      <p:sp>
        <p:nvSpPr>
          <p:cNvPr id="3" name="Footer Placeholder 4">
            <a:extLst>
              <a:ext uri="{FF2B5EF4-FFF2-40B4-BE49-F238E27FC236}">
                <a16:creationId xmlns:a16="http://schemas.microsoft.com/office/drawing/2014/main" id="{A99849B0-9117-3E47-FC88-07036AF8EB65}"/>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5" name="Slide Number Placeholder 5">
            <a:extLst>
              <a:ext uri="{FF2B5EF4-FFF2-40B4-BE49-F238E27FC236}">
                <a16:creationId xmlns:a16="http://schemas.microsoft.com/office/drawing/2014/main" id="{9044A9CD-D665-A8EB-7D1B-FB3A03F95466}"/>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Tree>
    <p:extLst>
      <p:ext uri="{BB962C8B-B14F-4D97-AF65-F5344CB8AC3E}">
        <p14:creationId xmlns:p14="http://schemas.microsoft.com/office/powerpoint/2010/main" val="268643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5" name="Picture 4" descr="A white and green background&#10;&#10;Description automatically generated with medium confidence">
            <a:extLst>
              <a:ext uri="{FF2B5EF4-FFF2-40B4-BE49-F238E27FC236}">
                <a16:creationId xmlns:a16="http://schemas.microsoft.com/office/drawing/2014/main" id="{A329A832-82C8-59F3-9073-1BD6F357C832}"/>
              </a:ext>
            </a:extLst>
          </p:cNvPr>
          <p:cNvPicPr>
            <a:picLocks noChangeAspect="1"/>
          </p:cNvPicPr>
          <p:nvPr userDrawn="1"/>
        </p:nvPicPr>
        <p:blipFill rotWithShape="1">
          <a:blip r:embed="rId2"/>
          <a:srcRect l="-1" r="-8791"/>
          <a:stretch/>
        </p:blipFill>
        <p:spPr>
          <a:xfrm>
            <a:off x="4034117" y="-1354"/>
            <a:ext cx="8875059" cy="6858000"/>
          </a:xfrm>
          <a:prstGeom prst="rect">
            <a:avLst/>
          </a:prstGeom>
        </p:spPr>
      </p:pic>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71500" y="990601"/>
            <a:ext cx="11065133" cy="5186363"/>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01638" indent="-169863">
              <a:buClr>
                <a:srgbClr val="141D45"/>
              </a:buClr>
              <a:buSzPct val="110000"/>
              <a:buFont typeface="Arial" panose="020B0604020202020204" pitchFamily="34" charset="0"/>
              <a:buChar char="•"/>
              <a:tabLst/>
              <a:defRPr sz="2000">
                <a:solidFill>
                  <a:srgbClr val="141D45"/>
                </a:solidFill>
                <a:latin typeface="Corbel" panose="020B0503020204020204" pitchFamily="34" charset="0"/>
              </a:defRPr>
            </a:lvl2pPr>
            <a:lvl3pPr marL="914400" indent="-396875">
              <a:buClr>
                <a:srgbClr val="141D45"/>
              </a:buClr>
              <a:buFontTx/>
              <a:buNone/>
              <a:tabLst/>
              <a:defRPr>
                <a:solidFill>
                  <a:srgbClr val="141D45"/>
                </a:solidFill>
                <a:latin typeface="Corbel" panose="020B0503020204020204" pitchFamily="34" charset="0"/>
              </a:defRPr>
            </a:lvl3pPr>
            <a:lvl4pPr marL="1371600" indent="0">
              <a:buClr>
                <a:srgbClr val="141D45"/>
              </a:buClr>
              <a:buFontTx/>
              <a:buNone/>
              <a:defRPr>
                <a:solidFill>
                  <a:srgbClr val="141D45"/>
                </a:solidFill>
                <a:latin typeface="Corbel" panose="020B0503020204020204" pitchFamily="34" charset="0"/>
              </a:defRPr>
            </a:lvl4pPr>
            <a:lvl5pPr marL="1828800" indent="0">
              <a:buClr>
                <a:srgbClr val="141D45"/>
              </a:buClr>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14615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2" name="Picture 11" descr="A close-up of a blue and white background&#10;&#10;Description automatically generated">
            <a:extLst>
              <a:ext uri="{FF2B5EF4-FFF2-40B4-BE49-F238E27FC236}">
                <a16:creationId xmlns:a16="http://schemas.microsoft.com/office/drawing/2014/main" id="{1CF7945B-6098-AB98-D563-18DEB9C800DC}"/>
              </a:ext>
            </a:extLst>
          </p:cNvPr>
          <p:cNvPicPr>
            <a:picLocks noChangeAspect="1"/>
          </p:cNvPicPr>
          <p:nvPr userDrawn="1"/>
        </p:nvPicPr>
        <p:blipFill rotWithShape="1">
          <a:blip r:embed="rId2">
            <a:alphaModFix amt="66000"/>
          </a:blip>
          <a:srcRect r="5271"/>
          <a:stretch/>
        </p:blipFill>
        <p:spPr>
          <a:xfrm>
            <a:off x="1465000" y="-17225"/>
            <a:ext cx="10727000" cy="6875225"/>
          </a:xfrm>
          <a:prstGeom prst="rect">
            <a:avLst/>
          </a:prstGeom>
        </p:spPr>
      </p:pic>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045" y="299813"/>
            <a:ext cx="11049457"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96F4B3CB-CA8F-9C35-84BC-2F3E89FAA832}"/>
              </a:ext>
            </a:extLst>
          </p:cNvPr>
          <p:cNvSpPr>
            <a:spLocks noGrp="1"/>
          </p:cNvSpPr>
          <p:nvPr>
            <p:ph sz="half" idx="1"/>
          </p:nvPr>
        </p:nvSpPr>
        <p:spPr>
          <a:xfrm>
            <a:off x="587177" y="998425"/>
            <a:ext cx="11049457" cy="4351338"/>
          </a:xfrm>
        </p:spPr>
        <p:txBody>
          <a:bodyPr lIns="0" tIns="0" rIns="0" bIns="0">
            <a:noAutofit/>
          </a:bodyPr>
          <a:lstStyle>
            <a:lvl1pPr marL="0" indent="0">
              <a:buFontTx/>
              <a:buNone/>
              <a:defRPr sz="2400" b="0">
                <a:solidFill>
                  <a:srgbClr val="91278F"/>
                </a:solidFill>
                <a:latin typeface="Corbel" panose="020B0503020204020204" pitchFamily="34" charset="0"/>
              </a:defRPr>
            </a:lvl1pPr>
            <a:lvl2pPr marL="457200" indent="0">
              <a:buFontTx/>
              <a:buNone/>
              <a:defRPr sz="2000">
                <a:solidFill>
                  <a:srgbClr val="141D45"/>
                </a:solidFill>
                <a:latin typeface="Corbel" panose="020B0503020204020204" pitchFamily="34" charset="0"/>
              </a:defRPr>
            </a:lvl2pPr>
            <a:lvl3pPr marL="914400" indent="0">
              <a:buFontTx/>
              <a:buNone/>
              <a:defRPr sz="2000">
                <a:solidFill>
                  <a:srgbClr val="141D45"/>
                </a:solidFill>
                <a:latin typeface="Corbel" panose="020B0503020204020204" pitchFamily="34" charset="0"/>
              </a:defRPr>
            </a:lvl3pPr>
            <a:lvl4pPr marL="1371600" indent="0">
              <a:buFontTx/>
              <a:buNone/>
              <a:defRPr>
                <a:solidFill>
                  <a:srgbClr val="141D45"/>
                </a:solidFill>
                <a:latin typeface="Corbel" panose="020B0503020204020204" pitchFamily="34" charset="0"/>
              </a:defRPr>
            </a:lvl4pPr>
            <a:lvl5pPr marL="1828800" indent="0">
              <a:buFontTx/>
              <a:buNone/>
              <a:defRPr>
                <a:solidFill>
                  <a:srgbClr val="141D45"/>
                </a:solidFill>
                <a:latin typeface="Corbel" panose="020B0503020204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8FCA3318-C592-D052-97DB-44DFB591665F}"/>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8" name="Footer Placeholder 4">
            <a:extLst>
              <a:ext uri="{FF2B5EF4-FFF2-40B4-BE49-F238E27FC236}">
                <a16:creationId xmlns:a16="http://schemas.microsoft.com/office/drawing/2014/main" id="{71F0BABE-3E95-F431-A000-DF96822200E6}"/>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F55458FB-5CA5-3952-881D-85D1F2BBA7FF}"/>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Tree>
    <p:extLst>
      <p:ext uri="{BB962C8B-B14F-4D97-AF65-F5344CB8AC3E}">
        <p14:creationId xmlns:p14="http://schemas.microsoft.com/office/powerpoint/2010/main" val="202215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6C8FD0-E9D9-52A4-2075-38EF6AA8CC52}"/>
              </a:ext>
            </a:extLst>
          </p:cNvPr>
          <p:cNvSpPr/>
          <p:nvPr userDrawn="1"/>
        </p:nvSpPr>
        <p:spPr>
          <a:xfrm>
            <a:off x="-1" y="6352172"/>
            <a:ext cx="12192001" cy="505828"/>
          </a:xfrm>
          <a:prstGeom prst="rect">
            <a:avLst/>
          </a:prstGeom>
          <a:solidFill>
            <a:srgbClr val="16A2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n>
                <a:noFill/>
              </a:ln>
              <a:highlight>
                <a:srgbClr val="16A2A7"/>
              </a:highlight>
            </a:endParaRPr>
          </a:p>
        </p:txBody>
      </p:sp>
      <p:sp>
        <p:nvSpPr>
          <p:cNvPr id="2" name="Title 1">
            <a:extLst>
              <a:ext uri="{FF2B5EF4-FFF2-40B4-BE49-F238E27FC236}">
                <a16:creationId xmlns:a16="http://schemas.microsoft.com/office/drawing/2014/main" id="{76190D32-8E76-FD34-C0D8-8119AD446929}"/>
              </a:ext>
            </a:extLst>
          </p:cNvPr>
          <p:cNvSpPr>
            <a:spLocks noGrp="1"/>
          </p:cNvSpPr>
          <p:nvPr>
            <p:ph type="title"/>
          </p:nvPr>
        </p:nvSpPr>
        <p:spPr>
          <a:xfrm>
            <a:off x="571502" y="299813"/>
            <a:ext cx="11065132" cy="398803"/>
          </a:xfrm>
        </p:spPr>
        <p:txBody>
          <a:bodyPr lIns="0" tIns="0" rIns="0" bIns="0">
            <a:noAutofit/>
          </a:bodyPr>
          <a:lstStyle>
            <a:lvl1pPr>
              <a:lnSpc>
                <a:spcPct val="100000"/>
              </a:lnSpc>
              <a:defRPr sz="2800" b="1" i="0">
                <a:solidFill>
                  <a:srgbClr val="8E9838"/>
                </a:solidFill>
                <a:latin typeface="+mj-lt"/>
              </a:defRPr>
            </a:lvl1pPr>
          </a:lstStyle>
          <a:p>
            <a:r>
              <a:rPr lang="en-US"/>
              <a:t>Click to edit Master title style</a:t>
            </a:r>
          </a:p>
        </p:txBody>
      </p:sp>
      <p:sp>
        <p:nvSpPr>
          <p:cNvPr id="9" name="Footer Placeholder 4">
            <a:extLst>
              <a:ext uri="{FF2B5EF4-FFF2-40B4-BE49-F238E27FC236}">
                <a16:creationId xmlns:a16="http://schemas.microsoft.com/office/drawing/2014/main" id="{B0D02FE0-AA1E-68B7-EB3F-F0C93D85CB71}"/>
              </a:ext>
            </a:extLst>
          </p:cNvPr>
          <p:cNvSpPr txBox="1">
            <a:spLocks/>
          </p:cNvSpPr>
          <p:nvPr userDrawn="1"/>
        </p:nvSpPr>
        <p:spPr>
          <a:xfrm>
            <a:off x="4048627"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rPr>
              <a:t>Executive Office of Aging &amp; Independence</a:t>
            </a:r>
          </a:p>
        </p:txBody>
      </p:sp>
      <p:sp>
        <p:nvSpPr>
          <p:cNvPr id="10" name="Slide Number Placeholder 5">
            <a:extLst>
              <a:ext uri="{FF2B5EF4-FFF2-40B4-BE49-F238E27FC236}">
                <a16:creationId xmlns:a16="http://schemas.microsoft.com/office/drawing/2014/main" id="{346D5E35-AA62-2697-1462-3D38917BB8FE}"/>
              </a:ext>
            </a:extLst>
          </p:cNvPr>
          <p:cNvSpPr txBox="1">
            <a:spLocks/>
          </p:cNvSpPr>
          <p:nvPr userDrawn="1"/>
        </p:nvSpPr>
        <p:spPr>
          <a:xfrm>
            <a:off x="11167299" y="6356352"/>
            <a:ext cx="469335"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rgbClr val="141D45"/>
                </a:solidFill>
                <a:latin typeface="Cabi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05A06B9-0E95-B540-99E9-3747407ACD93}" type="slidenum">
              <a:rPr lang="en-US" sz="1200" smtClean="0">
                <a:solidFill>
                  <a:schemeClr val="bg1"/>
                </a:solidFill>
              </a:rPr>
              <a:pPr algn="r"/>
              <a:t>‹#›</a:t>
            </a:fld>
            <a:endParaRPr lang="en-US" sz="1200">
              <a:solidFill>
                <a:schemeClr val="bg1"/>
              </a:solidFill>
            </a:endParaRPr>
          </a:p>
        </p:txBody>
      </p:sp>
    </p:spTree>
    <p:extLst>
      <p:ext uri="{BB962C8B-B14F-4D97-AF65-F5344CB8AC3E}">
        <p14:creationId xmlns:p14="http://schemas.microsoft.com/office/powerpoint/2010/main" val="1805863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Corbel" panose="020B0503020204020204" pitchFamily="34" charset="0"/>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orbel" panose="020B0503020204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Corbel" panose="020B0503020204020204" pitchFamily="34" charset="0"/>
              </a:defRPr>
            </a:lvl1pPr>
          </a:lstStyle>
          <a:p>
            <a:fld id="{105A06B9-0E95-B540-99E9-3747407ACD93}" type="slidenum">
              <a:rPr lang="en-US" smtClean="0"/>
              <a:pPr/>
              <a:t>‹#›</a:t>
            </a:fld>
            <a:endParaRPr lang="en-US"/>
          </a:p>
        </p:txBody>
      </p:sp>
    </p:spTree>
    <p:extLst>
      <p:ext uri="{BB962C8B-B14F-4D97-AF65-F5344CB8AC3E}">
        <p14:creationId xmlns:p14="http://schemas.microsoft.com/office/powerpoint/2010/main" val="1784348618"/>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43" r:id="rId3"/>
    <p:sldLayoutId id="2147483754" r:id="rId4"/>
    <p:sldLayoutId id="2147483741" r:id="rId5"/>
    <p:sldLayoutId id="2147483755" r:id="rId6"/>
    <p:sldLayoutId id="2147483748" r:id="rId7"/>
    <p:sldLayoutId id="2147483704" r:id="rId8"/>
    <p:sldLayoutId id="2147483752" r:id="rId9"/>
    <p:sldLayoutId id="2147483745" r:id="rId10"/>
    <p:sldLayoutId id="2147483746" r:id="rId11"/>
    <p:sldLayoutId id="2147483747" r:id="rId12"/>
    <p:sldLayoutId id="2147483750" r:id="rId13"/>
    <p:sldLayoutId id="2147483749" r:id="rId14"/>
    <p:sldLayoutId id="2147483728" r:id="rId15"/>
    <p:sldLayoutId id="2147483744" r:id="rId16"/>
    <p:sldLayoutId id="2147483756" r:id="rId17"/>
    <p:sldLayoutId id="2147483757" r:id="rId18"/>
    <p:sldLayoutId id="214748379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192" userDrawn="1">
          <p15:clr>
            <a:srgbClr val="F26B43"/>
          </p15:clr>
        </p15:guide>
        <p15:guide id="6" orient="horz" pos="624" userDrawn="1">
          <p15:clr>
            <a:srgbClr val="F26B43"/>
          </p15:clr>
        </p15:guide>
        <p15:guide id="7" orient="horz" pos="39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Corbel" panose="020B0503020204020204" pitchFamily="34" charset="0"/>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orbel" panose="020B0503020204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Corbel" panose="020B0503020204020204" pitchFamily="34" charset="0"/>
              </a:defRPr>
            </a:lvl1pPr>
          </a:lstStyle>
          <a:p>
            <a:fld id="{105A06B9-0E95-B540-99E9-3747407ACD93}" type="slidenum">
              <a:rPr lang="en-US" smtClean="0"/>
              <a:pPr/>
              <a:t>‹#›</a:t>
            </a:fld>
            <a:endParaRPr lang="en-US"/>
          </a:p>
        </p:txBody>
      </p:sp>
    </p:spTree>
    <p:extLst>
      <p:ext uri="{BB962C8B-B14F-4D97-AF65-F5344CB8AC3E}">
        <p14:creationId xmlns:p14="http://schemas.microsoft.com/office/powerpoint/2010/main" val="173527201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192" userDrawn="1">
          <p15:clr>
            <a:srgbClr val="F26B43"/>
          </p15:clr>
        </p15:guide>
        <p15:guide id="6" orient="horz" pos="624" userDrawn="1">
          <p15:clr>
            <a:srgbClr val="F26B43"/>
          </p15:clr>
        </p15:guide>
        <p15:guide id="7"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2.jpeg"/><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6.xml"/><Relationship Id="rId7" Type="http://schemas.openxmlformats.org/officeDocument/2006/relationships/image" Target="../media/image13.jpeg"/><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hyperlink" Target="https://www.roseseniorliving.com/why-to-consider-senior-living/" TargetMode="External"/><Relationship Id="rId7" Type="http://schemas.openxmlformats.org/officeDocument/2006/relationships/diagramColors" Target="../diagrams/colors15.xml"/><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4.png"/><Relationship Id="rId7" Type="http://schemas.openxmlformats.org/officeDocument/2006/relationships/diagramColors" Target="../diagrams/colors18.xml"/><Relationship Id="rId2" Type="http://schemas.openxmlformats.org/officeDocument/2006/relationships/image" Target="../media/image23.png"/><Relationship Id="rId1" Type="http://schemas.openxmlformats.org/officeDocument/2006/relationships/slideLayout" Target="../slideLayouts/slideLayout34.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9.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26.png"/><Relationship Id="rId2" Type="http://schemas.openxmlformats.org/officeDocument/2006/relationships/diagramData" Target="../diagrams/data22.xml"/><Relationship Id="rId1" Type="http://schemas.openxmlformats.org/officeDocument/2006/relationships/slideLayout" Target="../slideLayouts/slideLayout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9.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30.png"/><Relationship Id="rId2" Type="http://schemas.openxmlformats.org/officeDocument/2006/relationships/diagramData" Target="../diagrams/data25.xml"/><Relationship Id="rId1" Type="http://schemas.openxmlformats.org/officeDocument/2006/relationships/slideLayout" Target="../slideLayouts/slideLayout8.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9.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31.png"/><Relationship Id="rId2" Type="http://schemas.openxmlformats.org/officeDocument/2006/relationships/diagramData" Target="../diagrams/data27.xml"/><Relationship Id="rId1" Type="http://schemas.openxmlformats.org/officeDocument/2006/relationships/slideLayout" Target="../slideLayouts/slideLayout9.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32.png"/><Relationship Id="rId2" Type="http://schemas.openxmlformats.org/officeDocument/2006/relationships/diagramData" Target="../diagrams/data28.xml"/><Relationship Id="rId1" Type="http://schemas.openxmlformats.org/officeDocument/2006/relationships/slideLayout" Target="../slideLayouts/slideLayout9.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9.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33.png"/><Relationship Id="rId7" Type="http://schemas.openxmlformats.org/officeDocument/2006/relationships/diagramColors" Target="../diagrams/colors29.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13.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9.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34.png"/><Relationship Id="rId7" Type="http://schemas.openxmlformats.org/officeDocument/2006/relationships/diagramColors" Target="../diagrams/colors3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5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CB0AB-3880-B7EC-2702-57EFAEC3F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8EBB4-E6E4-C31C-6810-4645344FA822}"/>
              </a:ext>
            </a:extLst>
          </p:cNvPr>
          <p:cNvSpPr>
            <a:spLocks noGrp="1"/>
          </p:cNvSpPr>
          <p:nvPr>
            <p:ph type="title"/>
          </p:nvPr>
        </p:nvSpPr>
        <p:spPr/>
        <p:txBody>
          <a:bodyPr/>
          <a:lstStyle/>
          <a:p>
            <a:r>
              <a:rPr lang="en-US" sz="3600">
                <a:latin typeface="Corbel"/>
              </a:rPr>
              <a:t>AI Recording State Policy</a:t>
            </a:r>
            <a:endParaRPr lang="en-US" sz="3600">
              <a:latin typeface="Corbel" panose="020B0503020204020204" pitchFamily="34" charset="0"/>
            </a:endParaRPr>
          </a:p>
        </p:txBody>
      </p:sp>
      <p:pic>
        <p:nvPicPr>
          <p:cNvPr id="3" name="Picture 4" descr="No Recording Sign Image">
            <a:extLst>
              <a:ext uri="{FF2B5EF4-FFF2-40B4-BE49-F238E27FC236}">
                <a16:creationId xmlns:a16="http://schemas.microsoft.com/office/drawing/2014/main" id="{523E515F-FB9F-F252-1E19-52CC9BD7D5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57" b="10915"/>
          <a:stretch/>
        </p:blipFill>
        <p:spPr bwMode="auto">
          <a:xfrm>
            <a:off x="1373434" y="2198807"/>
            <a:ext cx="1873514" cy="17136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F72862-B129-77D6-8A78-1BA90B83B0FF}"/>
              </a:ext>
            </a:extLst>
          </p:cNvPr>
          <p:cNvSpPr txBox="1"/>
          <p:nvPr/>
        </p:nvSpPr>
        <p:spPr>
          <a:xfrm>
            <a:off x="4020312" y="1289953"/>
            <a:ext cx="7110084" cy="4278094"/>
          </a:xfrm>
          <a:prstGeom prst="rect">
            <a:avLst/>
          </a:prstGeom>
          <a:noFill/>
        </p:spPr>
        <p:txBody>
          <a:bodyPr wrap="square" lIns="91440" tIns="45720" rIns="91440" bIns="45720" anchor="t">
            <a:spAutoFit/>
          </a:bodyPr>
          <a:lstStyle/>
          <a:p>
            <a:pPr lvl="1" indent="457200" algn="ctr"/>
            <a:r>
              <a:rPr lang="en-US" sz="2400" b="1">
                <a:solidFill>
                  <a:srgbClr val="141D44"/>
                </a:solidFill>
                <a:latin typeface="Corbel"/>
                <a:ea typeface="Aptos" panose="020B0004020202020204" pitchFamily="34" charset="0"/>
                <a:cs typeface="Aptos" panose="020B0004020202020204" pitchFamily="34" charset="0"/>
              </a:rPr>
              <a:t>Please be advised that recording meetings, by any means, including the use of any artificial intelligence (AI) applications, without prior permission is strictly prohibited.</a:t>
            </a:r>
          </a:p>
          <a:p>
            <a:pPr lvl="1" indent="457200" algn="ctr"/>
            <a:endParaRPr lang="en-US" sz="2400" b="1">
              <a:solidFill>
                <a:srgbClr val="141D44"/>
              </a:solidFill>
              <a:latin typeface="Corbel" panose="020B0503020204020204" pitchFamily="34" charset="0"/>
              <a:ea typeface="Aptos" panose="020B0004020202020204" pitchFamily="34" charset="0"/>
              <a:cs typeface="Aptos" panose="020B0004020202020204" pitchFamily="34" charset="0"/>
            </a:endParaRPr>
          </a:p>
          <a:p>
            <a:pPr lvl="1" indent="457200" algn="ctr"/>
            <a:r>
              <a:rPr lang="en-US" sz="2400" b="1">
                <a:solidFill>
                  <a:srgbClr val="141D44"/>
                </a:solidFill>
                <a:latin typeface="Corbel"/>
                <a:ea typeface="Aptos" panose="020B0004020202020204" pitchFamily="34" charset="0"/>
                <a:cs typeface="Aptos" panose="020B0004020202020204" pitchFamily="34" charset="0"/>
              </a:rPr>
              <a:t>The use of AI tools, including Read.ai, are prohibited under the Commonwealth’s Gen-AI Guidelines without prior approval by Agency legal counsel.  All third-party software must be properly vetted and authorized prior to use.  </a:t>
            </a:r>
          </a:p>
          <a:p>
            <a:pPr lvl="1" indent="457200" algn="ctr"/>
            <a:endParaRPr lang="en-US" sz="3200" b="1" i="1">
              <a:solidFill>
                <a:srgbClr val="141D44"/>
              </a:solidFill>
              <a:latin typeface="Corbel" panose="020B0503020204020204" pitchFamily="34" charset="0"/>
              <a:ea typeface="Aptos" panose="020B0004020202020204" pitchFamily="34" charset="0"/>
              <a:cs typeface="Aptos" panose="020B0004020202020204" pitchFamily="34" charset="0"/>
            </a:endParaRPr>
          </a:p>
        </p:txBody>
      </p:sp>
      <p:sp>
        <p:nvSpPr>
          <p:cNvPr id="6" name="TextBox 5">
            <a:extLst>
              <a:ext uri="{FF2B5EF4-FFF2-40B4-BE49-F238E27FC236}">
                <a16:creationId xmlns:a16="http://schemas.microsoft.com/office/drawing/2014/main" id="{5D7C860C-C133-E498-28FA-EACAF12FE96C}"/>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2359540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EBB79-7C0D-62D6-4A0E-297FBEE59F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159A2-D3EC-4F1F-CA59-DCC60D4DAA85}"/>
              </a:ext>
            </a:extLst>
          </p:cNvPr>
          <p:cNvSpPr>
            <a:spLocks noGrp="1"/>
          </p:cNvSpPr>
          <p:nvPr>
            <p:ph type="title"/>
          </p:nvPr>
        </p:nvSpPr>
        <p:spPr/>
        <p:txBody>
          <a:bodyPr/>
          <a:lstStyle/>
          <a:p>
            <a:r>
              <a:rPr lang="en-US" sz="3600"/>
              <a:t>Home Care Program Eligibility</a:t>
            </a:r>
          </a:p>
        </p:txBody>
      </p:sp>
      <p:graphicFrame>
        <p:nvGraphicFramePr>
          <p:cNvPr id="3" name="Diagram 2" descr="Description of Home Care Eligibility">
            <a:extLst>
              <a:ext uri="{FF2B5EF4-FFF2-40B4-BE49-F238E27FC236}">
                <a16:creationId xmlns:a16="http://schemas.microsoft.com/office/drawing/2014/main" id="{1F5610A3-F45C-F2C4-6C81-2C1B820C58C5}"/>
              </a:ext>
            </a:extLst>
          </p:cNvPr>
          <p:cNvGraphicFramePr/>
          <p:nvPr>
            <p:extLst>
              <p:ext uri="{D42A27DB-BD31-4B8C-83A1-F6EECF244321}">
                <p14:modId xmlns:p14="http://schemas.microsoft.com/office/powerpoint/2010/main" val="3285109762"/>
              </p:ext>
            </p:extLst>
          </p:nvPr>
        </p:nvGraphicFramePr>
        <p:xfrm>
          <a:off x="446314" y="1017370"/>
          <a:ext cx="10299536" cy="5098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descr="Description of Home Care Eligibility">
            <a:extLst>
              <a:ext uri="{FF2B5EF4-FFF2-40B4-BE49-F238E27FC236}">
                <a16:creationId xmlns:a16="http://schemas.microsoft.com/office/drawing/2014/main" id="{56258548-E19A-9F1D-338A-52B6142470D3}"/>
              </a:ext>
            </a:extLst>
          </p:cNvPr>
          <p:cNvGraphicFramePr/>
          <p:nvPr>
            <p:extLst>
              <p:ext uri="{D42A27DB-BD31-4B8C-83A1-F6EECF244321}">
                <p14:modId xmlns:p14="http://schemas.microsoft.com/office/powerpoint/2010/main" val="4015664631"/>
              </p:ext>
            </p:extLst>
          </p:nvPr>
        </p:nvGraphicFramePr>
        <p:xfrm>
          <a:off x="-76202" y="1038086"/>
          <a:ext cx="9982201" cy="50782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angle: Rounded Corners 5" descr="Two people planting flowers">
            <a:extLst>
              <a:ext uri="{FF2B5EF4-FFF2-40B4-BE49-F238E27FC236}">
                <a16:creationId xmlns:a16="http://schemas.microsoft.com/office/drawing/2014/main" id="{3C436E8D-F8B6-7003-3D51-E211F76C2FCC}"/>
              </a:ext>
            </a:extLst>
          </p:cNvPr>
          <p:cNvSpPr/>
          <p:nvPr/>
        </p:nvSpPr>
        <p:spPr>
          <a:xfrm>
            <a:off x="8196942" y="299813"/>
            <a:ext cx="3743325" cy="3196318"/>
          </a:xfrm>
          <a:prstGeom prst="roundRect">
            <a:avLst>
              <a:gd name="adj" fmla="val 10000"/>
            </a:avLst>
          </a:prstGeom>
          <a:blipFill>
            <a:blip r:embed="rId12"/>
            <a:srcRect/>
            <a:stretch>
              <a:fillRect l="-28000" r="-28000"/>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 name="TextBox 3">
            <a:extLst>
              <a:ext uri="{FF2B5EF4-FFF2-40B4-BE49-F238E27FC236}">
                <a16:creationId xmlns:a16="http://schemas.microsoft.com/office/drawing/2014/main" id="{5141F0DE-9286-646F-95B0-0718B70C0C56}"/>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427406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2EA7-2917-4A4B-D9A4-B61FB75322CA}"/>
              </a:ext>
            </a:extLst>
          </p:cNvPr>
          <p:cNvSpPr>
            <a:spLocks noGrp="1"/>
          </p:cNvSpPr>
          <p:nvPr>
            <p:ph type="title"/>
          </p:nvPr>
        </p:nvSpPr>
        <p:spPr/>
        <p:txBody>
          <a:bodyPr/>
          <a:lstStyle/>
          <a:p>
            <a:r>
              <a:rPr lang="en-US">
                <a:latin typeface="Corbel"/>
              </a:rPr>
              <a:t>ASAP Appeals Process &amp; Regulations</a:t>
            </a:r>
            <a:endParaRPr lang="en-US"/>
          </a:p>
        </p:txBody>
      </p:sp>
      <p:sp>
        <p:nvSpPr>
          <p:cNvPr id="3" name="TextBox 2">
            <a:extLst>
              <a:ext uri="{FF2B5EF4-FFF2-40B4-BE49-F238E27FC236}">
                <a16:creationId xmlns:a16="http://schemas.microsoft.com/office/drawing/2014/main" id="{1EEB5019-7E67-75B2-9DBD-0FE140AF77B1}"/>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3350703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E6B0-C3DF-5751-39FE-0A1A647F8129}"/>
              </a:ext>
            </a:extLst>
          </p:cNvPr>
          <p:cNvSpPr>
            <a:spLocks noGrp="1"/>
          </p:cNvSpPr>
          <p:nvPr>
            <p:ph type="title"/>
          </p:nvPr>
        </p:nvSpPr>
        <p:spPr/>
        <p:txBody>
          <a:bodyPr/>
          <a:lstStyle/>
          <a:p>
            <a:r>
              <a:rPr lang="en-US" sz="3600"/>
              <a:t>What Happens When a Service Reduction Takes Place?</a:t>
            </a:r>
          </a:p>
        </p:txBody>
      </p:sp>
      <p:graphicFrame>
        <p:nvGraphicFramePr>
          <p:cNvPr id="4" name="Diagram 3" descr="Description of ASAP reductions and termination steps">
            <a:extLst>
              <a:ext uri="{FF2B5EF4-FFF2-40B4-BE49-F238E27FC236}">
                <a16:creationId xmlns:a16="http://schemas.microsoft.com/office/drawing/2014/main" id="{C91EEAA6-8D79-DA8A-EEFE-CE2AF8311FB7}"/>
              </a:ext>
            </a:extLst>
          </p:cNvPr>
          <p:cNvGraphicFramePr/>
          <p:nvPr>
            <p:extLst>
              <p:ext uri="{D42A27DB-BD31-4B8C-83A1-F6EECF244321}">
                <p14:modId xmlns:p14="http://schemas.microsoft.com/office/powerpoint/2010/main" val="4178125739"/>
              </p:ext>
            </p:extLst>
          </p:nvPr>
        </p:nvGraphicFramePr>
        <p:xfrm>
          <a:off x="1364343" y="698616"/>
          <a:ext cx="946331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AE5FD20-30E1-6562-072E-5540380643EE}"/>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3975384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CFA3C-CC44-A4D3-4A25-31E8BCCBE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E340F-A9E0-9755-E32E-3D27714BC12B}"/>
              </a:ext>
            </a:extLst>
          </p:cNvPr>
          <p:cNvSpPr>
            <a:spLocks noGrp="1"/>
          </p:cNvSpPr>
          <p:nvPr>
            <p:ph type="title"/>
          </p:nvPr>
        </p:nvSpPr>
        <p:spPr>
          <a:xfrm>
            <a:off x="161926" y="340188"/>
            <a:ext cx="11065132" cy="398803"/>
          </a:xfrm>
        </p:spPr>
        <p:txBody>
          <a:bodyPr/>
          <a:lstStyle/>
          <a:p>
            <a:r>
              <a:rPr lang="en-US" sz="4000"/>
              <a:t>Home Care Appeals and Regulatory Requirements</a:t>
            </a:r>
          </a:p>
        </p:txBody>
      </p:sp>
      <p:sp>
        <p:nvSpPr>
          <p:cNvPr id="4" name="Content Placeholder 3" descr="Appeals and Regulatory Requirements">
            <a:extLst>
              <a:ext uri="{FF2B5EF4-FFF2-40B4-BE49-F238E27FC236}">
                <a16:creationId xmlns:a16="http://schemas.microsoft.com/office/drawing/2014/main" id="{7044AA66-E202-632A-58DC-31FE1E05728B}"/>
              </a:ext>
            </a:extLst>
          </p:cNvPr>
          <p:cNvSpPr>
            <a:spLocks noGrp="1"/>
          </p:cNvSpPr>
          <p:nvPr>
            <p:ph sz="half" idx="1"/>
          </p:nvPr>
        </p:nvSpPr>
        <p:spPr/>
        <p:txBody>
          <a:bodyPr vert="horz" lIns="0" tIns="0" rIns="0" bIns="0" rtlCol="0" anchor="t">
            <a:noAutofit/>
          </a:bodyPr>
          <a:lstStyle/>
          <a:p>
            <a:endParaRPr lang="en-US" sz="2000"/>
          </a:p>
          <a:p>
            <a:endParaRPr lang="en-US"/>
          </a:p>
        </p:txBody>
      </p:sp>
      <p:graphicFrame>
        <p:nvGraphicFramePr>
          <p:cNvPr id="6" name="Diagram 5" descr="Appeals and Regulatory Requirements">
            <a:extLst>
              <a:ext uri="{FF2B5EF4-FFF2-40B4-BE49-F238E27FC236}">
                <a16:creationId xmlns:a16="http://schemas.microsoft.com/office/drawing/2014/main" id="{0220D23E-BE4B-1E7D-42A3-CDEB4C802088}"/>
              </a:ext>
            </a:extLst>
          </p:cNvPr>
          <p:cNvGraphicFramePr/>
          <p:nvPr>
            <p:extLst>
              <p:ext uri="{D42A27DB-BD31-4B8C-83A1-F6EECF244321}">
                <p14:modId xmlns:p14="http://schemas.microsoft.com/office/powerpoint/2010/main" val="1918215816"/>
              </p:ext>
            </p:extLst>
          </p:nvPr>
        </p:nvGraphicFramePr>
        <p:xfrm>
          <a:off x="246888" y="1022566"/>
          <a:ext cx="11729522" cy="2466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A person writing in notebook">
            <a:extLst>
              <a:ext uri="{FF2B5EF4-FFF2-40B4-BE49-F238E27FC236}">
                <a16:creationId xmlns:a16="http://schemas.microsoft.com/office/drawing/2014/main" id="{FC9EC4F1-54FC-CD43-AA76-435FDC27E0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4156" y="3652385"/>
            <a:ext cx="3341337" cy="2234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Elderly black man Stock Photos, Royalty ...">
            <a:extLst>
              <a:ext uri="{FF2B5EF4-FFF2-40B4-BE49-F238E27FC236}">
                <a16:creationId xmlns:a16="http://schemas.microsoft.com/office/drawing/2014/main" id="{F732A858-2D65-2B34-F7E4-1BDF153B87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6508" y="3536157"/>
            <a:ext cx="3581400" cy="2466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5869FF-4C4F-E572-C57A-5825021E0F23}"/>
              </a:ext>
            </a:extLst>
          </p:cNvPr>
          <p:cNvSpPr txBox="1"/>
          <p:nvPr/>
        </p:nvSpPr>
        <p:spPr>
          <a:xfrm>
            <a:off x="246888" y="6502652"/>
            <a:ext cx="2615184"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2659049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B3500-5A66-CEA4-A813-E05D8AF005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AA431-C1E4-255F-3A66-F5C75BAEADCB}"/>
              </a:ext>
            </a:extLst>
          </p:cNvPr>
          <p:cNvSpPr>
            <a:spLocks noGrp="1"/>
          </p:cNvSpPr>
          <p:nvPr>
            <p:ph type="title"/>
          </p:nvPr>
        </p:nvSpPr>
        <p:spPr>
          <a:xfrm>
            <a:off x="246888" y="299813"/>
            <a:ext cx="11065132" cy="398803"/>
          </a:xfrm>
        </p:spPr>
        <p:txBody>
          <a:bodyPr/>
          <a:lstStyle/>
          <a:p>
            <a:r>
              <a:rPr lang="en-US" sz="3600"/>
              <a:t>Regulatory Requirements for Home Care Appeals</a:t>
            </a:r>
          </a:p>
        </p:txBody>
      </p:sp>
      <p:graphicFrame>
        <p:nvGraphicFramePr>
          <p:cNvPr id="6" name="Diagram 5" descr="Description of regulatory requirements">
            <a:extLst>
              <a:ext uri="{FF2B5EF4-FFF2-40B4-BE49-F238E27FC236}">
                <a16:creationId xmlns:a16="http://schemas.microsoft.com/office/drawing/2014/main" id="{68B41AEE-174B-2215-6E15-BDCD472D71D7}"/>
              </a:ext>
            </a:extLst>
          </p:cNvPr>
          <p:cNvGraphicFramePr/>
          <p:nvPr>
            <p:extLst>
              <p:ext uri="{D42A27DB-BD31-4B8C-83A1-F6EECF244321}">
                <p14:modId xmlns:p14="http://schemas.microsoft.com/office/powerpoint/2010/main" val="3492185817"/>
              </p:ext>
            </p:extLst>
          </p:nvPr>
        </p:nvGraphicFramePr>
        <p:xfrm>
          <a:off x="757972" y="649181"/>
          <a:ext cx="10836508" cy="5902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4C923EA-0E12-57C5-795F-EC87B8CF86A0}"/>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507512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6272-8D67-5B3E-6050-09B467934B85}"/>
              </a:ext>
            </a:extLst>
          </p:cNvPr>
          <p:cNvSpPr>
            <a:spLocks noGrp="1"/>
          </p:cNvSpPr>
          <p:nvPr>
            <p:ph type="title"/>
          </p:nvPr>
        </p:nvSpPr>
        <p:spPr>
          <a:xfrm>
            <a:off x="246888" y="137645"/>
            <a:ext cx="11049457" cy="398803"/>
          </a:xfrm>
        </p:spPr>
        <p:txBody>
          <a:bodyPr/>
          <a:lstStyle/>
          <a:p>
            <a:r>
              <a:rPr lang="en-US" sz="3600"/>
              <a:t>Home Care Appeals Overview</a:t>
            </a:r>
          </a:p>
        </p:txBody>
      </p:sp>
      <p:graphicFrame>
        <p:nvGraphicFramePr>
          <p:cNvPr id="5" name="Content Placeholder 4" descr="Home Care Appeals Documents in order with use case descriptions">
            <a:extLst>
              <a:ext uri="{FF2B5EF4-FFF2-40B4-BE49-F238E27FC236}">
                <a16:creationId xmlns:a16="http://schemas.microsoft.com/office/drawing/2014/main" id="{4C47FEFC-1AA5-0F77-305E-0A785E82AFC0}"/>
              </a:ext>
            </a:extLst>
          </p:cNvPr>
          <p:cNvGraphicFramePr>
            <a:graphicFrameLocks noGrp="1"/>
          </p:cNvGraphicFramePr>
          <p:nvPr>
            <p:ph sz="half" idx="1"/>
            <p:extLst>
              <p:ext uri="{D42A27DB-BD31-4B8C-83A1-F6EECF244321}">
                <p14:modId xmlns:p14="http://schemas.microsoft.com/office/powerpoint/2010/main" val="1086203010"/>
              </p:ext>
            </p:extLst>
          </p:nvPr>
        </p:nvGraphicFramePr>
        <p:xfrm>
          <a:off x="403599" y="771766"/>
          <a:ext cx="11539771" cy="554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B1D16E36-F436-AC0F-8C34-2FE2E949D4CE}"/>
              </a:ext>
            </a:extLst>
          </p:cNvPr>
          <p:cNvSpPr/>
          <p:nvPr/>
        </p:nvSpPr>
        <p:spPr>
          <a:xfrm>
            <a:off x="1523174" y="5880931"/>
            <a:ext cx="10265229" cy="410609"/>
          </a:xfrm>
          <a:prstGeom prst="roundRect">
            <a:avLst/>
          </a:prstGeom>
          <a:solidFill>
            <a:srgbClr val="9127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Voluntary Assent Forms should be utilized first when possible! </a:t>
            </a:r>
          </a:p>
        </p:txBody>
      </p:sp>
      <p:sp>
        <p:nvSpPr>
          <p:cNvPr id="4" name="TextBox 3">
            <a:extLst>
              <a:ext uri="{FF2B5EF4-FFF2-40B4-BE49-F238E27FC236}">
                <a16:creationId xmlns:a16="http://schemas.microsoft.com/office/drawing/2014/main" id="{8F35DC3F-9B99-D8A6-04D1-FE54D5F8E7CD}"/>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5456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7188D-788C-21DE-965C-6C0785833D58}"/>
              </a:ext>
            </a:extLst>
          </p:cNvPr>
          <p:cNvSpPr>
            <a:spLocks noGrp="1"/>
          </p:cNvSpPr>
          <p:nvPr>
            <p:ph type="title"/>
          </p:nvPr>
        </p:nvSpPr>
        <p:spPr>
          <a:xfrm>
            <a:off x="324157" y="299813"/>
            <a:ext cx="11049457" cy="398803"/>
          </a:xfrm>
        </p:spPr>
        <p:txBody>
          <a:bodyPr/>
          <a:lstStyle/>
          <a:p>
            <a:r>
              <a:rPr lang="en-US" sz="3600"/>
              <a:t>When Can an Applicant Appeal?</a:t>
            </a:r>
          </a:p>
        </p:txBody>
      </p:sp>
      <p:graphicFrame>
        <p:nvGraphicFramePr>
          <p:cNvPr id="4" name="Content Placeholder 3" descr="Description of ineligiblity forms for the home care program">
            <a:extLst>
              <a:ext uri="{FF2B5EF4-FFF2-40B4-BE49-F238E27FC236}">
                <a16:creationId xmlns:a16="http://schemas.microsoft.com/office/drawing/2014/main" id="{8E254430-627D-1D9F-5B80-9BFD51A2066F}"/>
              </a:ext>
            </a:extLst>
          </p:cNvPr>
          <p:cNvGraphicFramePr>
            <a:graphicFrameLocks noGrp="1"/>
          </p:cNvGraphicFramePr>
          <p:nvPr>
            <p:ph sz="half" idx="1"/>
            <p:extLst>
              <p:ext uri="{D42A27DB-BD31-4B8C-83A1-F6EECF244321}">
                <p14:modId xmlns:p14="http://schemas.microsoft.com/office/powerpoint/2010/main" val="3237192245"/>
              </p:ext>
            </p:extLst>
          </p:nvPr>
        </p:nvGraphicFramePr>
        <p:xfrm>
          <a:off x="587177" y="998424"/>
          <a:ext cx="11049457" cy="5032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DE07233-05FF-3413-CA32-538298DD71B3}"/>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2160526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72851-AF0E-EC89-93C7-7C87802D0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1B111-1FA5-AE5A-9068-BC69DF2ED173}"/>
              </a:ext>
            </a:extLst>
          </p:cNvPr>
          <p:cNvSpPr>
            <a:spLocks noGrp="1"/>
          </p:cNvSpPr>
          <p:nvPr>
            <p:ph type="title"/>
          </p:nvPr>
        </p:nvSpPr>
        <p:spPr>
          <a:xfrm>
            <a:off x="571271" y="185136"/>
            <a:ext cx="11049457" cy="398803"/>
          </a:xfrm>
        </p:spPr>
        <p:txBody>
          <a:bodyPr/>
          <a:lstStyle/>
          <a:p>
            <a:r>
              <a:rPr lang="en-US" sz="3600"/>
              <a:t>When Can a Consumer Appeal?</a:t>
            </a:r>
          </a:p>
        </p:txBody>
      </p:sp>
      <p:graphicFrame>
        <p:nvGraphicFramePr>
          <p:cNvPr id="4" name="Content Placeholder 3" descr="Description of forms a consumer uses to appeal">
            <a:extLst>
              <a:ext uri="{FF2B5EF4-FFF2-40B4-BE49-F238E27FC236}">
                <a16:creationId xmlns:a16="http://schemas.microsoft.com/office/drawing/2014/main" id="{31E29572-6700-9346-D88A-EE4BA54384BC}"/>
              </a:ext>
            </a:extLst>
          </p:cNvPr>
          <p:cNvGraphicFramePr>
            <a:graphicFrameLocks noGrp="1"/>
          </p:cNvGraphicFramePr>
          <p:nvPr>
            <p:ph sz="half" idx="1"/>
            <p:extLst>
              <p:ext uri="{D42A27DB-BD31-4B8C-83A1-F6EECF244321}">
                <p14:modId xmlns:p14="http://schemas.microsoft.com/office/powerpoint/2010/main" val="1099081203"/>
              </p:ext>
            </p:extLst>
          </p:nvPr>
        </p:nvGraphicFramePr>
        <p:xfrm>
          <a:off x="249708" y="816429"/>
          <a:ext cx="11572177" cy="5457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A58C31E-20ED-99A9-5AA3-6AD694C3C345}"/>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2313987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34157-46A3-886F-AA4E-07B3066B86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38B3C-3184-4A17-FEBF-E5C5197C0A82}"/>
              </a:ext>
            </a:extLst>
          </p:cNvPr>
          <p:cNvSpPr>
            <a:spLocks noGrp="1"/>
          </p:cNvSpPr>
          <p:nvPr>
            <p:ph type="title"/>
          </p:nvPr>
        </p:nvSpPr>
        <p:spPr>
          <a:xfrm>
            <a:off x="2511322" y="324394"/>
            <a:ext cx="11600556" cy="398803"/>
          </a:xfrm>
        </p:spPr>
        <p:txBody>
          <a:bodyPr/>
          <a:lstStyle/>
          <a:p>
            <a:r>
              <a:rPr lang="en-US" sz="3600"/>
              <a:t>Knowledge Check</a:t>
            </a:r>
          </a:p>
        </p:txBody>
      </p:sp>
      <p:sp>
        <p:nvSpPr>
          <p:cNvPr id="3" name="Content Placeholder 2">
            <a:extLst>
              <a:ext uri="{FF2B5EF4-FFF2-40B4-BE49-F238E27FC236}">
                <a16:creationId xmlns:a16="http://schemas.microsoft.com/office/drawing/2014/main" id="{610B0C28-CF9B-784F-0E6B-4D39EA0576F1}"/>
              </a:ext>
            </a:extLst>
          </p:cNvPr>
          <p:cNvSpPr>
            <a:spLocks noGrp="1"/>
          </p:cNvSpPr>
          <p:nvPr>
            <p:ph sz="half" idx="1"/>
          </p:nvPr>
        </p:nvSpPr>
        <p:spPr>
          <a:xfrm>
            <a:off x="3459186" y="1265360"/>
            <a:ext cx="8013791" cy="2519173"/>
          </a:xfrm>
        </p:spPr>
        <p:txBody>
          <a:bodyPr vert="horz" lIns="0" tIns="0" rIns="0" bIns="0" rtlCol="0" anchor="t">
            <a:noAutofit/>
          </a:bodyPr>
          <a:lstStyle/>
          <a:p>
            <a:pPr algn="ctr"/>
            <a:r>
              <a:rPr lang="en-US" sz="3600" b="1">
                <a:solidFill>
                  <a:schemeClr val="accent3"/>
                </a:solidFill>
                <a:latin typeface="Corbel"/>
              </a:rPr>
              <a:t>A consumer has the right to appeal the reduction/termination of Home Care Waiver services due to a decision regarding their financial eligibility for MassHealth.</a:t>
            </a:r>
            <a:endParaRPr lang="en-US" sz="3600" b="1">
              <a:solidFill>
                <a:schemeClr val="accent3"/>
              </a:solidFill>
            </a:endParaRPr>
          </a:p>
          <a:p>
            <a:pPr algn="ctr"/>
            <a:endParaRPr lang="en-US" sz="3600" b="1">
              <a:solidFill>
                <a:schemeClr val="accent3"/>
              </a:solidFill>
              <a:latin typeface="Corbel"/>
            </a:endParaRPr>
          </a:p>
          <a:p>
            <a:pPr>
              <a:lnSpc>
                <a:spcPct val="150000"/>
              </a:lnSpc>
            </a:pPr>
            <a:r>
              <a:rPr lang="en-US" sz="4000" b="1">
                <a:solidFill>
                  <a:schemeClr val="accent3"/>
                </a:solidFill>
                <a:latin typeface="Corbel"/>
              </a:rPr>
              <a:t>           TRUE  OR  FALSE</a:t>
            </a:r>
            <a:endParaRPr lang="en-US" sz="4000" b="1">
              <a:solidFill>
                <a:schemeClr val="accent3"/>
              </a:solidFill>
            </a:endParaRPr>
          </a:p>
          <a:p>
            <a:pPr marL="514350" indent="-514350">
              <a:lnSpc>
                <a:spcPct val="150000"/>
              </a:lnSpc>
              <a:buAutoNum type="arabicPeriod"/>
            </a:pPr>
            <a:endParaRPr lang="en-US" sz="2800" b="1">
              <a:solidFill>
                <a:schemeClr val="accent3"/>
              </a:solidFill>
              <a:latin typeface="Corbel"/>
            </a:endParaRPr>
          </a:p>
          <a:p>
            <a:endParaRPr lang="en-US" sz="2800" b="1">
              <a:solidFill>
                <a:schemeClr val="accent3"/>
              </a:solidFill>
            </a:endParaRPr>
          </a:p>
        </p:txBody>
      </p:sp>
      <p:sp>
        <p:nvSpPr>
          <p:cNvPr id="5" name="Rectangle 4">
            <a:extLst>
              <a:ext uri="{FF2B5EF4-FFF2-40B4-BE49-F238E27FC236}">
                <a16:creationId xmlns:a16="http://schemas.microsoft.com/office/drawing/2014/main" id="{5A58B687-CAC2-71F0-12F4-3D6BBE8C768E}"/>
              </a:ext>
            </a:extLst>
          </p:cNvPr>
          <p:cNvSpPr/>
          <p:nvPr/>
        </p:nvSpPr>
        <p:spPr>
          <a:xfrm>
            <a:off x="6854473" y="4710326"/>
            <a:ext cx="1621106" cy="699128"/>
          </a:xfrm>
          <a:prstGeom prst="rect">
            <a:avLst/>
          </a:prstGeom>
          <a:noFill/>
          <a:ln w="57150">
            <a:solidFill>
              <a:srgbClr val="91278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4" name="TextBox 3">
            <a:extLst>
              <a:ext uri="{FF2B5EF4-FFF2-40B4-BE49-F238E27FC236}">
                <a16:creationId xmlns:a16="http://schemas.microsoft.com/office/drawing/2014/main" id="{CA8D4FBC-9657-131F-54B3-3DBB5461419A}"/>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283374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E23731BF-3529-2BC2-A311-DD6B3DC2AD93}"/>
              </a:ext>
            </a:extLst>
          </p:cNvPr>
          <p:cNvSpPr>
            <a:spLocks noGrp="1"/>
          </p:cNvSpPr>
          <p:nvPr>
            <p:ph type="title"/>
          </p:nvPr>
        </p:nvSpPr>
        <p:spPr>
          <a:xfrm>
            <a:off x="571502" y="299813"/>
            <a:ext cx="11065132" cy="398803"/>
          </a:xfrm>
        </p:spPr>
        <p:txBody>
          <a:bodyPr anchor="ctr">
            <a:noAutofit/>
          </a:bodyPr>
          <a:lstStyle/>
          <a:p>
            <a:pPr>
              <a:lnSpc>
                <a:spcPct val="90000"/>
              </a:lnSpc>
              <a:defRPr/>
            </a:pPr>
            <a:r>
              <a:rPr kumimoji="0" lang="en-US" sz="3600" b="1" i="0" u="none" strike="noStrike" kern="1200" cap="none" spc="0" normalizeH="0" baseline="0" noProof="0">
                <a:ln>
                  <a:noFill/>
                </a:ln>
                <a:effectLst/>
                <a:uLnTx/>
                <a:uFillTx/>
              </a:rPr>
              <a:t>What ASAP Actions are NOT appealable?</a:t>
            </a:r>
            <a:endParaRPr lang="en-US" altLang="en-US" sz="3600"/>
          </a:p>
        </p:txBody>
      </p:sp>
      <p:graphicFrame>
        <p:nvGraphicFramePr>
          <p:cNvPr id="2" name="Content Placeholder 1" descr="Description of when a consumer can not appeal">
            <a:extLst>
              <a:ext uri="{FF2B5EF4-FFF2-40B4-BE49-F238E27FC236}">
                <a16:creationId xmlns:a16="http://schemas.microsoft.com/office/drawing/2014/main" id="{50597C69-82D4-58D9-19E7-006C95DAFBEC}"/>
              </a:ext>
            </a:extLst>
          </p:cNvPr>
          <p:cNvGraphicFramePr>
            <a:graphicFrameLocks noGrp="1"/>
          </p:cNvGraphicFramePr>
          <p:nvPr>
            <p:ph sz="half" idx="1"/>
            <p:extLst>
              <p:ext uri="{D42A27DB-BD31-4B8C-83A1-F6EECF244321}">
                <p14:modId xmlns:p14="http://schemas.microsoft.com/office/powerpoint/2010/main" val="1052712929"/>
              </p:ext>
            </p:extLst>
          </p:nvPr>
        </p:nvGraphicFramePr>
        <p:xfrm>
          <a:off x="571500" y="698617"/>
          <a:ext cx="11065133" cy="5478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8" name="Slide Number Placeholder 1">
            <a:extLst>
              <a:ext uri="{FF2B5EF4-FFF2-40B4-BE49-F238E27FC236}">
                <a16:creationId xmlns:a16="http://schemas.microsoft.com/office/drawing/2014/main" id="{9FF33D83-F7E3-465A-7B91-38DA99E8CFB8}"/>
              </a:ext>
            </a:extLst>
          </p:cNvPr>
          <p:cNvSpPr>
            <a:spLocks noGrp="1"/>
          </p:cNvSpPr>
          <p:nvPr>
            <p:ph type="sldNum" sz="quarter" idx="4294967295"/>
          </p:nvPr>
        </p:nvSpPr>
        <p:spPr bwMode="auto">
          <a:xfrm>
            <a:off x="9448800" y="6356350"/>
            <a:ext cx="2743200" cy="365125"/>
          </a:xfrm>
          <a:noFill/>
          <a:ln>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eaLnBrk="0" hangingPunct="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eaLnBrk="0" hangingPunct="0">
              <a:spcBef>
                <a:spcPct val="20000"/>
              </a:spcBef>
              <a:buClr>
                <a:srgbClr val="7F8FA9"/>
              </a:buClr>
              <a:buFont typeface="Arial" panose="020B0604020202020204" pitchFamily="34" charset="0"/>
              <a:buChar char="•"/>
              <a:defRPr>
                <a:solidFill>
                  <a:schemeClr val="tx1"/>
                </a:solidFill>
                <a:latin typeface="Calibri" panose="020F0502020204030204" pitchFamily="34" charset="0"/>
              </a:defRPr>
            </a:lvl3pPr>
            <a:lvl4pPr marL="1600200" indent="-228600" eaLnBrk="0" hangingPunct="0">
              <a:spcBef>
                <a:spcPct val="20000"/>
              </a:spcBef>
              <a:buClr>
                <a:srgbClr val="4A66AC"/>
              </a:buClr>
              <a:buFont typeface="Arial" panose="020B0604020202020204" pitchFamily="34" charset="0"/>
              <a:buChar char="•"/>
              <a:defRPr sz="1600">
                <a:solidFill>
                  <a:schemeClr val="tx1"/>
                </a:solidFill>
                <a:latin typeface="Calibri" panose="020F0502020204030204" pitchFamily="34" charset="0"/>
              </a:defRPr>
            </a:lvl4pPr>
            <a:lvl5pPr marL="2057400" indent="-228600" eaLnBrk="0" hangingPunct="0">
              <a:spcBef>
                <a:spcPct val="20000"/>
              </a:spcBef>
              <a:buClr>
                <a:srgbClr val="5AA2AE"/>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5AA2AE"/>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5AA2AE"/>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5AA2AE"/>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5AA2AE"/>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spcAft>
                <a:spcPts val="600"/>
              </a:spcAft>
              <a:buClrTx/>
              <a:buFontTx/>
              <a:buNone/>
            </a:pPr>
            <a:fld id="{F57A2E1E-35A0-4B6E-9541-B59B1D60B45A}" type="slidenum">
              <a:rPr lang="en-US" altLang="en-US" sz="1800">
                <a:solidFill>
                  <a:srgbClr val="FFFFFF"/>
                </a:solidFill>
              </a:rPr>
              <a:pPr eaLnBrk="1" hangingPunct="1">
                <a:spcBef>
                  <a:spcPct val="0"/>
                </a:spcBef>
                <a:spcAft>
                  <a:spcPts val="600"/>
                </a:spcAft>
                <a:buClrTx/>
                <a:buFontTx/>
                <a:buNone/>
              </a:pPr>
              <a:t>19</a:t>
            </a:fld>
            <a:endParaRPr lang="en-US" altLang="en-US" sz="1800">
              <a:solidFill>
                <a:srgbClr val="FFFFFF"/>
              </a:solidFill>
            </a:endParaRPr>
          </a:p>
        </p:txBody>
      </p:sp>
      <p:sp>
        <p:nvSpPr>
          <p:cNvPr id="4" name="Arrow: Right 3">
            <a:extLst>
              <a:ext uri="{FF2B5EF4-FFF2-40B4-BE49-F238E27FC236}">
                <a16:creationId xmlns:a16="http://schemas.microsoft.com/office/drawing/2014/main" id="{FEFFE29F-44A8-4BB3-724D-EBA1342CC9DA}"/>
              </a:ext>
              <a:ext uri="{C183D7F6-B498-43B3-948B-1728B52AA6E4}">
                <adec:decorative xmlns:adec="http://schemas.microsoft.com/office/drawing/2017/decorative" val="1"/>
              </a:ext>
            </a:extLst>
          </p:cNvPr>
          <p:cNvSpPr/>
          <p:nvPr/>
        </p:nvSpPr>
        <p:spPr>
          <a:xfrm>
            <a:off x="2264229" y="4767943"/>
            <a:ext cx="1277547" cy="2394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2787BE-14CA-FD2F-1AAE-72ED184ED90F}"/>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452FB-259B-DB8E-8686-7439C8142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CCC978-24C9-9BF9-7E82-55BA1E3E5A5A}"/>
              </a:ext>
            </a:extLst>
          </p:cNvPr>
          <p:cNvSpPr>
            <a:spLocks noGrp="1"/>
          </p:cNvSpPr>
          <p:nvPr>
            <p:ph type="title"/>
          </p:nvPr>
        </p:nvSpPr>
        <p:spPr/>
        <p:txBody>
          <a:bodyPr/>
          <a:lstStyle/>
          <a:p>
            <a:r>
              <a:rPr lang="en-US" sz="3600">
                <a:latin typeface="Corbel" panose="020B0503020204020204" pitchFamily="34" charset="0"/>
              </a:rPr>
              <a:t>Microsoft Teams Logistics</a:t>
            </a:r>
          </a:p>
        </p:txBody>
      </p:sp>
      <p:sp>
        <p:nvSpPr>
          <p:cNvPr id="5" name="Google Shape;120;p16">
            <a:extLst>
              <a:ext uri="{FF2B5EF4-FFF2-40B4-BE49-F238E27FC236}">
                <a16:creationId xmlns:a16="http://schemas.microsoft.com/office/drawing/2014/main" id="{D5AF6090-B8F4-A3A9-D853-8D0E66383E79}"/>
              </a:ext>
            </a:extLst>
          </p:cNvPr>
          <p:cNvSpPr txBox="1">
            <a:spLocks/>
          </p:cNvSpPr>
          <p:nvPr/>
        </p:nvSpPr>
        <p:spPr>
          <a:xfrm>
            <a:off x="701103" y="901389"/>
            <a:ext cx="10171113" cy="2615144"/>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000"/>
              </a:spcBef>
              <a:buFontTx/>
              <a:buNone/>
              <a:defRPr sz="2400" b="0" kern="1200">
                <a:solidFill>
                  <a:srgbClr val="91278F"/>
                </a:solidFill>
                <a:latin typeface="Corbel" panose="020B0503020204020204" pitchFamily="34" charset="0"/>
                <a:ea typeface="+mn-ea"/>
                <a:cs typeface="+mn-cs"/>
              </a:defRPr>
            </a:lvl1pPr>
            <a:lvl2pPr marL="401638" indent="-169863" algn="l" defTabSz="914400" rtl="0" eaLnBrk="1" latinLnBrk="0" hangingPunct="1">
              <a:lnSpc>
                <a:spcPct val="90000"/>
              </a:lnSpc>
              <a:spcBef>
                <a:spcPts val="500"/>
              </a:spcBef>
              <a:buClr>
                <a:srgbClr val="141D45"/>
              </a:buClr>
              <a:buSzPct val="110000"/>
              <a:buFont typeface="Arial" panose="020B0604020202020204" pitchFamily="34" charset="0"/>
              <a:buChar char="•"/>
              <a:tabLst/>
              <a:defRPr sz="2000" kern="1200">
                <a:solidFill>
                  <a:srgbClr val="141D45"/>
                </a:solidFill>
                <a:latin typeface="Corbel" panose="020B0503020204020204" pitchFamily="34" charset="0"/>
                <a:ea typeface="+mn-ea"/>
                <a:cs typeface="+mn-cs"/>
              </a:defRPr>
            </a:lvl2pPr>
            <a:lvl3pPr marL="914400" indent="-396875" algn="l" defTabSz="914400" rtl="0" eaLnBrk="1" latinLnBrk="0" hangingPunct="1">
              <a:lnSpc>
                <a:spcPct val="90000"/>
              </a:lnSpc>
              <a:spcBef>
                <a:spcPts val="500"/>
              </a:spcBef>
              <a:buClr>
                <a:srgbClr val="141D45"/>
              </a:buClr>
              <a:buFontTx/>
              <a:buNone/>
              <a:tabLst/>
              <a:defRPr sz="2000" kern="1200">
                <a:solidFill>
                  <a:srgbClr val="141D45"/>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Clr>
                <a:srgbClr val="141D45"/>
              </a:buClr>
              <a:buFontTx/>
              <a:buNone/>
              <a:defRPr sz="1800" kern="1200">
                <a:solidFill>
                  <a:srgbClr val="141D45"/>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Clr>
                <a:srgbClr val="141D45"/>
              </a:buClr>
              <a:buFontTx/>
              <a:buNone/>
              <a:defRPr sz="1800" kern="1200">
                <a:solidFill>
                  <a:srgbClr val="141D45"/>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SzPct val="100000"/>
              <a:buFont typeface="Arial" panose="020B0604020202020204" pitchFamily="34" charset="0"/>
              <a:buChar char="•"/>
            </a:pPr>
            <a:r>
              <a:rPr lang="en-US" sz="2800">
                <a:solidFill>
                  <a:schemeClr val="accent3"/>
                </a:solidFill>
              </a:rPr>
              <a:t>Please </a:t>
            </a:r>
            <a:r>
              <a:rPr lang="en-US" sz="2800" b="1">
                <a:solidFill>
                  <a:schemeClr val="accent3"/>
                </a:solidFill>
              </a:rPr>
              <a:t>mute</a:t>
            </a:r>
            <a:r>
              <a:rPr lang="en-US" sz="2800">
                <a:solidFill>
                  <a:schemeClr val="accent3"/>
                </a:solidFill>
              </a:rPr>
              <a:t> yourself when not speaking</a:t>
            </a:r>
          </a:p>
          <a:p>
            <a:pPr marL="858838" lvl="1" indent="-457200">
              <a:buSzPct val="100000"/>
              <a:buFont typeface="Courier New" panose="02070309020205020404" pitchFamily="49" charset="0"/>
              <a:buChar char="o"/>
            </a:pPr>
            <a:r>
              <a:rPr lang="en-US" sz="2400">
                <a:solidFill>
                  <a:schemeClr val="accent3"/>
                </a:solidFill>
              </a:rPr>
              <a:t>*6 to mute/unmute if you’re calling in from your phone</a:t>
            </a:r>
          </a:p>
          <a:p>
            <a:pPr marL="457200" indent="-457200">
              <a:buSzPct val="100000"/>
              <a:buFont typeface="Arial" panose="020B0604020202020204" pitchFamily="34" charset="0"/>
              <a:buChar char="•"/>
            </a:pPr>
            <a:r>
              <a:rPr lang="en-US" sz="2800">
                <a:solidFill>
                  <a:schemeClr val="accent3"/>
                </a:solidFill>
              </a:rPr>
              <a:t>Utilize the </a:t>
            </a:r>
            <a:r>
              <a:rPr lang="en-US" sz="2800" b="1">
                <a:solidFill>
                  <a:schemeClr val="accent3"/>
                </a:solidFill>
              </a:rPr>
              <a:t>raise hand </a:t>
            </a:r>
            <a:r>
              <a:rPr lang="en-US" sz="2800">
                <a:solidFill>
                  <a:schemeClr val="accent3"/>
                </a:solidFill>
              </a:rPr>
              <a:t>feature to identify you would like to speak</a:t>
            </a:r>
          </a:p>
          <a:p>
            <a:pPr marL="457200" indent="-457200">
              <a:buSzPct val="100000"/>
              <a:buFont typeface="Arial" panose="020B0604020202020204" pitchFamily="34" charset="0"/>
              <a:buChar char="•"/>
            </a:pPr>
            <a:r>
              <a:rPr lang="en-US" sz="2800">
                <a:solidFill>
                  <a:schemeClr val="accent3"/>
                </a:solidFill>
              </a:rPr>
              <a:t>Utilize the</a:t>
            </a:r>
            <a:r>
              <a:rPr lang="en-US" sz="2800" b="1">
                <a:solidFill>
                  <a:schemeClr val="accent3"/>
                </a:solidFill>
              </a:rPr>
              <a:t> chat </a:t>
            </a:r>
            <a:r>
              <a:rPr lang="en-US" sz="2800">
                <a:solidFill>
                  <a:schemeClr val="accent3"/>
                </a:solidFill>
              </a:rPr>
              <a:t>feature to enter comments or questions</a:t>
            </a:r>
          </a:p>
          <a:p>
            <a:pPr>
              <a:buSzPct val="100000"/>
              <a:buFont typeface="Arial" panose="020B0604020202020204" pitchFamily="34" charset="0"/>
              <a:buChar char="•"/>
            </a:pPr>
            <a:endParaRPr lang="en-US">
              <a:solidFill>
                <a:srgbClr val="141D44"/>
              </a:solidFill>
            </a:endParaRPr>
          </a:p>
          <a:p>
            <a:pPr>
              <a:buSzPct val="100000"/>
              <a:buFont typeface="Arial" panose="020B0604020202020204" pitchFamily="34" charset="0"/>
              <a:buChar char="•"/>
            </a:pPr>
            <a:endParaRPr lang="en-US">
              <a:solidFill>
                <a:srgbClr val="141D44"/>
              </a:solidFill>
            </a:endParaRPr>
          </a:p>
          <a:p>
            <a:pPr marL="114300"/>
            <a:endParaRPr lang="en-US"/>
          </a:p>
          <a:p>
            <a:pPr marL="342900" indent="-170180">
              <a:lnSpc>
                <a:spcPct val="80000"/>
              </a:lnSpc>
              <a:spcBef>
                <a:spcPts val="544"/>
              </a:spcBef>
              <a:buClr>
                <a:schemeClr val="dk1"/>
              </a:buClr>
              <a:buSzPts val="2720"/>
            </a:pPr>
            <a:endParaRPr lang="en-US"/>
          </a:p>
          <a:p>
            <a:pPr marL="342900" indent="-170180">
              <a:lnSpc>
                <a:spcPct val="80000"/>
              </a:lnSpc>
              <a:spcBef>
                <a:spcPts val="544"/>
              </a:spcBef>
              <a:buClr>
                <a:schemeClr val="dk1"/>
              </a:buClr>
              <a:buSzPts val="2720"/>
            </a:pPr>
            <a:endParaRPr lang="en-US"/>
          </a:p>
          <a:p>
            <a:pPr marL="342900" indent="-170180">
              <a:lnSpc>
                <a:spcPct val="80000"/>
              </a:lnSpc>
              <a:spcBef>
                <a:spcPts val="544"/>
              </a:spcBef>
              <a:buClr>
                <a:schemeClr val="dk1"/>
              </a:buClr>
              <a:buSzPts val="2720"/>
            </a:pPr>
            <a:endParaRPr lang="en-US"/>
          </a:p>
          <a:p>
            <a:pPr marL="342900" indent="-170180">
              <a:lnSpc>
                <a:spcPct val="80000"/>
              </a:lnSpc>
              <a:spcBef>
                <a:spcPts val="544"/>
              </a:spcBef>
              <a:buClr>
                <a:schemeClr val="dk1"/>
              </a:buClr>
              <a:buSzPts val="2720"/>
            </a:pPr>
            <a:endParaRPr lang="en-US"/>
          </a:p>
          <a:p>
            <a:pPr marL="342900" indent="-170180">
              <a:lnSpc>
                <a:spcPct val="80000"/>
              </a:lnSpc>
              <a:spcBef>
                <a:spcPts val="544"/>
              </a:spcBef>
              <a:buClr>
                <a:schemeClr val="dk1"/>
              </a:buClr>
              <a:buSzPts val="2720"/>
            </a:pPr>
            <a:endParaRPr lang="en-US"/>
          </a:p>
        </p:txBody>
      </p:sp>
      <p:pic>
        <p:nvPicPr>
          <p:cNvPr id="6" name="Picture 5" descr="Screen shot of Teams toolbar with participants side panel, chat side panel, raise hand, camera on or off, and mute/unmute buttons identified.">
            <a:extLst>
              <a:ext uri="{FF2B5EF4-FFF2-40B4-BE49-F238E27FC236}">
                <a16:creationId xmlns:a16="http://schemas.microsoft.com/office/drawing/2014/main" id="{35A6B63C-D10C-6415-A73A-2F768A334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 y="4657427"/>
            <a:ext cx="9593843" cy="1062907"/>
          </a:xfrm>
          <a:prstGeom prst="rect">
            <a:avLst/>
          </a:prstGeom>
        </p:spPr>
      </p:pic>
      <p:sp>
        <p:nvSpPr>
          <p:cNvPr id="7" name="TextBox 6">
            <a:extLst>
              <a:ext uri="{FF2B5EF4-FFF2-40B4-BE49-F238E27FC236}">
                <a16:creationId xmlns:a16="http://schemas.microsoft.com/office/drawing/2014/main" id="{2C33B315-8FF1-1A5C-8BF4-E9D1326D6EF9}"/>
              </a:ext>
            </a:extLst>
          </p:cNvPr>
          <p:cNvSpPr txBox="1"/>
          <p:nvPr/>
        </p:nvSpPr>
        <p:spPr>
          <a:xfrm>
            <a:off x="2770922" y="3699235"/>
            <a:ext cx="1233997" cy="584775"/>
          </a:xfrm>
          <a:prstGeom prst="rect">
            <a:avLst/>
          </a:prstGeom>
          <a:noFill/>
        </p:spPr>
        <p:txBody>
          <a:bodyPr wrap="square" rtlCol="0">
            <a:spAutoFit/>
          </a:bodyPr>
          <a:lstStyle/>
          <a:p>
            <a:r>
              <a:rPr lang="en-US" sz="1600">
                <a:solidFill>
                  <a:srgbClr val="141D44"/>
                </a:solidFill>
                <a:cs typeface="Calibri" panose="020F0502020204030204" pitchFamily="34" charset="0"/>
              </a:rPr>
              <a:t>Participants</a:t>
            </a:r>
          </a:p>
          <a:p>
            <a:r>
              <a:rPr lang="en-US" sz="1600">
                <a:solidFill>
                  <a:srgbClr val="141D44"/>
                </a:solidFill>
                <a:cs typeface="Calibri" panose="020F0502020204030204" pitchFamily="34" charset="0"/>
              </a:rPr>
              <a:t>side panel</a:t>
            </a:r>
          </a:p>
        </p:txBody>
      </p:sp>
      <p:cxnSp>
        <p:nvCxnSpPr>
          <p:cNvPr id="12" name="Straight Arrow Connector 11" descr="arrow">
            <a:extLst>
              <a:ext uri="{FF2B5EF4-FFF2-40B4-BE49-F238E27FC236}">
                <a16:creationId xmlns:a16="http://schemas.microsoft.com/office/drawing/2014/main" id="{136CC580-1B97-2E82-8360-446ED3E675A9}"/>
              </a:ext>
              <a:ext uri="{C183D7F6-B498-43B3-948B-1728B52AA6E4}">
                <adec:decorative xmlns:adec="http://schemas.microsoft.com/office/drawing/2017/decorative" val="0"/>
              </a:ext>
            </a:extLst>
          </p:cNvPr>
          <p:cNvCxnSpPr>
            <a:cxnSpLocks/>
          </p:cNvCxnSpPr>
          <p:nvPr/>
        </p:nvCxnSpPr>
        <p:spPr>
          <a:xfrm>
            <a:off x="3786105" y="4189611"/>
            <a:ext cx="351611" cy="409609"/>
          </a:xfrm>
          <a:prstGeom prst="straightConnector1">
            <a:avLst/>
          </a:prstGeom>
          <a:ln>
            <a:solidFill>
              <a:srgbClr val="141D44"/>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3B8E10C-F1E0-99AF-A42C-EA871F5AF181}"/>
              </a:ext>
            </a:extLst>
          </p:cNvPr>
          <p:cNvSpPr txBox="1"/>
          <p:nvPr/>
        </p:nvSpPr>
        <p:spPr>
          <a:xfrm>
            <a:off x="4097957" y="3557662"/>
            <a:ext cx="1233997" cy="584775"/>
          </a:xfrm>
          <a:prstGeom prst="rect">
            <a:avLst/>
          </a:prstGeom>
          <a:noFill/>
        </p:spPr>
        <p:txBody>
          <a:bodyPr wrap="square" rtlCol="0">
            <a:spAutoFit/>
          </a:bodyPr>
          <a:lstStyle/>
          <a:p>
            <a:pPr algn="ctr"/>
            <a:r>
              <a:rPr lang="en-US" sz="1600">
                <a:solidFill>
                  <a:srgbClr val="141D44"/>
                </a:solidFill>
                <a:cs typeface="Calibri" panose="020F0502020204030204" pitchFamily="34" charset="0"/>
              </a:rPr>
              <a:t>Chat side panel</a:t>
            </a:r>
          </a:p>
        </p:txBody>
      </p:sp>
      <p:cxnSp>
        <p:nvCxnSpPr>
          <p:cNvPr id="13" name="Straight Arrow Connector 12" descr="arrow">
            <a:extLst>
              <a:ext uri="{FF2B5EF4-FFF2-40B4-BE49-F238E27FC236}">
                <a16:creationId xmlns:a16="http://schemas.microsoft.com/office/drawing/2014/main" id="{4F5723ED-811A-35AC-DAE0-9F7E05D072E2}"/>
              </a:ext>
              <a:ext uri="{C183D7F6-B498-43B3-948B-1728B52AA6E4}">
                <adec:decorative xmlns:adec="http://schemas.microsoft.com/office/drawing/2017/decorative" val="0"/>
              </a:ext>
            </a:extLst>
          </p:cNvPr>
          <p:cNvCxnSpPr>
            <a:cxnSpLocks/>
          </p:cNvCxnSpPr>
          <p:nvPr/>
        </p:nvCxnSpPr>
        <p:spPr>
          <a:xfrm>
            <a:off x="4734560" y="4116074"/>
            <a:ext cx="147962" cy="470964"/>
          </a:xfrm>
          <a:prstGeom prst="straightConnector1">
            <a:avLst/>
          </a:prstGeom>
          <a:ln>
            <a:solidFill>
              <a:srgbClr val="141D44"/>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751317E-70B9-0212-0743-EDFF924CE43B}"/>
              </a:ext>
            </a:extLst>
          </p:cNvPr>
          <p:cNvSpPr txBox="1"/>
          <p:nvPr/>
        </p:nvSpPr>
        <p:spPr>
          <a:xfrm>
            <a:off x="5247200" y="3434330"/>
            <a:ext cx="1233997" cy="338554"/>
          </a:xfrm>
          <a:prstGeom prst="rect">
            <a:avLst/>
          </a:prstGeom>
          <a:noFill/>
        </p:spPr>
        <p:txBody>
          <a:bodyPr wrap="square" rtlCol="0">
            <a:spAutoFit/>
          </a:bodyPr>
          <a:lstStyle/>
          <a:p>
            <a:pPr algn="ctr"/>
            <a:r>
              <a:rPr lang="en-US" sz="1600">
                <a:solidFill>
                  <a:srgbClr val="141D44"/>
                </a:solidFill>
                <a:cs typeface="Calibri" panose="020F0502020204030204" pitchFamily="34" charset="0"/>
              </a:rPr>
              <a:t>Raise hand</a:t>
            </a:r>
          </a:p>
        </p:txBody>
      </p:sp>
      <p:cxnSp>
        <p:nvCxnSpPr>
          <p:cNvPr id="16" name="Straight Arrow Connector 15" descr="arrow">
            <a:extLst>
              <a:ext uri="{FF2B5EF4-FFF2-40B4-BE49-F238E27FC236}">
                <a16:creationId xmlns:a16="http://schemas.microsoft.com/office/drawing/2014/main" id="{522B2A27-6A72-0D4F-3D25-229B3FC8E40B}"/>
              </a:ext>
              <a:ext uri="{C183D7F6-B498-43B3-948B-1728B52AA6E4}">
                <adec:decorative xmlns:adec="http://schemas.microsoft.com/office/drawing/2017/decorative" val="0"/>
              </a:ext>
            </a:extLst>
          </p:cNvPr>
          <p:cNvCxnSpPr>
            <a:cxnSpLocks/>
          </p:cNvCxnSpPr>
          <p:nvPr/>
        </p:nvCxnSpPr>
        <p:spPr>
          <a:xfrm flipH="1">
            <a:off x="5499523" y="3792183"/>
            <a:ext cx="352639" cy="794857"/>
          </a:xfrm>
          <a:prstGeom prst="straightConnector1">
            <a:avLst/>
          </a:prstGeom>
          <a:ln>
            <a:solidFill>
              <a:srgbClr val="141D44"/>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3B6A39D-CA32-3D32-CD3E-524EE7C015FA}"/>
              </a:ext>
            </a:extLst>
          </p:cNvPr>
          <p:cNvSpPr txBox="1"/>
          <p:nvPr/>
        </p:nvSpPr>
        <p:spPr>
          <a:xfrm>
            <a:off x="7094443" y="3461120"/>
            <a:ext cx="1233997" cy="584775"/>
          </a:xfrm>
          <a:prstGeom prst="rect">
            <a:avLst/>
          </a:prstGeom>
          <a:noFill/>
        </p:spPr>
        <p:txBody>
          <a:bodyPr wrap="square" rtlCol="0">
            <a:spAutoFit/>
          </a:bodyPr>
          <a:lstStyle/>
          <a:p>
            <a:r>
              <a:rPr lang="en-US" sz="1600">
                <a:solidFill>
                  <a:srgbClr val="141D44"/>
                </a:solidFill>
                <a:cs typeface="Calibri" panose="020F0502020204030204" pitchFamily="34" charset="0"/>
              </a:rPr>
              <a:t>Camera on/off</a:t>
            </a:r>
          </a:p>
        </p:txBody>
      </p:sp>
      <p:cxnSp>
        <p:nvCxnSpPr>
          <p:cNvPr id="19" name="Straight Arrow Connector 18" descr="arrow">
            <a:extLst>
              <a:ext uri="{FF2B5EF4-FFF2-40B4-BE49-F238E27FC236}">
                <a16:creationId xmlns:a16="http://schemas.microsoft.com/office/drawing/2014/main" id="{64D6D411-BF10-FE44-1741-49D468620BAF}"/>
              </a:ext>
              <a:ext uri="{C183D7F6-B498-43B3-948B-1728B52AA6E4}">
                <adec:decorative xmlns:adec="http://schemas.microsoft.com/office/drawing/2017/decorative" val="0"/>
              </a:ext>
            </a:extLst>
          </p:cNvPr>
          <p:cNvCxnSpPr>
            <a:cxnSpLocks/>
          </p:cNvCxnSpPr>
          <p:nvPr/>
        </p:nvCxnSpPr>
        <p:spPr>
          <a:xfrm>
            <a:off x="7483482" y="4045895"/>
            <a:ext cx="227958" cy="541145"/>
          </a:xfrm>
          <a:prstGeom prst="straightConnector1">
            <a:avLst/>
          </a:prstGeom>
          <a:ln>
            <a:solidFill>
              <a:srgbClr val="141D44"/>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B65A8A4-2629-840A-7262-D3A2E4A745D2}"/>
              </a:ext>
            </a:extLst>
          </p:cNvPr>
          <p:cNvSpPr txBox="1"/>
          <p:nvPr/>
        </p:nvSpPr>
        <p:spPr>
          <a:xfrm>
            <a:off x="8563994" y="3712881"/>
            <a:ext cx="1395766" cy="338554"/>
          </a:xfrm>
          <a:prstGeom prst="rect">
            <a:avLst/>
          </a:prstGeom>
          <a:noFill/>
        </p:spPr>
        <p:txBody>
          <a:bodyPr wrap="square" rtlCol="0">
            <a:spAutoFit/>
          </a:bodyPr>
          <a:lstStyle/>
          <a:p>
            <a:r>
              <a:rPr lang="en-US" sz="1600">
                <a:solidFill>
                  <a:srgbClr val="141D44"/>
                </a:solidFill>
                <a:cs typeface="Calibri" panose="020F0502020204030204" pitchFamily="34" charset="0"/>
              </a:rPr>
              <a:t>Mute/Unmute</a:t>
            </a:r>
          </a:p>
        </p:txBody>
      </p:sp>
      <p:cxnSp>
        <p:nvCxnSpPr>
          <p:cNvPr id="22" name="Straight Arrow Connector 21" descr="arrow">
            <a:extLst>
              <a:ext uri="{FF2B5EF4-FFF2-40B4-BE49-F238E27FC236}">
                <a16:creationId xmlns:a16="http://schemas.microsoft.com/office/drawing/2014/main" id="{362A677B-A83C-07F5-C7A0-72E5EE86D186}"/>
              </a:ext>
              <a:ext uri="{C183D7F6-B498-43B3-948B-1728B52AA6E4}">
                <adec:decorative xmlns:adec="http://schemas.microsoft.com/office/drawing/2017/decorative" val="0"/>
              </a:ext>
            </a:extLst>
          </p:cNvPr>
          <p:cNvCxnSpPr>
            <a:cxnSpLocks/>
          </p:cNvCxnSpPr>
          <p:nvPr/>
        </p:nvCxnSpPr>
        <p:spPr>
          <a:xfrm flipH="1">
            <a:off x="8356138" y="4059291"/>
            <a:ext cx="408940" cy="527749"/>
          </a:xfrm>
          <a:prstGeom prst="straightConnector1">
            <a:avLst/>
          </a:prstGeom>
          <a:ln>
            <a:solidFill>
              <a:srgbClr val="141D44"/>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descr="For training purposes only&#10;">
            <a:extLst>
              <a:ext uri="{FF2B5EF4-FFF2-40B4-BE49-F238E27FC236}">
                <a16:creationId xmlns:a16="http://schemas.microsoft.com/office/drawing/2014/main" id="{B9D155F3-224B-088F-052E-EE6195A41586}"/>
              </a:ext>
              <a:ext uri="{C183D7F6-B498-43B3-948B-1728B52AA6E4}">
                <adec:decorative xmlns:adec="http://schemas.microsoft.com/office/drawing/2017/decorative" val="0"/>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243993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D31CA-305C-19A7-7302-E3C1151BE7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7CAC6-D5C7-322C-889B-C78F794ABA3C}"/>
              </a:ext>
            </a:extLst>
          </p:cNvPr>
          <p:cNvSpPr>
            <a:spLocks noGrp="1"/>
          </p:cNvSpPr>
          <p:nvPr>
            <p:ph type="title"/>
          </p:nvPr>
        </p:nvSpPr>
        <p:spPr>
          <a:xfrm>
            <a:off x="571500" y="2283731"/>
            <a:ext cx="11049000" cy="1423311"/>
          </a:xfrm>
        </p:spPr>
        <p:txBody>
          <a:bodyPr/>
          <a:lstStyle/>
          <a:p>
            <a:r>
              <a:rPr lang="en-US">
                <a:solidFill>
                  <a:schemeClr val="accent2"/>
                </a:solidFill>
                <a:latin typeface="Corbel"/>
              </a:rPr>
              <a:t>ASAP Documentation Requirements</a:t>
            </a:r>
            <a:endParaRPr lang="en-US">
              <a:solidFill>
                <a:schemeClr val="accent2"/>
              </a:solidFill>
            </a:endParaRPr>
          </a:p>
        </p:txBody>
      </p:sp>
      <p:sp>
        <p:nvSpPr>
          <p:cNvPr id="3" name="TextBox 2">
            <a:extLst>
              <a:ext uri="{FF2B5EF4-FFF2-40B4-BE49-F238E27FC236}">
                <a16:creationId xmlns:a16="http://schemas.microsoft.com/office/drawing/2014/main" id="{5934C28F-7118-7566-88E6-BABD80E041A3}"/>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343149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5531-DDB9-7E67-D4F7-255AE1CAB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7AB02A-2837-4DD2-9D7D-27F7780BFE02}"/>
              </a:ext>
            </a:extLst>
          </p:cNvPr>
          <p:cNvSpPr>
            <a:spLocks noGrp="1"/>
          </p:cNvSpPr>
          <p:nvPr>
            <p:ph type="title"/>
          </p:nvPr>
        </p:nvSpPr>
        <p:spPr>
          <a:xfrm>
            <a:off x="311094" y="233854"/>
            <a:ext cx="11065132" cy="398803"/>
          </a:xfrm>
        </p:spPr>
        <p:txBody>
          <a:bodyPr/>
          <a:lstStyle/>
          <a:p>
            <a:r>
              <a:rPr lang="en-US" sz="3600"/>
              <a:t>Documentation that supports the ASAP decision</a:t>
            </a:r>
          </a:p>
        </p:txBody>
      </p:sp>
      <p:graphicFrame>
        <p:nvGraphicFramePr>
          <p:cNvPr id="5" name="Content Placeholder 4" descr="Chart describing the appeals documentation requirments">
            <a:extLst>
              <a:ext uri="{FF2B5EF4-FFF2-40B4-BE49-F238E27FC236}">
                <a16:creationId xmlns:a16="http://schemas.microsoft.com/office/drawing/2014/main" id="{A11604AF-5F31-FDD2-F9C9-D179B22E43CE}"/>
              </a:ext>
            </a:extLst>
          </p:cNvPr>
          <p:cNvGraphicFramePr>
            <a:graphicFrameLocks noGrp="1"/>
          </p:cNvGraphicFramePr>
          <p:nvPr>
            <p:ph sz="half" idx="4294967295"/>
            <p:extLst>
              <p:ext uri="{D42A27DB-BD31-4B8C-83A1-F6EECF244321}">
                <p14:modId xmlns:p14="http://schemas.microsoft.com/office/powerpoint/2010/main" val="2363791367"/>
              </p:ext>
            </p:extLst>
          </p:nvPr>
        </p:nvGraphicFramePr>
        <p:xfrm>
          <a:off x="311094" y="1012372"/>
          <a:ext cx="11227762" cy="5212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E9A3424-DDCE-9E96-4B86-F85A285885DC}"/>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239467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B1F8E-D2F1-1EF7-51FC-C6A33EE67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8D4AE-01FC-97BE-F49B-E26814D486E0}"/>
              </a:ext>
            </a:extLst>
          </p:cNvPr>
          <p:cNvSpPr>
            <a:spLocks noGrp="1"/>
          </p:cNvSpPr>
          <p:nvPr>
            <p:ph type="title"/>
          </p:nvPr>
        </p:nvSpPr>
        <p:spPr>
          <a:xfrm>
            <a:off x="196787" y="238334"/>
            <a:ext cx="11756516" cy="400038"/>
          </a:xfrm>
        </p:spPr>
        <p:txBody>
          <a:bodyPr/>
          <a:lstStyle/>
          <a:p>
            <a:r>
              <a:rPr lang="en-US" sz="3600"/>
              <a:t>A&amp;D documentation supports the ASAP decision</a:t>
            </a:r>
          </a:p>
        </p:txBody>
      </p:sp>
      <p:sp>
        <p:nvSpPr>
          <p:cNvPr id="4" name="TextBox 3">
            <a:extLst>
              <a:ext uri="{FF2B5EF4-FFF2-40B4-BE49-F238E27FC236}">
                <a16:creationId xmlns:a16="http://schemas.microsoft.com/office/drawing/2014/main" id="{8B87BCF0-980C-EBB3-BE55-534E962C1E71}"/>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graphicFrame>
        <p:nvGraphicFramePr>
          <p:cNvPr id="3" name="Diagram 2" descr="Chart describing appeal documentation best practices">
            <a:extLst>
              <a:ext uri="{FF2B5EF4-FFF2-40B4-BE49-F238E27FC236}">
                <a16:creationId xmlns:a16="http://schemas.microsoft.com/office/drawing/2014/main" id="{DA23BDD2-8101-444A-8BD7-855BDCBC9399}"/>
              </a:ext>
            </a:extLst>
          </p:cNvPr>
          <p:cNvGraphicFramePr/>
          <p:nvPr>
            <p:extLst>
              <p:ext uri="{D42A27DB-BD31-4B8C-83A1-F6EECF244321}">
                <p14:modId xmlns:p14="http://schemas.microsoft.com/office/powerpoint/2010/main" val="1682772436"/>
              </p:ext>
            </p:extLst>
          </p:nvPr>
        </p:nvGraphicFramePr>
        <p:xfrm>
          <a:off x="103210" y="1607352"/>
          <a:ext cx="11979640" cy="4822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E2E97A4-A535-15C9-1D44-A59A43592050}"/>
              </a:ext>
            </a:extLst>
          </p:cNvPr>
          <p:cNvSpPr txBox="1"/>
          <p:nvPr/>
        </p:nvSpPr>
        <p:spPr>
          <a:xfrm>
            <a:off x="583379" y="781141"/>
            <a:ext cx="10822910" cy="1200329"/>
          </a:xfrm>
          <a:prstGeom prst="rect">
            <a:avLst/>
          </a:prstGeom>
          <a:noFill/>
        </p:spPr>
        <p:txBody>
          <a:bodyPr wrap="square" rtlCol="0">
            <a:spAutoFit/>
          </a:bodyPr>
          <a:lstStyle/>
          <a:p>
            <a:pPr algn="ctr"/>
            <a:r>
              <a:rPr lang="en-US"/>
              <a:t>Comprehensive and timely documentation in the consumer/applicant A&amp;D record supports the ASAP decision subjected to the appeal and ensures alignment with regulatory and programmatic guidance, promoting clear communication, and decision making. </a:t>
            </a:r>
          </a:p>
          <a:p>
            <a:endParaRPr lang="en-US"/>
          </a:p>
        </p:txBody>
      </p:sp>
    </p:spTree>
    <p:extLst>
      <p:ext uri="{BB962C8B-B14F-4D97-AF65-F5344CB8AC3E}">
        <p14:creationId xmlns:p14="http://schemas.microsoft.com/office/powerpoint/2010/main" val="2912266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A9FC8-3E2D-0D0C-0CE5-8185A4837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FF4F1-332D-65B3-AF8D-4BD72A34A508}"/>
              </a:ext>
            </a:extLst>
          </p:cNvPr>
          <p:cNvSpPr>
            <a:spLocks noGrp="1"/>
          </p:cNvSpPr>
          <p:nvPr>
            <p:ph type="title"/>
          </p:nvPr>
        </p:nvSpPr>
        <p:spPr/>
        <p:txBody>
          <a:bodyPr/>
          <a:lstStyle/>
          <a:p>
            <a:r>
              <a:rPr lang="en-US"/>
              <a:t>ASAP Appeals Process: Notice of Ineligibility</a:t>
            </a:r>
          </a:p>
        </p:txBody>
      </p:sp>
      <p:sp>
        <p:nvSpPr>
          <p:cNvPr id="3" name="TextBox 2">
            <a:extLst>
              <a:ext uri="{FF2B5EF4-FFF2-40B4-BE49-F238E27FC236}">
                <a16:creationId xmlns:a16="http://schemas.microsoft.com/office/drawing/2014/main" id="{FBB2EB41-FDC7-BBA7-3BE1-F552AF685509}"/>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3031999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8BC18-61F6-DCC4-9BEC-9B79ADEDCBC2}"/>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1E6527E7-2914-CB38-6DE5-D4BBB46C1AD3}"/>
              </a:ext>
            </a:extLst>
          </p:cNvPr>
          <p:cNvSpPr>
            <a:spLocks noGrp="1"/>
          </p:cNvSpPr>
          <p:nvPr>
            <p:ph type="title"/>
          </p:nvPr>
        </p:nvSpPr>
        <p:spPr/>
        <p:txBody>
          <a:bodyPr/>
          <a:lstStyle/>
          <a:p>
            <a:pPr>
              <a:defRPr/>
            </a:pPr>
            <a:r>
              <a:rPr lang="en-US" sz="4000"/>
              <a:t>Notice of Ineligibility Process</a:t>
            </a:r>
            <a:endParaRPr lang="en-US" altLang="en-US" sz="4000">
              <a:solidFill>
                <a:schemeClr val="tx2">
                  <a:satMod val="130000"/>
                </a:schemeClr>
              </a:solidFill>
            </a:endParaRPr>
          </a:p>
        </p:txBody>
      </p:sp>
      <p:graphicFrame>
        <p:nvGraphicFramePr>
          <p:cNvPr id="2" name="Content Placeholder 1" descr="Notice of ineligibility process">
            <a:extLst>
              <a:ext uri="{FF2B5EF4-FFF2-40B4-BE49-F238E27FC236}">
                <a16:creationId xmlns:a16="http://schemas.microsoft.com/office/drawing/2014/main" id="{E8019648-7E82-B528-0298-A54B10042DB1}"/>
              </a:ext>
            </a:extLst>
          </p:cNvPr>
          <p:cNvGraphicFramePr>
            <a:graphicFrameLocks noGrp="1"/>
          </p:cNvGraphicFramePr>
          <p:nvPr>
            <p:ph sz="half" idx="1"/>
            <p:extLst>
              <p:ext uri="{D42A27DB-BD31-4B8C-83A1-F6EECF244321}">
                <p14:modId xmlns:p14="http://schemas.microsoft.com/office/powerpoint/2010/main" val="4007267494"/>
              </p:ext>
            </p:extLst>
          </p:nvPr>
        </p:nvGraphicFramePr>
        <p:xfrm>
          <a:off x="397711" y="698617"/>
          <a:ext cx="8555121" cy="5705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3F8F33F-D921-C45C-C3D3-18B0680528B3}"/>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733575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63371-7629-6DA3-589E-02D8C399A0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45935-8387-FD9B-7783-574A7CC1BAC6}"/>
              </a:ext>
            </a:extLst>
          </p:cNvPr>
          <p:cNvSpPr>
            <a:spLocks noGrp="1"/>
          </p:cNvSpPr>
          <p:nvPr>
            <p:ph type="title"/>
          </p:nvPr>
        </p:nvSpPr>
        <p:spPr>
          <a:xfrm>
            <a:off x="199798" y="166320"/>
            <a:ext cx="11049457" cy="398803"/>
          </a:xfrm>
        </p:spPr>
        <p:txBody>
          <a:bodyPr/>
          <a:lstStyle/>
          <a:p>
            <a:r>
              <a:rPr lang="en-US" sz="3600"/>
              <a:t>ASAP Appeals Process: Notice of Ineligibility Form</a:t>
            </a:r>
          </a:p>
        </p:txBody>
      </p:sp>
      <p:sp>
        <p:nvSpPr>
          <p:cNvPr id="3" name="Rectangle: Rounded Corners 2">
            <a:extLst>
              <a:ext uri="{FF2B5EF4-FFF2-40B4-BE49-F238E27FC236}">
                <a16:creationId xmlns:a16="http://schemas.microsoft.com/office/drawing/2014/main" id="{4707481C-1DE9-CD57-C259-8D24CCD91A95}"/>
              </a:ext>
            </a:extLst>
          </p:cNvPr>
          <p:cNvSpPr/>
          <p:nvPr/>
        </p:nvSpPr>
        <p:spPr>
          <a:xfrm>
            <a:off x="7196329" y="740664"/>
            <a:ext cx="4560242" cy="5436335"/>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5125" indent="-282575">
              <a:buFont typeface="Arial" charset="0"/>
              <a:buChar char="•"/>
              <a:defRPr/>
            </a:pPr>
            <a:r>
              <a:rPr lang="en-US" altLang="en-US" sz="2000">
                <a:solidFill>
                  <a:schemeClr val="bg1"/>
                </a:solidFill>
              </a:rPr>
              <a:t>The Notice of Ineligibility Document in all instances when  </a:t>
            </a:r>
            <a:r>
              <a:rPr lang="en-US" altLang="en-US" sz="2000" b="1">
                <a:solidFill>
                  <a:schemeClr val="accent4">
                    <a:lumMod val="40000"/>
                    <a:lumOff val="60000"/>
                  </a:schemeClr>
                </a:solidFill>
              </a:rPr>
              <a:t>ASAP Staff determine an applicant not eligible for the Home Care Program </a:t>
            </a:r>
            <a:r>
              <a:rPr lang="en-US" altLang="en-US" sz="2000">
                <a:solidFill>
                  <a:schemeClr val="bg1"/>
                </a:solidFill>
              </a:rPr>
              <a:t>and is moving forward with notifying them of the reason for ineligibility</a:t>
            </a:r>
          </a:p>
          <a:p>
            <a:pPr marL="365125" indent="-282575">
              <a:buFont typeface="Arial" charset="0"/>
              <a:buChar char="•"/>
              <a:defRPr/>
            </a:pPr>
            <a:r>
              <a:rPr lang="en-US" altLang="en-US" sz="2000">
                <a:solidFill>
                  <a:schemeClr val="bg1"/>
                </a:solidFill>
              </a:rPr>
              <a:t>ASAPs are required to complete the form in its entirety including:</a:t>
            </a:r>
          </a:p>
          <a:p>
            <a:pPr marL="882650" lvl="1" indent="-342900">
              <a:buFont typeface="Courier New" panose="02070309020205020404" pitchFamily="49" charset="0"/>
              <a:buChar char="o"/>
              <a:defRPr/>
            </a:pPr>
            <a:r>
              <a:rPr lang="en-US" altLang="en-US" sz="2000" b="1">
                <a:solidFill>
                  <a:schemeClr val="accent4">
                    <a:lumMod val="40000"/>
                    <a:lumOff val="60000"/>
                  </a:schemeClr>
                </a:solidFill>
              </a:rPr>
              <a:t>Reason</a:t>
            </a:r>
            <a:r>
              <a:rPr lang="en-US" altLang="en-US" sz="2000" b="1">
                <a:solidFill>
                  <a:schemeClr val="bg1"/>
                </a:solidFill>
              </a:rPr>
              <a:t>: </a:t>
            </a:r>
            <a:r>
              <a:rPr lang="en-US" altLang="en-US" sz="2000">
                <a:solidFill>
                  <a:schemeClr val="bg1"/>
                </a:solidFill>
              </a:rPr>
              <a:t>Checking the appropriate box for the assessed reason for ineligibility</a:t>
            </a:r>
          </a:p>
          <a:p>
            <a:pPr marL="882650" lvl="1" indent="-342900">
              <a:buFont typeface="Courier New" panose="02070309020205020404" pitchFamily="49" charset="0"/>
              <a:buChar char="o"/>
              <a:defRPr/>
            </a:pPr>
            <a:r>
              <a:rPr lang="en-US" altLang="en-US" sz="2000" b="1">
                <a:solidFill>
                  <a:schemeClr val="accent4">
                    <a:lumMod val="40000"/>
                    <a:lumOff val="60000"/>
                  </a:schemeClr>
                </a:solidFill>
              </a:rPr>
              <a:t>Additional Actions</a:t>
            </a:r>
            <a:r>
              <a:rPr lang="en-US" altLang="en-US" sz="2000" b="1">
                <a:solidFill>
                  <a:schemeClr val="bg1"/>
                </a:solidFill>
              </a:rPr>
              <a:t>: </a:t>
            </a:r>
            <a:r>
              <a:rPr lang="en-US" altLang="en-US" sz="2000">
                <a:solidFill>
                  <a:schemeClr val="bg1"/>
                </a:solidFill>
              </a:rPr>
              <a:t>Send applicant appeal rights and request for review forms</a:t>
            </a:r>
          </a:p>
        </p:txBody>
      </p:sp>
      <p:pic>
        <p:nvPicPr>
          <p:cNvPr id="5" name="Picture 4" descr="Notice of eligibility Form">
            <a:extLst>
              <a:ext uri="{FF2B5EF4-FFF2-40B4-BE49-F238E27FC236}">
                <a16:creationId xmlns:a16="http://schemas.microsoft.com/office/drawing/2014/main" id="{66781D8B-03B7-CEB2-93DE-68F76BFCEB9D}"/>
              </a:ext>
            </a:extLst>
          </p:cNvPr>
          <p:cNvPicPr>
            <a:picLocks noChangeAspect="1"/>
          </p:cNvPicPr>
          <p:nvPr/>
        </p:nvPicPr>
        <p:blipFill>
          <a:blip r:embed="rId2"/>
          <a:stretch>
            <a:fillRect/>
          </a:stretch>
        </p:blipFill>
        <p:spPr>
          <a:xfrm>
            <a:off x="529592" y="823202"/>
            <a:ext cx="5820587" cy="5353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26DF31C-5F07-53D9-EC72-C300815B4F8C}"/>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3846347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9ACC7-5066-86DD-BCD9-F3200D40A2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4AAB99-BBC5-45D5-578A-2682CAE09D85}"/>
              </a:ext>
            </a:extLst>
          </p:cNvPr>
          <p:cNvSpPr>
            <a:spLocks noGrp="1"/>
          </p:cNvSpPr>
          <p:nvPr>
            <p:ph type="title"/>
          </p:nvPr>
        </p:nvSpPr>
        <p:spPr>
          <a:xfrm>
            <a:off x="414186" y="223520"/>
            <a:ext cx="11065132" cy="398803"/>
          </a:xfrm>
        </p:spPr>
        <p:txBody>
          <a:bodyPr/>
          <a:lstStyle/>
          <a:p>
            <a:r>
              <a:rPr lang="en-US" sz="3600"/>
              <a:t>Notice of Ineligibility Form Best Practices</a:t>
            </a:r>
          </a:p>
        </p:txBody>
      </p:sp>
      <p:pic>
        <p:nvPicPr>
          <p:cNvPr id="2" name="Picture 1" descr="A group of old people sitting at a table">
            <a:extLst>
              <a:ext uri="{FF2B5EF4-FFF2-40B4-BE49-F238E27FC236}">
                <a16:creationId xmlns:a16="http://schemas.microsoft.com/office/drawing/2014/main" id="{937D7EDF-0280-C6CB-5019-24595BA5BDA2}"/>
              </a:ext>
            </a:extLst>
          </p:cNvPr>
          <p:cNvPicPr>
            <a:picLocks noChangeAspect="1"/>
          </p:cNvPicPr>
          <p:nvPr/>
        </p:nvPicPr>
        <p:blipFill>
          <a:blip r:embed="rId2">
            <a:extLst>
              <a:ext uri="{837473B0-CC2E-450A-ABE3-18F120FF3D39}">
                <a1611:picAttrSrcUrl xmlns:a1611="http://schemas.microsoft.com/office/drawing/2016/11/main" r:id="rId3"/>
              </a:ext>
            </a:extLst>
          </a:blip>
          <a:srcRect r="27718" b="-3"/>
          <a:stretch>
            <a:fillRect/>
          </a:stretch>
        </p:blipFill>
        <p:spPr>
          <a:xfrm>
            <a:off x="414186" y="1866650"/>
            <a:ext cx="4597124" cy="4245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DB3A003-257D-2566-A611-7E5E21B4BCFC}"/>
              </a:ext>
            </a:extLst>
          </p:cNvPr>
          <p:cNvSpPr txBox="1"/>
          <p:nvPr/>
        </p:nvSpPr>
        <p:spPr>
          <a:xfrm>
            <a:off x="735452" y="1020418"/>
            <a:ext cx="3705225" cy="523220"/>
          </a:xfrm>
          <a:prstGeom prst="rect">
            <a:avLst/>
          </a:prstGeom>
          <a:solidFill>
            <a:schemeClr val="accent3">
              <a:lumMod val="10000"/>
              <a:lumOff val="90000"/>
            </a:schemeClr>
          </a:solidFill>
          <a:ln w="38100">
            <a:solidFill>
              <a:schemeClr val="accent3"/>
            </a:solidFill>
          </a:ln>
        </p:spPr>
        <p:txBody>
          <a:bodyPr wrap="square" rtlCol="0">
            <a:spAutoFit/>
          </a:bodyPr>
          <a:lstStyle/>
          <a:p>
            <a:pPr algn="ctr"/>
            <a:r>
              <a:rPr lang="en-US" sz="2800" b="1">
                <a:solidFill>
                  <a:schemeClr val="accent3"/>
                </a:solidFill>
              </a:rPr>
              <a:t>Documentation is Key</a:t>
            </a:r>
          </a:p>
        </p:txBody>
      </p:sp>
      <p:graphicFrame>
        <p:nvGraphicFramePr>
          <p:cNvPr id="23" name="Diagram 22" descr="Chart of Notice of eligibility best practices">
            <a:extLst>
              <a:ext uri="{FF2B5EF4-FFF2-40B4-BE49-F238E27FC236}">
                <a16:creationId xmlns:a16="http://schemas.microsoft.com/office/drawing/2014/main" id="{EDD20286-3132-A0AE-0413-044432FA8944}"/>
              </a:ext>
            </a:extLst>
          </p:cNvPr>
          <p:cNvGraphicFramePr/>
          <p:nvPr>
            <p:extLst>
              <p:ext uri="{D42A27DB-BD31-4B8C-83A1-F6EECF244321}">
                <p14:modId xmlns:p14="http://schemas.microsoft.com/office/powerpoint/2010/main" val="2830636645"/>
              </p:ext>
            </p:extLst>
          </p:nvPr>
        </p:nvGraphicFramePr>
        <p:xfrm>
          <a:off x="5349789" y="852156"/>
          <a:ext cx="6270709" cy="5334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a:extLst>
              <a:ext uri="{FF2B5EF4-FFF2-40B4-BE49-F238E27FC236}">
                <a16:creationId xmlns:a16="http://schemas.microsoft.com/office/drawing/2014/main" id="{42ED1F83-4ABE-38A0-9F66-9800688C82AC}"/>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4254948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DEC9E-4B8F-1C0A-AD0A-5EBC3A944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CFE86-CD41-F704-6B76-4AF5C9419B82}"/>
              </a:ext>
            </a:extLst>
          </p:cNvPr>
          <p:cNvSpPr>
            <a:spLocks noGrp="1"/>
          </p:cNvSpPr>
          <p:nvPr>
            <p:ph type="title"/>
          </p:nvPr>
        </p:nvSpPr>
        <p:spPr>
          <a:xfrm>
            <a:off x="1791368" y="273076"/>
            <a:ext cx="11600556" cy="398803"/>
          </a:xfrm>
        </p:spPr>
        <p:txBody>
          <a:bodyPr/>
          <a:lstStyle/>
          <a:p>
            <a:r>
              <a:rPr lang="en-US" sz="3600"/>
              <a:t>Knowledge Check</a:t>
            </a:r>
          </a:p>
        </p:txBody>
      </p:sp>
      <p:sp>
        <p:nvSpPr>
          <p:cNvPr id="3" name="Content Placeholder 2">
            <a:extLst>
              <a:ext uri="{FF2B5EF4-FFF2-40B4-BE49-F238E27FC236}">
                <a16:creationId xmlns:a16="http://schemas.microsoft.com/office/drawing/2014/main" id="{DC06674A-1DA3-274F-0329-301140BA2D9B}"/>
              </a:ext>
            </a:extLst>
          </p:cNvPr>
          <p:cNvSpPr>
            <a:spLocks noGrp="1"/>
          </p:cNvSpPr>
          <p:nvPr>
            <p:ph sz="half" idx="1"/>
          </p:nvPr>
        </p:nvSpPr>
        <p:spPr>
          <a:xfrm>
            <a:off x="3593733" y="841213"/>
            <a:ext cx="8080633" cy="2043501"/>
          </a:xfrm>
        </p:spPr>
        <p:txBody>
          <a:bodyPr vert="horz" lIns="0" tIns="0" rIns="0" bIns="0" rtlCol="0" anchor="t">
            <a:noAutofit/>
          </a:bodyPr>
          <a:lstStyle/>
          <a:p>
            <a:pPr algn="ctr"/>
            <a:r>
              <a:rPr lang="en-US" sz="3200" b="1">
                <a:solidFill>
                  <a:schemeClr val="accent3"/>
                </a:solidFill>
                <a:latin typeface="Corbel"/>
              </a:rPr>
              <a:t>What 2 forms MUST </a:t>
            </a:r>
            <a:r>
              <a:rPr lang="en-US" sz="3200" b="1">
                <a:solidFill>
                  <a:schemeClr val="accent3"/>
                </a:solidFill>
                <a:latin typeface="Corbel"/>
                <a:ea typeface="Calibri"/>
                <a:cs typeface="Calibri"/>
              </a:rPr>
              <a:t>accompany the Notice of Ineligibility to an applicant?</a:t>
            </a:r>
            <a:endParaRPr lang="en-US">
              <a:solidFill>
                <a:schemeClr val="accent3"/>
              </a:solidFill>
              <a:latin typeface="Corbel"/>
              <a:ea typeface="Calibri"/>
              <a:cs typeface="Calibri"/>
            </a:endParaRPr>
          </a:p>
          <a:p>
            <a:r>
              <a:rPr lang="en-US" sz="3200" b="1">
                <a:solidFill>
                  <a:schemeClr val="accent3"/>
                </a:solidFill>
                <a:latin typeface="Corbel"/>
                <a:ea typeface="Calibri"/>
                <a:cs typeface="Calibri"/>
              </a:rPr>
              <a:t>Choose the two forms from the options below:</a:t>
            </a:r>
          </a:p>
          <a:p>
            <a:pPr marL="514350" indent="-514350">
              <a:lnSpc>
                <a:spcPct val="150000"/>
              </a:lnSpc>
              <a:buFont typeface="+mj-lt"/>
              <a:buAutoNum type="arabicPeriod"/>
            </a:pPr>
            <a:r>
              <a:rPr lang="en-US" sz="2800" b="1">
                <a:solidFill>
                  <a:schemeClr val="accent3"/>
                </a:solidFill>
                <a:latin typeface="Corbel"/>
              </a:rPr>
              <a:t>Notice of Action (NOA)</a:t>
            </a:r>
          </a:p>
          <a:p>
            <a:pPr marL="514350" indent="-514350">
              <a:lnSpc>
                <a:spcPct val="150000"/>
              </a:lnSpc>
              <a:buFont typeface="+mj-lt"/>
              <a:buAutoNum type="arabicPeriod"/>
            </a:pPr>
            <a:r>
              <a:rPr lang="en-US" sz="2800" b="1">
                <a:solidFill>
                  <a:schemeClr val="accent3"/>
                </a:solidFill>
                <a:latin typeface="Corbel"/>
              </a:rPr>
              <a:t>List of Appeal Rights</a:t>
            </a:r>
          </a:p>
          <a:p>
            <a:pPr marL="514350" indent="-514350">
              <a:lnSpc>
                <a:spcPct val="150000"/>
              </a:lnSpc>
              <a:buFont typeface="+mj-lt"/>
              <a:buAutoNum type="arabicPeriod"/>
            </a:pPr>
            <a:r>
              <a:rPr lang="en-US" sz="2800" b="1">
                <a:solidFill>
                  <a:schemeClr val="accent3"/>
                </a:solidFill>
                <a:latin typeface="Corbel"/>
              </a:rPr>
              <a:t>Voluntary Assent (VAF)</a:t>
            </a:r>
          </a:p>
          <a:p>
            <a:pPr marL="514350" indent="-514350">
              <a:lnSpc>
                <a:spcPct val="150000"/>
              </a:lnSpc>
              <a:buFont typeface="+mj-lt"/>
              <a:buAutoNum type="arabicPeriod"/>
            </a:pPr>
            <a:r>
              <a:rPr lang="en-US" sz="2800" b="1">
                <a:solidFill>
                  <a:schemeClr val="accent3"/>
                </a:solidFill>
                <a:latin typeface="Corbel"/>
              </a:rPr>
              <a:t>Request for ASAP Review</a:t>
            </a:r>
          </a:p>
          <a:p>
            <a:pPr marL="514350" indent="-514350">
              <a:buFont typeface="+mj-lt"/>
              <a:buAutoNum type="arabicPeriod"/>
            </a:pPr>
            <a:endParaRPr lang="en-US" sz="2800" b="1">
              <a:solidFill>
                <a:schemeClr val="accent3"/>
              </a:solidFill>
            </a:endParaRPr>
          </a:p>
        </p:txBody>
      </p:sp>
      <p:sp>
        <p:nvSpPr>
          <p:cNvPr id="5" name="Rectangle 4">
            <a:extLst>
              <a:ext uri="{FF2B5EF4-FFF2-40B4-BE49-F238E27FC236}">
                <a16:creationId xmlns:a16="http://schemas.microsoft.com/office/drawing/2014/main" id="{4FB5498A-4EF9-ACF5-B54A-3F8C8E62D041}"/>
              </a:ext>
            </a:extLst>
          </p:cNvPr>
          <p:cNvSpPr/>
          <p:nvPr/>
        </p:nvSpPr>
        <p:spPr>
          <a:xfrm>
            <a:off x="3966661" y="5061860"/>
            <a:ext cx="4411968" cy="725864"/>
          </a:xfrm>
          <a:prstGeom prst="rect">
            <a:avLst/>
          </a:prstGeom>
          <a:noFill/>
          <a:ln w="57150">
            <a:solidFill>
              <a:srgbClr val="9127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9FB0F1-EB74-6AF6-4C0F-5DBC31722122}"/>
              </a:ext>
            </a:extLst>
          </p:cNvPr>
          <p:cNvSpPr/>
          <p:nvPr/>
        </p:nvSpPr>
        <p:spPr>
          <a:xfrm>
            <a:off x="4050170" y="3570250"/>
            <a:ext cx="3588140" cy="806074"/>
          </a:xfrm>
          <a:prstGeom prst="rect">
            <a:avLst/>
          </a:prstGeom>
          <a:noFill/>
          <a:ln w="57150">
            <a:solidFill>
              <a:srgbClr val="9127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7FD0CAB-2572-77C9-8247-FA730FF056E5}"/>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65912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48CE-8325-B4F7-4EC6-A106B50AEFDF}"/>
              </a:ext>
            </a:extLst>
          </p:cNvPr>
          <p:cNvSpPr>
            <a:spLocks noGrp="1"/>
          </p:cNvSpPr>
          <p:nvPr>
            <p:ph type="title"/>
          </p:nvPr>
        </p:nvSpPr>
        <p:spPr/>
        <p:txBody>
          <a:bodyPr/>
          <a:lstStyle/>
          <a:p>
            <a:r>
              <a:rPr lang="en-US"/>
              <a:t>Voluntary Assent Form</a:t>
            </a:r>
          </a:p>
        </p:txBody>
      </p:sp>
      <p:sp>
        <p:nvSpPr>
          <p:cNvPr id="3" name="TextBox 2">
            <a:extLst>
              <a:ext uri="{FF2B5EF4-FFF2-40B4-BE49-F238E27FC236}">
                <a16:creationId xmlns:a16="http://schemas.microsoft.com/office/drawing/2014/main" id="{389E29CB-25AF-5CE5-B2BF-5CE7C27159F9}"/>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361894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1D37-4BBD-54F1-213C-A020723E55DE}"/>
              </a:ext>
            </a:extLst>
          </p:cNvPr>
          <p:cNvSpPr>
            <a:spLocks noGrp="1"/>
          </p:cNvSpPr>
          <p:nvPr>
            <p:ph type="title"/>
          </p:nvPr>
        </p:nvSpPr>
        <p:spPr>
          <a:xfrm>
            <a:off x="571501" y="299811"/>
            <a:ext cx="11049001" cy="398804"/>
          </a:xfrm>
        </p:spPr>
        <p:txBody>
          <a:bodyPr anchor="ctr">
            <a:normAutofit/>
          </a:bodyPr>
          <a:lstStyle/>
          <a:p>
            <a:pPr>
              <a:lnSpc>
                <a:spcPct val="90000"/>
              </a:lnSpc>
            </a:pPr>
            <a:r>
              <a:rPr lang="en-US"/>
              <a:t>Voluntary Assent Form Process</a:t>
            </a:r>
          </a:p>
        </p:txBody>
      </p:sp>
      <p:sp>
        <p:nvSpPr>
          <p:cNvPr id="3" name="Content Placeholder 2">
            <a:extLst>
              <a:ext uri="{FF2B5EF4-FFF2-40B4-BE49-F238E27FC236}">
                <a16:creationId xmlns:a16="http://schemas.microsoft.com/office/drawing/2014/main" id="{2CF79824-510E-9636-738E-4176FF50A872}"/>
              </a:ext>
            </a:extLst>
          </p:cNvPr>
          <p:cNvSpPr>
            <a:spLocks noGrp="1"/>
          </p:cNvSpPr>
          <p:nvPr>
            <p:ph sz="half" idx="1"/>
          </p:nvPr>
        </p:nvSpPr>
        <p:spPr>
          <a:xfrm>
            <a:off x="587632" y="1165225"/>
            <a:ext cx="5270501" cy="4867274"/>
          </a:xfrm>
        </p:spPr>
        <p:txBody>
          <a:bodyPr vert="horz" lIns="91440" tIns="45720" rIns="91440" bIns="45720" rtlCol="0" anchor="t">
            <a:normAutofit/>
          </a:bodyPr>
          <a:lstStyle/>
          <a:p>
            <a:pPr marL="342900" indent="-342900">
              <a:buFont typeface="Arial" panose="020B0604020202020204" pitchFamily="34" charset="0"/>
              <a:buChar char="•"/>
            </a:pPr>
            <a:r>
              <a:rPr lang="en-US" sz="3200">
                <a:solidFill>
                  <a:srgbClr val="141D45"/>
                </a:solidFill>
              </a:rPr>
              <a:t>Documents consumer’s agreement to </a:t>
            </a:r>
            <a:r>
              <a:rPr lang="en-US" sz="3200" b="1">
                <a:solidFill>
                  <a:schemeClr val="accent3"/>
                </a:solidFill>
              </a:rPr>
              <a:t>change</a:t>
            </a:r>
            <a:r>
              <a:rPr lang="en-US" sz="3200">
                <a:solidFill>
                  <a:srgbClr val="141D45"/>
                </a:solidFill>
              </a:rPr>
              <a:t> within the service plan or an ASAP decision</a:t>
            </a:r>
          </a:p>
          <a:p>
            <a:pPr marL="342900" indent="-342900">
              <a:buFont typeface="Arial" panose="020B0604020202020204" pitchFamily="34" charset="0"/>
              <a:buChar char="•"/>
            </a:pPr>
            <a:r>
              <a:rPr lang="en-US" sz="3200">
                <a:solidFill>
                  <a:srgbClr val="141D45"/>
                </a:solidFill>
                <a:latin typeface="Corbel"/>
              </a:rPr>
              <a:t>The consumer’s signature </a:t>
            </a:r>
            <a:r>
              <a:rPr lang="en-US" sz="3200" b="1">
                <a:solidFill>
                  <a:schemeClr val="accent3"/>
                </a:solidFill>
                <a:latin typeface="Corbel"/>
              </a:rPr>
              <a:t>documents agreement </a:t>
            </a:r>
            <a:r>
              <a:rPr lang="en-US" sz="3200">
                <a:solidFill>
                  <a:srgbClr val="141D45"/>
                </a:solidFill>
                <a:latin typeface="Corbel"/>
              </a:rPr>
              <a:t>with the date &amp; change in the service plan, and the changes are </a:t>
            </a:r>
            <a:r>
              <a:rPr lang="en-US" sz="3200" b="1">
                <a:solidFill>
                  <a:srgbClr val="141D45"/>
                </a:solidFill>
                <a:latin typeface="Corbel"/>
              </a:rPr>
              <a:t>NOT </a:t>
            </a:r>
            <a:r>
              <a:rPr lang="en-US" sz="3200">
                <a:solidFill>
                  <a:srgbClr val="141D45"/>
                </a:solidFill>
                <a:latin typeface="Corbel"/>
              </a:rPr>
              <a:t>appealable</a:t>
            </a:r>
            <a:endParaRPr lang="en-US" sz="3200">
              <a:solidFill>
                <a:srgbClr val="141D45"/>
              </a:solidFill>
            </a:endParaRPr>
          </a:p>
          <a:p>
            <a:endParaRPr lang="en-US"/>
          </a:p>
        </p:txBody>
      </p:sp>
      <p:pic>
        <p:nvPicPr>
          <p:cNvPr id="6" name="Picture Placeholder 5" descr="group of people talking and shaking hands">
            <a:extLst>
              <a:ext uri="{FF2B5EF4-FFF2-40B4-BE49-F238E27FC236}">
                <a16:creationId xmlns:a16="http://schemas.microsoft.com/office/drawing/2014/main" id="{5DF65455-D497-53DD-4DC7-718BA9C122BE}"/>
              </a:ext>
            </a:extLst>
          </p:cNvPr>
          <p:cNvPicPr>
            <a:picLocks noGrp="1" noChangeAspect="1"/>
          </p:cNvPicPr>
          <p:nvPr>
            <p:ph sz="half" idx="10"/>
          </p:nvPr>
        </p:nvPicPr>
        <p:blipFill>
          <a:blip r:embed="rId2"/>
          <a:srcRect l="13986" r="13733" b="-3"/>
          <a:stretch>
            <a:fillRect/>
          </a:stretch>
        </p:blipFill>
        <p:spPr>
          <a:xfrm>
            <a:off x="6366132" y="1165224"/>
            <a:ext cx="5270501" cy="4867275"/>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8638504-8F03-B8CB-E34D-71234D72E1FE}"/>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243480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92F5-2F45-C71B-8D30-DD107C6632E1}"/>
              </a:ext>
            </a:extLst>
          </p:cNvPr>
          <p:cNvSpPr>
            <a:spLocks noGrp="1"/>
          </p:cNvSpPr>
          <p:nvPr>
            <p:ph type="title"/>
          </p:nvPr>
        </p:nvSpPr>
        <p:spPr>
          <a:xfrm>
            <a:off x="571501" y="299813"/>
            <a:ext cx="11065132" cy="398803"/>
          </a:xfrm>
        </p:spPr>
        <p:txBody>
          <a:bodyPr anchor="ctr">
            <a:noAutofit/>
          </a:bodyPr>
          <a:lstStyle/>
          <a:p>
            <a:pPr>
              <a:lnSpc>
                <a:spcPct val="90000"/>
              </a:lnSpc>
            </a:pPr>
            <a:r>
              <a:rPr lang="en-US" sz="3600"/>
              <a:t>Training Logistics</a:t>
            </a:r>
          </a:p>
        </p:txBody>
      </p:sp>
      <p:graphicFrame>
        <p:nvGraphicFramePr>
          <p:cNvPr id="6" name="Content Placeholder 3">
            <a:extLst>
              <a:ext uri="{FF2B5EF4-FFF2-40B4-BE49-F238E27FC236}">
                <a16:creationId xmlns:a16="http://schemas.microsoft.com/office/drawing/2014/main" id="{34E5FC03-411B-513C-1104-BDFC0DFBFF1B}"/>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261860780"/>
              </p:ext>
            </p:extLst>
          </p:nvPr>
        </p:nvGraphicFramePr>
        <p:xfrm>
          <a:off x="571501" y="835818"/>
          <a:ext cx="8394700" cy="5186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054B9D1-3542-EF42-CABE-58C0D2570F67}"/>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19961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990E-CCFE-4BE8-6007-DDD602603BF9}"/>
              </a:ext>
            </a:extLst>
          </p:cNvPr>
          <p:cNvSpPr>
            <a:spLocks noGrp="1"/>
          </p:cNvSpPr>
          <p:nvPr>
            <p:ph type="title"/>
          </p:nvPr>
        </p:nvSpPr>
        <p:spPr/>
        <p:txBody>
          <a:bodyPr/>
          <a:lstStyle/>
          <a:p>
            <a:r>
              <a:rPr lang="en-US"/>
              <a:t>Voluntary Assent Form Example</a:t>
            </a:r>
          </a:p>
        </p:txBody>
      </p:sp>
      <p:pic>
        <p:nvPicPr>
          <p:cNvPr id="10" name="Picture Placeholder 9" descr="Voluntary Assent Form screenshot">
            <a:extLst>
              <a:ext uri="{FF2B5EF4-FFF2-40B4-BE49-F238E27FC236}">
                <a16:creationId xmlns:a16="http://schemas.microsoft.com/office/drawing/2014/main" id="{6198FDD4-2ABC-3E84-A8EB-475678C5F930}"/>
              </a:ext>
            </a:extLst>
          </p:cNvPr>
          <p:cNvPicPr>
            <a:picLocks noGrp="1" noChangeAspect="1"/>
          </p:cNvPicPr>
          <p:nvPr>
            <p:ph type="pic" sz="quarter" idx="14"/>
          </p:nvPr>
        </p:nvPicPr>
        <p:blipFill>
          <a:blip r:embed="rId2"/>
          <a:srcRect t="762" b="762"/>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Rounded Corners 3">
            <a:extLst>
              <a:ext uri="{FF2B5EF4-FFF2-40B4-BE49-F238E27FC236}">
                <a16:creationId xmlns:a16="http://schemas.microsoft.com/office/drawing/2014/main" id="{3109A549-8AB6-FA49-C6C2-1044732163E7}"/>
              </a:ext>
              <a:ext uri="{C183D7F6-B498-43B3-948B-1728B52AA6E4}">
                <adec:decorative xmlns:adec="http://schemas.microsoft.com/office/drawing/2017/decorative" val="1"/>
              </a:ext>
            </a:extLst>
          </p:cNvPr>
          <p:cNvSpPr/>
          <p:nvPr/>
        </p:nvSpPr>
        <p:spPr>
          <a:xfrm>
            <a:off x="6520543" y="299813"/>
            <a:ext cx="5007427" cy="58771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970FE56-9CFD-578E-3203-DDB8DEC24D59}"/>
              </a:ext>
            </a:extLst>
          </p:cNvPr>
          <p:cNvSpPr txBox="1"/>
          <p:nvPr/>
        </p:nvSpPr>
        <p:spPr>
          <a:xfrm>
            <a:off x="6813241" y="629127"/>
            <a:ext cx="4235353" cy="5909310"/>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Documents consumers </a:t>
            </a:r>
            <a:r>
              <a:rPr lang="en-US" b="1">
                <a:solidFill>
                  <a:schemeClr val="bg1"/>
                </a:solidFill>
              </a:rPr>
              <a:t>agreement</a:t>
            </a:r>
            <a:r>
              <a:rPr lang="en-US">
                <a:solidFill>
                  <a:schemeClr val="bg1"/>
                </a:solidFill>
              </a:rPr>
              <a:t> to a reduction OR termination of services</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Specific service that will be changed shall be identified along with the date &amp; type of change; for example: change in service, reduction or termination</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The voluntary assent form (VAF) indicates the consumer </a:t>
            </a:r>
            <a:r>
              <a:rPr lang="en-US" b="1">
                <a:solidFill>
                  <a:schemeClr val="bg1"/>
                </a:solidFill>
              </a:rPr>
              <a:t>DOES NOT </a:t>
            </a:r>
            <a:r>
              <a:rPr lang="en-US">
                <a:solidFill>
                  <a:schemeClr val="bg1"/>
                </a:solidFill>
              </a:rPr>
              <a:t>want to appeal the service changes based on consumer input</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Must be dated and signed by </a:t>
            </a:r>
            <a:r>
              <a:rPr lang="en-US" b="1">
                <a:solidFill>
                  <a:schemeClr val="bg1"/>
                </a:solidFill>
              </a:rPr>
              <a:t>both</a:t>
            </a:r>
            <a:r>
              <a:rPr lang="en-US">
                <a:solidFill>
                  <a:schemeClr val="bg1"/>
                </a:solidFill>
              </a:rPr>
              <a:t> ASAP staff and consumer</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The reduction/termination date on the VAF should coincide with the </a:t>
            </a:r>
            <a:r>
              <a:rPr lang="en-US" b="1">
                <a:solidFill>
                  <a:schemeClr val="bg1"/>
                </a:solidFill>
              </a:rPr>
              <a:t>date of the end of the service</a:t>
            </a:r>
          </a:p>
          <a:p>
            <a:pPr marL="285750" indent="-285750">
              <a:buFont typeface="Arial" panose="020B0604020202020204" pitchFamily="34" charset="0"/>
              <a:buChar char="•"/>
            </a:pPr>
            <a:endParaRPr lang="en-US">
              <a:solidFill>
                <a:srgbClr val="141D45"/>
              </a:solidFill>
            </a:endParaRPr>
          </a:p>
          <a:p>
            <a:endParaRPr lang="en-US"/>
          </a:p>
        </p:txBody>
      </p:sp>
      <p:sp>
        <p:nvSpPr>
          <p:cNvPr id="3" name="TextBox 2">
            <a:extLst>
              <a:ext uri="{FF2B5EF4-FFF2-40B4-BE49-F238E27FC236}">
                <a16:creationId xmlns:a16="http://schemas.microsoft.com/office/drawing/2014/main" id="{276BF8EF-CAB0-C3AF-A8BD-52EAF46942F9}"/>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2382494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15250-588C-F1AD-83E2-4E47B26ECF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4B8AA58-E727-C9F8-372D-83418476D5BC}"/>
              </a:ext>
            </a:extLst>
          </p:cNvPr>
          <p:cNvSpPr>
            <a:spLocks noGrp="1"/>
          </p:cNvSpPr>
          <p:nvPr>
            <p:ph type="title"/>
          </p:nvPr>
        </p:nvSpPr>
        <p:spPr>
          <a:xfrm>
            <a:off x="414186" y="223520"/>
            <a:ext cx="11065132" cy="398803"/>
          </a:xfrm>
        </p:spPr>
        <p:txBody>
          <a:bodyPr/>
          <a:lstStyle/>
          <a:p>
            <a:r>
              <a:rPr lang="en-US" sz="3600"/>
              <a:t>Voluntary Assent Form Best Practices</a:t>
            </a:r>
          </a:p>
        </p:txBody>
      </p:sp>
      <p:graphicFrame>
        <p:nvGraphicFramePr>
          <p:cNvPr id="23" name="Diagram 22" descr="Chart of Voluntary Assent Form best practices">
            <a:extLst>
              <a:ext uri="{FF2B5EF4-FFF2-40B4-BE49-F238E27FC236}">
                <a16:creationId xmlns:a16="http://schemas.microsoft.com/office/drawing/2014/main" id="{1351479C-F926-69AC-EE0D-DF770A915ACD}"/>
              </a:ext>
            </a:extLst>
          </p:cNvPr>
          <p:cNvGraphicFramePr/>
          <p:nvPr>
            <p:extLst>
              <p:ext uri="{D42A27DB-BD31-4B8C-83A1-F6EECF244321}">
                <p14:modId xmlns:p14="http://schemas.microsoft.com/office/powerpoint/2010/main" val="1955876778"/>
              </p:ext>
            </p:extLst>
          </p:nvPr>
        </p:nvGraphicFramePr>
        <p:xfrm>
          <a:off x="254610" y="870605"/>
          <a:ext cx="8595476" cy="5490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9C8425F-7E34-96D4-9A4B-465EC82D1310}"/>
              </a:ext>
            </a:extLst>
          </p:cNvPr>
          <p:cNvSpPr txBox="1"/>
          <p:nvPr/>
        </p:nvSpPr>
        <p:spPr>
          <a:xfrm>
            <a:off x="9124638" y="1571377"/>
            <a:ext cx="2808513" cy="400110"/>
          </a:xfrm>
          <a:prstGeom prst="rect">
            <a:avLst/>
          </a:prstGeom>
          <a:solidFill>
            <a:schemeClr val="accent3">
              <a:lumMod val="10000"/>
              <a:lumOff val="90000"/>
            </a:schemeClr>
          </a:solidFill>
          <a:ln w="38100">
            <a:solidFill>
              <a:schemeClr val="accent3"/>
            </a:solidFill>
          </a:ln>
        </p:spPr>
        <p:txBody>
          <a:bodyPr wrap="square" rtlCol="0">
            <a:spAutoFit/>
          </a:bodyPr>
          <a:lstStyle/>
          <a:p>
            <a:pPr algn="ctr"/>
            <a:r>
              <a:rPr lang="en-US" sz="2000" b="1">
                <a:solidFill>
                  <a:schemeClr val="accent3"/>
                </a:solidFill>
              </a:rPr>
              <a:t>Communication is Key</a:t>
            </a:r>
          </a:p>
        </p:txBody>
      </p:sp>
      <p:pic>
        <p:nvPicPr>
          <p:cNvPr id="4" name="Picture 3" descr="An older adult standing in front of a window.">
            <a:extLst>
              <a:ext uri="{FF2B5EF4-FFF2-40B4-BE49-F238E27FC236}">
                <a16:creationId xmlns:a16="http://schemas.microsoft.com/office/drawing/2014/main" id="{888EB641-2DF6-D401-F05E-A73A8ED0CD73}"/>
              </a:ext>
            </a:extLst>
          </p:cNvPr>
          <p:cNvPicPr>
            <a:picLocks noChangeAspect="1"/>
          </p:cNvPicPr>
          <p:nvPr/>
        </p:nvPicPr>
        <p:blipFill>
          <a:blip r:embed="rId8"/>
          <a:srcRect l="13763" t="8667" r="20103"/>
          <a:stretch>
            <a:fillRect/>
          </a:stretch>
        </p:blipFill>
        <p:spPr>
          <a:xfrm>
            <a:off x="9128876" y="2322938"/>
            <a:ext cx="2808514" cy="2585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425849DB-D0E9-DB44-01DA-34F17B9BD00B}"/>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4089482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E4D4C-0E83-9D3F-FBBF-09234D9293DA}"/>
              </a:ext>
            </a:extLst>
          </p:cNvPr>
          <p:cNvSpPr>
            <a:spLocks noGrp="1"/>
          </p:cNvSpPr>
          <p:nvPr>
            <p:ph type="title"/>
          </p:nvPr>
        </p:nvSpPr>
        <p:spPr/>
        <p:txBody>
          <a:bodyPr/>
          <a:lstStyle/>
          <a:p>
            <a:r>
              <a:rPr lang="en-US"/>
              <a:t>ASAP Appeals Process: Notice of Action Form</a:t>
            </a:r>
          </a:p>
        </p:txBody>
      </p:sp>
      <p:sp>
        <p:nvSpPr>
          <p:cNvPr id="3" name="TextBox 2">
            <a:extLst>
              <a:ext uri="{FF2B5EF4-FFF2-40B4-BE49-F238E27FC236}">
                <a16:creationId xmlns:a16="http://schemas.microsoft.com/office/drawing/2014/main" id="{B7771739-4CA0-9C4B-4F87-76EB9F582843}"/>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4266885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09C97-2328-0F25-F42A-B72BBF68C42B}"/>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8E337B9B-D81A-1529-01B2-03A17723AD89}"/>
              </a:ext>
            </a:extLst>
          </p:cNvPr>
          <p:cNvSpPr>
            <a:spLocks noGrp="1"/>
          </p:cNvSpPr>
          <p:nvPr>
            <p:ph type="title"/>
          </p:nvPr>
        </p:nvSpPr>
        <p:spPr/>
        <p:txBody>
          <a:bodyPr/>
          <a:lstStyle/>
          <a:p>
            <a:pPr>
              <a:defRPr/>
            </a:pPr>
            <a:r>
              <a:rPr lang="en-US" sz="3600"/>
              <a:t>Notice of Action Process</a:t>
            </a:r>
            <a:endParaRPr lang="en-US" altLang="en-US" sz="3600">
              <a:solidFill>
                <a:schemeClr val="tx2">
                  <a:satMod val="130000"/>
                </a:schemeClr>
              </a:solidFill>
            </a:endParaRPr>
          </a:p>
        </p:txBody>
      </p:sp>
      <p:graphicFrame>
        <p:nvGraphicFramePr>
          <p:cNvPr id="2" name="Content Placeholder 1" descr="Chart of the notice of action process">
            <a:extLst>
              <a:ext uri="{FF2B5EF4-FFF2-40B4-BE49-F238E27FC236}">
                <a16:creationId xmlns:a16="http://schemas.microsoft.com/office/drawing/2014/main" id="{9A34F9A5-4311-2DEE-45C4-BE35B8A60534}"/>
              </a:ext>
            </a:extLst>
          </p:cNvPr>
          <p:cNvGraphicFramePr>
            <a:graphicFrameLocks noGrp="1"/>
          </p:cNvGraphicFramePr>
          <p:nvPr>
            <p:ph sz="half" idx="1"/>
            <p:extLst>
              <p:ext uri="{D42A27DB-BD31-4B8C-83A1-F6EECF244321}">
                <p14:modId xmlns:p14="http://schemas.microsoft.com/office/powerpoint/2010/main" val="3737690464"/>
              </p:ext>
            </p:extLst>
          </p:nvPr>
        </p:nvGraphicFramePr>
        <p:xfrm>
          <a:off x="571501" y="990601"/>
          <a:ext cx="8394700" cy="518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CD14219-2BA0-4AE2-ECB5-233ADB23E136}"/>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442161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86944-67F3-5F6F-37CB-BF99400074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4D5BE3-5DC5-A1D7-D331-30C5FA39F379}"/>
              </a:ext>
            </a:extLst>
          </p:cNvPr>
          <p:cNvSpPr>
            <a:spLocks noGrp="1"/>
          </p:cNvSpPr>
          <p:nvPr>
            <p:ph type="title"/>
          </p:nvPr>
        </p:nvSpPr>
        <p:spPr>
          <a:xfrm>
            <a:off x="224618" y="187173"/>
            <a:ext cx="11049457" cy="398803"/>
          </a:xfrm>
        </p:spPr>
        <p:txBody>
          <a:bodyPr/>
          <a:lstStyle/>
          <a:p>
            <a:r>
              <a:rPr lang="en-US" sz="3600"/>
              <a:t>Notice of Action Form</a:t>
            </a:r>
          </a:p>
        </p:txBody>
      </p:sp>
      <p:pic>
        <p:nvPicPr>
          <p:cNvPr id="29" name="Picture 28" descr="Screenshot of Notice of Action form">
            <a:extLst>
              <a:ext uri="{FF2B5EF4-FFF2-40B4-BE49-F238E27FC236}">
                <a16:creationId xmlns:a16="http://schemas.microsoft.com/office/drawing/2014/main" id="{09431C80-60E0-E55A-205D-C56C0E8932D7}"/>
              </a:ext>
            </a:extLst>
          </p:cNvPr>
          <p:cNvPicPr>
            <a:picLocks noChangeAspect="1"/>
          </p:cNvPicPr>
          <p:nvPr/>
        </p:nvPicPr>
        <p:blipFill>
          <a:blip r:embed="rId2"/>
          <a:stretch>
            <a:fillRect/>
          </a:stretch>
        </p:blipFill>
        <p:spPr>
          <a:xfrm>
            <a:off x="224618" y="789858"/>
            <a:ext cx="6534003" cy="5278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3BEE7CB6-886B-12E4-FE76-2B29CF2AC00C}"/>
              </a:ext>
            </a:extLst>
          </p:cNvPr>
          <p:cNvSpPr/>
          <p:nvPr/>
        </p:nvSpPr>
        <p:spPr>
          <a:xfrm>
            <a:off x="7104889" y="789858"/>
            <a:ext cx="4651682" cy="5387141"/>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5125" indent="-282575">
              <a:buFont typeface="Arial" charset="0"/>
              <a:buChar char="•"/>
              <a:defRPr/>
            </a:pPr>
            <a:r>
              <a:rPr lang="en-US" altLang="en-US" sz="2000">
                <a:solidFill>
                  <a:srgbClr val="141D45"/>
                </a:solidFill>
              </a:rPr>
              <a:t>The Notice of Action Document in all instances when an </a:t>
            </a:r>
            <a:r>
              <a:rPr lang="en-US" altLang="en-US" sz="2000" b="1"/>
              <a:t>ASAP cannot complete the Voluntary Assent Form </a:t>
            </a:r>
            <a:r>
              <a:rPr lang="en-US" altLang="en-US" sz="2000">
                <a:solidFill>
                  <a:srgbClr val="141D45"/>
                </a:solidFill>
              </a:rPr>
              <a:t>and is moving forward with reduction or termination of services</a:t>
            </a:r>
          </a:p>
          <a:p>
            <a:pPr marL="365125" indent="-282575">
              <a:buFont typeface="Arial" charset="0"/>
              <a:buChar char="•"/>
              <a:defRPr/>
            </a:pPr>
            <a:r>
              <a:rPr lang="en-US" altLang="en-US" sz="2000">
                <a:solidFill>
                  <a:srgbClr val="141D45"/>
                </a:solidFill>
              </a:rPr>
              <a:t>ASAPs are required to complete the form in its entirety including:</a:t>
            </a:r>
          </a:p>
          <a:p>
            <a:pPr marL="882650" lvl="1" indent="-342900">
              <a:buFont typeface="Courier New" panose="02070309020205020404" pitchFamily="49" charset="0"/>
              <a:buChar char="o"/>
              <a:defRPr/>
            </a:pPr>
            <a:r>
              <a:rPr lang="en-US" altLang="en-US" sz="2000" b="1">
                <a:solidFill>
                  <a:schemeClr val="accent3"/>
                </a:solidFill>
              </a:rPr>
              <a:t>Reason</a:t>
            </a:r>
            <a:r>
              <a:rPr lang="en-US" altLang="en-US" sz="2000" b="1"/>
              <a:t>: </a:t>
            </a:r>
            <a:r>
              <a:rPr lang="en-US" altLang="en-US" sz="2000"/>
              <a:t>Outline the purpose why the ASAP is moving forward with the reduction and/or termination of services</a:t>
            </a:r>
          </a:p>
          <a:p>
            <a:pPr marL="882650" lvl="1" indent="-342900">
              <a:buFont typeface="Courier New" panose="02070309020205020404" pitchFamily="49" charset="0"/>
              <a:buChar char="o"/>
              <a:defRPr/>
            </a:pPr>
            <a:r>
              <a:rPr lang="en-US" altLang="en-US" sz="2000" b="1">
                <a:solidFill>
                  <a:schemeClr val="accent3"/>
                </a:solidFill>
              </a:rPr>
              <a:t>Section</a:t>
            </a:r>
            <a:r>
              <a:rPr lang="en-US" altLang="en-US" sz="2000" b="1"/>
              <a:t>: </a:t>
            </a:r>
            <a:r>
              <a:rPr lang="en-US" altLang="en-US" sz="2000"/>
              <a:t>Appropriate Regulation Citation in which the ASAP is using to support the reduction and/or termination </a:t>
            </a:r>
          </a:p>
        </p:txBody>
      </p:sp>
      <p:sp>
        <p:nvSpPr>
          <p:cNvPr id="4" name="TextBox 3">
            <a:extLst>
              <a:ext uri="{FF2B5EF4-FFF2-40B4-BE49-F238E27FC236}">
                <a16:creationId xmlns:a16="http://schemas.microsoft.com/office/drawing/2014/main" id="{AE60C09A-E855-3624-E3E3-CF6FD0BD1D6E}"/>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4134433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1FF59-B2EB-A4C7-11C5-FE243A874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292F82-F69A-42EC-913B-16D18217E9FC}"/>
              </a:ext>
            </a:extLst>
          </p:cNvPr>
          <p:cNvSpPr>
            <a:spLocks noGrp="1"/>
          </p:cNvSpPr>
          <p:nvPr>
            <p:ph type="title"/>
          </p:nvPr>
        </p:nvSpPr>
        <p:spPr>
          <a:xfrm>
            <a:off x="317501" y="255231"/>
            <a:ext cx="11049001" cy="398804"/>
          </a:xfrm>
        </p:spPr>
        <p:txBody>
          <a:bodyPr/>
          <a:lstStyle/>
          <a:p>
            <a:r>
              <a:rPr lang="en-US" sz="3200"/>
              <a:t>Notice of Action Form: Waiver Versus Non-Waiver Consumers</a:t>
            </a:r>
          </a:p>
        </p:txBody>
      </p:sp>
      <p:sp>
        <p:nvSpPr>
          <p:cNvPr id="20" name="Content Placeholder 2">
            <a:extLst>
              <a:ext uri="{FF2B5EF4-FFF2-40B4-BE49-F238E27FC236}">
                <a16:creationId xmlns:a16="http://schemas.microsoft.com/office/drawing/2014/main" id="{4B0E4264-CB54-F9CE-DA47-EF63F9DF40CC}"/>
              </a:ext>
            </a:extLst>
          </p:cNvPr>
          <p:cNvSpPr>
            <a:spLocks noGrp="1"/>
          </p:cNvSpPr>
          <p:nvPr>
            <p:ph sz="half" idx="1"/>
          </p:nvPr>
        </p:nvSpPr>
        <p:spPr>
          <a:xfrm>
            <a:off x="571502" y="780311"/>
            <a:ext cx="5023756" cy="5158845"/>
          </a:xfrm>
        </p:spPr>
        <p:txBody>
          <a:bodyPr/>
          <a:lstStyle/>
          <a:p>
            <a:pPr marL="0" indent="0" algn="ctr">
              <a:buNone/>
              <a:defRPr/>
            </a:pPr>
            <a:r>
              <a:rPr lang="en-US" altLang="en-US" sz="2800" b="1">
                <a:solidFill>
                  <a:schemeClr val="accent6"/>
                </a:solidFill>
              </a:rPr>
              <a:t>Waiver Consumers</a:t>
            </a:r>
          </a:p>
        </p:txBody>
      </p:sp>
      <p:pic>
        <p:nvPicPr>
          <p:cNvPr id="19" name="Picture 18" descr="Notice of action form for waiver consumers">
            <a:extLst>
              <a:ext uri="{FF2B5EF4-FFF2-40B4-BE49-F238E27FC236}">
                <a16:creationId xmlns:a16="http://schemas.microsoft.com/office/drawing/2014/main" id="{CB9F2425-55FB-407C-6048-F36C08E8B8E0}"/>
              </a:ext>
            </a:extLst>
          </p:cNvPr>
          <p:cNvPicPr>
            <a:picLocks noChangeAspect="1"/>
          </p:cNvPicPr>
          <p:nvPr/>
        </p:nvPicPr>
        <p:blipFill>
          <a:blip r:embed="rId2"/>
          <a:stretch>
            <a:fillRect/>
          </a:stretch>
        </p:blipFill>
        <p:spPr>
          <a:xfrm>
            <a:off x="34091" y="1336263"/>
            <a:ext cx="5938041" cy="2092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Content Placeholder 2">
            <a:extLst>
              <a:ext uri="{FF2B5EF4-FFF2-40B4-BE49-F238E27FC236}">
                <a16:creationId xmlns:a16="http://schemas.microsoft.com/office/drawing/2014/main" id="{792F13D7-C5CA-62D2-BAF8-302EF954A9D4}"/>
              </a:ext>
            </a:extLst>
          </p:cNvPr>
          <p:cNvSpPr txBox="1">
            <a:spLocks/>
          </p:cNvSpPr>
          <p:nvPr/>
        </p:nvSpPr>
        <p:spPr>
          <a:xfrm>
            <a:off x="7079431" y="810171"/>
            <a:ext cx="4110116" cy="21771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0" kern="1200">
                <a:solidFill>
                  <a:srgbClr val="91278F"/>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000" kern="1200">
                <a:solidFill>
                  <a:srgbClr val="141D45"/>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rgbClr val="141D45"/>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rgbClr val="141D45"/>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rgbClr val="141D45"/>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algn="ctr">
              <a:defRPr/>
            </a:pPr>
            <a:r>
              <a:rPr lang="en-US" altLang="en-US" sz="2800" b="1">
                <a:solidFill>
                  <a:schemeClr val="accent6"/>
                </a:solidFill>
              </a:rPr>
              <a:t>Non-Waiver Consumers</a:t>
            </a:r>
          </a:p>
        </p:txBody>
      </p:sp>
      <p:pic>
        <p:nvPicPr>
          <p:cNvPr id="17" name="Picture 16" descr="notice of action form for non-waiver consumers">
            <a:extLst>
              <a:ext uri="{FF2B5EF4-FFF2-40B4-BE49-F238E27FC236}">
                <a16:creationId xmlns:a16="http://schemas.microsoft.com/office/drawing/2014/main" id="{64F6ED33-C502-8137-F6AB-990181D4AE9D}"/>
              </a:ext>
            </a:extLst>
          </p:cNvPr>
          <p:cNvPicPr>
            <a:picLocks noChangeAspect="1"/>
          </p:cNvPicPr>
          <p:nvPr/>
        </p:nvPicPr>
        <p:blipFill>
          <a:blip r:embed="rId3"/>
          <a:stretch>
            <a:fillRect/>
          </a:stretch>
        </p:blipFill>
        <p:spPr>
          <a:xfrm>
            <a:off x="6165469" y="1336263"/>
            <a:ext cx="5938041" cy="2692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Arrow: Left 2">
            <a:extLst>
              <a:ext uri="{FF2B5EF4-FFF2-40B4-BE49-F238E27FC236}">
                <a16:creationId xmlns:a16="http://schemas.microsoft.com/office/drawing/2014/main" id="{DB9D56DC-47A4-A12D-D145-2C22A21ABF1E}"/>
              </a:ext>
              <a:ext uri="{C183D7F6-B498-43B3-948B-1728B52AA6E4}">
                <adec:decorative xmlns:adec="http://schemas.microsoft.com/office/drawing/2017/decorative" val="1"/>
              </a:ext>
            </a:extLst>
          </p:cNvPr>
          <p:cNvSpPr/>
          <p:nvPr/>
        </p:nvSpPr>
        <p:spPr>
          <a:xfrm>
            <a:off x="8926286" y="2100943"/>
            <a:ext cx="2122714" cy="130629"/>
          </a:xfrm>
          <a:prstGeom prst="leftArrow">
            <a:avLst/>
          </a:prstGeom>
          <a:solidFill>
            <a:schemeClr val="accent2"/>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aphicFrame>
        <p:nvGraphicFramePr>
          <p:cNvPr id="4" name="Diagram 3" descr="Chart description of notice of action form timelines">
            <a:extLst>
              <a:ext uri="{FF2B5EF4-FFF2-40B4-BE49-F238E27FC236}">
                <a16:creationId xmlns:a16="http://schemas.microsoft.com/office/drawing/2014/main" id="{86BD1DA6-22ED-7D72-9C88-E826CB646789}"/>
              </a:ext>
            </a:extLst>
          </p:cNvPr>
          <p:cNvGraphicFramePr/>
          <p:nvPr>
            <p:extLst>
              <p:ext uri="{D42A27DB-BD31-4B8C-83A1-F6EECF244321}">
                <p14:modId xmlns:p14="http://schemas.microsoft.com/office/powerpoint/2010/main" val="3682869687"/>
              </p:ext>
            </p:extLst>
          </p:nvPr>
        </p:nvGraphicFramePr>
        <p:xfrm>
          <a:off x="274659" y="4154796"/>
          <a:ext cx="11642682" cy="20927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0122999C-7D03-92B7-AC91-A45C3BA23B1D}"/>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3660392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7F7B5-A675-BF1C-542D-2D8A4F6177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2F0DB8-11ED-3A59-8D66-6B3F8D015061}"/>
              </a:ext>
            </a:extLst>
          </p:cNvPr>
          <p:cNvSpPr>
            <a:spLocks noGrp="1"/>
          </p:cNvSpPr>
          <p:nvPr>
            <p:ph type="title"/>
          </p:nvPr>
        </p:nvSpPr>
        <p:spPr>
          <a:xfrm>
            <a:off x="414186" y="223520"/>
            <a:ext cx="11065132" cy="398803"/>
          </a:xfrm>
        </p:spPr>
        <p:txBody>
          <a:bodyPr/>
          <a:lstStyle/>
          <a:p>
            <a:r>
              <a:rPr lang="en-US" sz="3600"/>
              <a:t>Notice of Action Form Best Practices</a:t>
            </a:r>
          </a:p>
        </p:txBody>
      </p:sp>
      <p:sp>
        <p:nvSpPr>
          <p:cNvPr id="3" name="TextBox 2">
            <a:extLst>
              <a:ext uri="{FF2B5EF4-FFF2-40B4-BE49-F238E27FC236}">
                <a16:creationId xmlns:a16="http://schemas.microsoft.com/office/drawing/2014/main" id="{B30F969E-5AA2-20F3-0F58-A75934E74E43}"/>
              </a:ext>
            </a:extLst>
          </p:cNvPr>
          <p:cNvSpPr txBox="1"/>
          <p:nvPr/>
        </p:nvSpPr>
        <p:spPr>
          <a:xfrm>
            <a:off x="735452" y="1020418"/>
            <a:ext cx="3705225" cy="523220"/>
          </a:xfrm>
          <a:prstGeom prst="rect">
            <a:avLst/>
          </a:prstGeom>
          <a:solidFill>
            <a:schemeClr val="accent3">
              <a:lumMod val="10000"/>
              <a:lumOff val="90000"/>
            </a:schemeClr>
          </a:solidFill>
          <a:ln w="38100">
            <a:solidFill>
              <a:schemeClr val="accent3"/>
            </a:solidFill>
          </a:ln>
        </p:spPr>
        <p:txBody>
          <a:bodyPr wrap="square" rtlCol="0">
            <a:spAutoFit/>
          </a:bodyPr>
          <a:lstStyle/>
          <a:p>
            <a:pPr algn="ctr"/>
            <a:r>
              <a:rPr lang="en-US" sz="2800" b="1">
                <a:solidFill>
                  <a:schemeClr val="accent3"/>
                </a:solidFill>
              </a:rPr>
              <a:t>Documentation is Key</a:t>
            </a:r>
          </a:p>
        </p:txBody>
      </p:sp>
      <p:pic>
        <p:nvPicPr>
          <p:cNvPr id="6" name="Picture 5" descr="A person sitting on a couch">
            <a:extLst>
              <a:ext uri="{FF2B5EF4-FFF2-40B4-BE49-F238E27FC236}">
                <a16:creationId xmlns:a16="http://schemas.microsoft.com/office/drawing/2014/main" id="{482F35BC-A2FF-6D72-D3B1-0F99043D3347}"/>
              </a:ext>
            </a:extLst>
          </p:cNvPr>
          <p:cNvPicPr>
            <a:picLocks noChangeAspect="1"/>
          </p:cNvPicPr>
          <p:nvPr/>
        </p:nvPicPr>
        <p:blipFill>
          <a:blip r:embed="rId2"/>
          <a:stretch>
            <a:fillRect/>
          </a:stretch>
        </p:blipFill>
        <p:spPr>
          <a:xfrm>
            <a:off x="414186" y="2427514"/>
            <a:ext cx="4589383" cy="3279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3" name="Diagram 22" descr="Chart of best practices for notice of action form ">
            <a:extLst>
              <a:ext uri="{FF2B5EF4-FFF2-40B4-BE49-F238E27FC236}">
                <a16:creationId xmlns:a16="http://schemas.microsoft.com/office/drawing/2014/main" id="{608C8979-BAC3-FCDB-5342-40F9B1607DC6}"/>
              </a:ext>
            </a:extLst>
          </p:cNvPr>
          <p:cNvGraphicFramePr/>
          <p:nvPr>
            <p:extLst>
              <p:ext uri="{D42A27DB-BD31-4B8C-83A1-F6EECF244321}">
                <p14:modId xmlns:p14="http://schemas.microsoft.com/office/powerpoint/2010/main" val="4203055410"/>
              </p:ext>
            </p:extLst>
          </p:nvPr>
        </p:nvGraphicFramePr>
        <p:xfrm>
          <a:off x="5349789" y="852156"/>
          <a:ext cx="6270709" cy="5334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F53C430F-5B85-AB6B-22C5-893C7761BBA1}"/>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3067740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F3BFF-AAA3-2A91-3F8B-EA18871ED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72783-0C03-C0F2-6540-3DC594BD9440}"/>
              </a:ext>
            </a:extLst>
          </p:cNvPr>
          <p:cNvSpPr>
            <a:spLocks noGrp="1"/>
          </p:cNvSpPr>
          <p:nvPr>
            <p:ph type="title"/>
          </p:nvPr>
        </p:nvSpPr>
        <p:spPr/>
        <p:txBody>
          <a:bodyPr/>
          <a:lstStyle/>
          <a:p>
            <a:r>
              <a:rPr lang="en-US" sz="3600"/>
              <a:t>Knowledge Check</a:t>
            </a:r>
          </a:p>
        </p:txBody>
      </p:sp>
      <p:sp>
        <p:nvSpPr>
          <p:cNvPr id="3" name="Content Placeholder 2">
            <a:extLst>
              <a:ext uri="{FF2B5EF4-FFF2-40B4-BE49-F238E27FC236}">
                <a16:creationId xmlns:a16="http://schemas.microsoft.com/office/drawing/2014/main" id="{39BAB9E1-19BF-F525-B6BA-B2BF5D22C228}"/>
              </a:ext>
            </a:extLst>
          </p:cNvPr>
          <p:cNvSpPr>
            <a:spLocks noGrp="1"/>
          </p:cNvSpPr>
          <p:nvPr>
            <p:ph sz="half" idx="1"/>
          </p:nvPr>
        </p:nvSpPr>
        <p:spPr>
          <a:xfrm>
            <a:off x="3555999" y="894686"/>
            <a:ext cx="8080633" cy="2619867"/>
          </a:xfrm>
        </p:spPr>
        <p:txBody>
          <a:bodyPr vert="horz" lIns="0" tIns="0" rIns="0" bIns="0" rtlCol="0" anchor="t">
            <a:noAutofit/>
          </a:bodyPr>
          <a:lstStyle/>
          <a:p>
            <a:pPr algn="ctr"/>
            <a:r>
              <a:rPr lang="en-US" sz="3200" b="1">
                <a:solidFill>
                  <a:schemeClr val="accent3"/>
                </a:solidFill>
                <a:latin typeface="Corbel"/>
              </a:rPr>
              <a:t>An ECOP consumer indicates at assessment they no longer want Home Delivered Meals. Which of the following forms, indicating consumer choice, should be signed by the consumer at the visit?</a:t>
            </a:r>
            <a:endParaRPr lang="en-US">
              <a:solidFill>
                <a:schemeClr val="accent3"/>
              </a:solidFill>
            </a:endParaRPr>
          </a:p>
          <a:p>
            <a:pPr marL="514350" indent="-514350">
              <a:lnSpc>
                <a:spcPct val="150000"/>
              </a:lnSpc>
              <a:buFont typeface="+mj-lt"/>
              <a:buAutoNum type="arabicPeriod"/>
            </a:pPr>
            <a:r>
              <a:rPr lang="en-US" sz="2800" b="1">
                <a:solidFill>
                  <a:schemeClr val="accent3"/>
                </a:solidFill>
                <a:latin typeface="Corbel"/>
              </a:rPr>
              <a:t>Notice of Action (NOA)</a:t>
            </a:r>
          </a:p>
          <a:p>
            <a:pPr marL="514350" indent="-514350">
              <a:lnSpc>
                <a:spcPct val="150000"/>
              </a:lnSpc>
              <a:buFont typeface="+mj-lt"/>
              <a:buAutoNum type="arabicPeriod"/>
            </a:pPr>
            <a:r>
              <a:rPr lang="en-US" sz="2800" b="1">
                <a:solidFill>
                  <a:schemeClr val="accent3"/>
                </a:solidFill>
                <a:latin typeface="Corbel"/>
              </a:rPr>
              <a:t>List of Appeal Rights</a:t>
            </a:r>
          </a:p>
          <a:p>
            <a:pPr marL="514350" indent="-514350">
              <a:lnSpc>
                <a:spcPct val="150000"/>
              </a:lnSpc>
              <a:buFont typeface="+mj-lt"/>
              <a:buAutoNum type="arabicPeriod"/>
            </a:pPr>
            <a:r>
              <a:rPr lang="en-US" sz="2800" b="1">
                <a:solidFill>
                  <a:schemeClr val="accent3"/>
                </a:solidFill>
                <a:latin typeface="Corbel"/>
              </a:rPr>
              <a:t>Voluntary Assent (VAF)</a:t>
            </a:r>
          </a:p>
          <a:p>
            <a:pPr marL="514350" indent="-514350">
              <a:lnSpc>
                <a:spcPct val="150000"/>
              </a:lnSpc>
              <a:buFont typeface="+mj-lt"/>
              <a:buAutoNum type="arabicPeriod"/>
            </a:pPr>
            <a:r>
              <a:rPr lang="en-US" sz="2800" b="1">
                <a:solidFill>
                  <a:schemeClr val="accent3"/>
                </a:solidFill>
                <a:latin typeface="Corbel"/>
              </a:rPr>
              <a:t>Notice of Ineligibility</a:t>
            </a:r>
          </a:p>
          <a:p>
            <a:pPr marL="514350" indent="-514350">
              <a:buFont typeface="+mj-lt"/>
              <a:buAutoNum type="arabicPeriod"/>
            </a:pPr>
            <a:endParaRPr lang="en-US" sz="2800" b="1">
              <a:solidFill>
                <a:schemeClr val="accent3"/>
              </a:solidFill>
            </a:endParaRPr>
          </a:p>
        </p:txBody>
      </p:sp>
      <p:sp>
        <p:nvSpPr>
          <p:cNvPr id="5" name="Rectangle 4">
            <a:extLst>
              <a:ext uri="{FF2B5EF4-FFF2-40B4-BE49-F238E27FC236}">
                <a16:creationId xmlns:a16="http://schemas.microsoft.com/office/drawing/2014/main" id="{F0CAFE6A-04EE-A8E8-44E2-3736FA7924B1}"/>
              </a:ext>
            </a:extLst>
          </p:cNvPr>
          <p:cNvSpPr/>
          <p:nvPr/>
        </p:nvSpPr>
        <p:spPr>
          <a:xfrm>
            <a:off x="3963211" y="4779208"/>
            <a:ext cx="3955070" cy="725864"/>
          </a:xfrm>
          <a:prstGeom prst="rect">
            <a:avLst/>
          </a:prstGeom>
          <a:noFill/>
          <a:ln w="57150">
            <a:solidFill>
              <a:srgbClr val="9127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3F11C4-5459-7287-58D4-6BB86D4F2D73}"/>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289534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3614-8FE5-E835-04D1-6F01E6918D81}"/>
              </a:ext>
            </a:extLst>
          </p:cNvPr>
          <p:cNvSpPr>
            <a:spLocks noGrp="1"/>
          </p:cNvSpPr>
          <p:nvPr>
            <p:ph type="title"/>
          </p:nvPr>
        </p:nvSpPr>
        <p:spPr>
          <a:xfrm>
            <a:off x="652948" y="2501446"/>
            <a:ext cx="11049000" cy="1423311"/>
          </a:xfrm>
        </p:spPr>
        <p:txBody>
          <a:bodyPr/>
          <a:lstStyle/>
          <a:p>
            <a:pPr marL="342900" indent="-342900"/>
            <a:r>
              <a:rPr lang="en-US">
                <a:solidFill>
                  <a:schemeClr val="accent2"/>
                </a:solidFill>
                <a:latin typeface="Corbel"/>
              </a:rPr>
              <a:t>MassHealth Financial Eligibility for Home Care Waiver Consumers</a:t>
            </a:r>
            <a:br>
              <a:rPr lang="en-US" sz="4000">
                <a:solidFill>
                  <a:schemeClr val="accent3"/>
                </a:solidFill>
                <a:latin typeface="Corbel"/>
              </a:rPr>
            </a:br>
            <a:endParaRPr lang="en-US"/>
          </a:p>
        </p:txBody>
      </p:sp>
      <p:sp>
        <p:nvSpPr>
          <p:cNvPr id="3" name="TextBox 2">
            <a:extLst>
              <a:ext uri="{FF2B5EF4-FFF2-40B4-BE49-F238E27FC236}">
                <a16:creationId xmlns:a16="http://schemas.microsoft.com/office/drawing/2014/main" id="{946FA972-CC32-23D4-32C9-E67C67E8FC02}"/>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550213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26097-8CE0-1421-AD6C-6711021989F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71BAB801-96ED-BA47-15A8-81CE692FC41D}"/>
              </a:ext>
            </a:extLst>
          </p:cNvPr>
          <p:cNvSpPr txBox="1">
            <a:spLocks noGrp="1"/>
          </p:cNvSpPr>
          <p:nvPr>
            <p:ph type="title" idx="4294967295"/>
          </p:nvPr>
        </p:nvSpPr>
        <p:spPr>
          <a:xfrm>
            <a:off x="180976" y="176701"/>
            <a:ext cx="11065132" cy="39880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sz="2800" b="1" i="0" kern="1200">
                <a:solidFill>
                  <a:srgbClr val="8E9838"/>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8E9838"/>
                </a:solidFill>
                <a:effectLst/>
                <a:uLnTx/>
                <a:uFillTx/>
                <a:latin typeface="+mj-lt"/>
                <a:ea typeface="+mj-ea"/>
                <a:cs typeface="+mj-cs"/>
              </a:rPr>
              <a:t>Waiver Guidelines</a:t>
            </a:r>
          </a:p>
        </p:txBody>
      </p:sp>
      <p:graphicFrame>
        <p:nvGraphicFramePr>
          <p:cNvPr id="2" name="Diagram 1" descr="Chart of waiver guidelines and requirements for appeals">
            <a:extLst>
              <a:ext uri="{FF2B5EF4-FFF2-40B4-BE49-F238E27FC236}">
                <a16:creationId xmlns:a16="http://schemas.microsoft.com/office/drawing/2014/main" id="{B6816CED-F518-7039-BA7D-A3CE50845AC5}"/>
              </a:ext>
            </a:extLst>
          </p:cNvPr>
          <p:cNvGraphicFramePr/>
          <p:nvPr>
            <p:extLst>
              <p:ext uri="{D42A27DB-BD31-4B8C-83A1-F6EECF244321}">
                <p14:modId xmlns:p14="http://schemas.microsoft.com/office/powerpoint/2010/main" val="1904493779"/>
              </p:ext>
            </p:extLst>
          </p:nvPr>
        </p:nvGraphicFramePr>
        <p:xfrm>
          <a:off x="107824" y="628583"/>
          <a:ext cx="11582342" cy="5753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9E642EE-2E90-B930-B327-9D09EEA6FDFD}"/>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515123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324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4007-8024-64BC-3147-5ADF2AD34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9322E-9EB8-B99C-2ECE-4BFC62E0B7E3}"/>
              </a:ext>
            </a:extLst>
          </p:cNvPr>
          <p:cNvSpPr>
            <a:spLocks noGrp="1"/>
          </p:cNvSpPr>
          <p:nvPr>
            <p:ph type="title"/>
          </p:nvPr>
        </p:nvSpPr>
        <p:spPr>
          <a:xfrm>
            <a:off x="652948" y="2501446"/>
            <a:ext cx="11049000" cy="1423311"/>
          </a:xfrm>
        </p:spPr>
        <p:txBody>
          <a:bodyPr/>
          <a:lstStyle/>
          <a:p>
            <a:pPr marL="342900" indent="-342900"/>
            <a:r>
              <a:rPr lang="en-US">
                <a:solidFill>
                  <a:schemeClr val="accent2"/>
                </a:solidFill>
                <a:latin typeface="Corbel"/>
              </a:rPr>
              <a:t>Appeals Forms and Documents</a:t>
            </a:r>
            <a:endParaRPr lang="en-US"/>
          </a:p>
        </p:txBody>
      </p:sp>
      <p:sp>
        <p:nvSpPr>
          <p:cNvPr id="3" name="TextBox 2">
            <a:extLst>
              <a:ext uri="{FF2B5EF4-FFF2-40B4-BE49-F238E27FC236}">
                <a16:creationId xmlns:a16="http://schemas.microsoft.com/office/drawing/2014/main" id="{1B4875E6-8605-413B-6816-FB32CAC3C447}"/>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659822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500ED-E504-D8E3-3FAD-136496ABF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92CB4C-CF93-4535-A454-A53350E24D04}"/>
              </a:ext>
            </a:extLst>
          </p:cNvPr>
          <p:cNvSpPr>
            <a:spLocks noGrp="1"/>
          </p:cNvSpPr>
          <p:nvPr>
            <p:ph type="title"/>
          </p:nvPr>
        </p:nvSpPr>
        <p:spPr>
          <a:xfrm>
            <a:off x="413756" y="205981"/>
            <a:ext cx="11065132" cy="398803"/>
          </a:xfrm>
        </p:spPr>
        <p:txBody>
          <a:bodyPr/>
          <a:lstStyle/>
          <a:p>
            <a:pPr>
              <a:defRPr/>
            </a:pPr>
            <a:r>
              <a:rPr lang="en-US" sz="3600"/>
              <a:t>Important Appeals Documents</a:t>
            </a:r>
          </a:p>
        </p:txBody>
      </p:sp>
      <p:graphicFrame>
        <p:nvGraphicFramePr>
          <p:cNvPr id="5" name="Content Placeholder 4" descr="Chart of appeals documents and when to use them">
            <a:extLst>
              <a:ext uri="{FF2B5EF4-FFF2-40B4-BE49-F238E27FC236}">
                <a16:creationId xmlns:a16="http://schemas.microsoft.com/office/drawing/2014/main" id="{BAA9D153-E23D-7B6F-D024-D34BC16A8A6E}"/>
              </a:ext>
            </a:extLst>
          </p:cNvPr>
          <p:cNvGraphicFramePr>
            <a:graphicFrameLocks noGrp="1"/>
          </p:cNvGraphicFramePr>
          <p:nvPr>
            <p:ph sz="half" idx="4294967295"/>
            <p:extLst>
              <p:ext uri="{D42A27DB-BD31-4B8C-83A1-F6EECF244321}">
                <p14:modId xmlns:p14="http://schemas.microsoft.com/office/powerpoint/2010/main" val="3197926701"/>
              </p:ext>
            </p:extLst>
          </p:nvPr>
        </p:nvGraphicFramePr>
        <p:xfrm>
          <a:off x="571502" y="2046515"/>
          <a:ext cx="10749641" cy="4104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C2C8AA93-9C6D-DCAE-1C0C-B43E8A055926}"/>
              </a:ext>
            </a:extLst>
          </p:cNvPr>
          <p:cNvSpPr/>
          <p:nvPr/>
        </p:nvSpPr>
        <p:spPr>
          <a:xfrm>
            <a:off x="245581" y="906905"/>
            <a:ext cx="11800114" cy="7477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ASAP’s are required to send important documents to consumers who receive either:</a:t>
            </a:r>
          </a:p>
          <a:p>
            <a:pPr algn="ctr"/>
            <a:r>
              <a:rPr lang="en-US" sz="2400"/>
              <a:t> NOI and NOA Forms</a:t>
            </a:r>
          </a:p>
        </p:txBody>
      </p:sp>
      <p:sp>
        <p:nvSpPr>
          <p:cNvPr id="3" name="TextBox 2">
            <a:extLst>
              <a:ext uri="{FF2B5EF4-FFF2-40B4-BE49-F238E27FC236}">
                <a16:creationId xmlns:a16="http://schemas.microsoft.com/office/drawing/2014/main" id="{9B62CC70-7C74-7FA5-4E02-5BE28877D516}"/>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4263366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C10B2-25C2-E4A8-6CE7-2403E2153B9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6E81E91-7C4D-6E4A-86DC-4932E41DCCFF}"/>
              </a:ext>
            </a:extLst>
          </p:cNvPr>
          <p:cNvSpPr txBox="1">
            <a:spLocks noGrp="1"/>
          </p:cNvSpPr>
          <p:nvPr>
            <p:ph type="title" idx="4294967295"/>
          </p:nvPr>
        </p:nvSpPr>
        <p:spPr>
          <a:xfrm>
            <a:off x="178211" y="225057"/>
            <a:ext cx="11065132" cy="39880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sz="2800" b="1" i="0" kern="1200">
                <a:solidFill>
                  <a:srgbClr val="8E9838"/>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8E9838"/>
                </a:solidFill>
                <a:effectLst/>
                <a:uLnTx/>
                <a:uFillTx/>
                <a:latin typeface="+mj-lt"/>
                <a:ea typeface="+mj-ea"/>
                <a:cs typeface="+mj-cs"/>
              </a:rPr>
              <a:t>List of Appeal Rights </a:t>
            </a:r>
          </a:p>
        </p:txBody>
      </p:sp>
      <p:graphicFrame>
        <p:nvGraphicFramePr>
          <p:cNvPr id="5" name="Diagram 4" descr="Description of consumer/applicant appeals rights">
            <a:extLst>
              <a:ext uri="{FF2B5EF4-FFF2-40B4-BE49-F238E27FC236}">
                <a16:creationId xmlns:a16="http://schemas.microsoft.com/office/drawing/2014/main" id="{0E25A522-367E-E82B-0C1B-54D47A47334F}"/>
              </a:ext>
            </a:extLst>
          </p:cNvPr>
          <p:cNvGraphicFramePr/>
          <p:nvPr>
            <p:extLst>
              <p:ext uri="{D42A27DB-BD31-4B8C-83A1-F6EECF244321}">
                <p14:modId xmlns:p14="http://schemas.microsoft.com/office/powerpoint/2010/main" val="24948347"/>
              </p:ext>
            </p:extLst>
          </p:nvPr>
        </p:nvGraphicFramePr>
        <p:xfrm>
          <a:off x="329893" y="979715"/>
          <a:ext cx="5279571" cy="4898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Consumer appeals rights form&#10;">
            <a:extLst>
              <a:ext uri="{FF2B5EF4-FFF2-40B4-BE49-F238E27FC236}">
                <a16:creationId xmlns:a16="http://schemas.microsoft.com/office/drawing/2014/main" id="{79A2CD79-39EE-288E-9CCE-1DFBF1160CFC}"/>
              </a:ext>
            </a:extLst>
          </p:cNvPr>
          <p:cNvPicPr>
            <a:picLocks noChangeAspect="1"/>
          </p:cNvPicPr>
          <p:nvPr/>
        </p:nvPicPr>
        <p:blipFill>
          <a:blip r:embed="rId7"/>
          <a:stretch>
            <a:fillRect/>
          </a:stretch>
        </p:blipFill>
        <p:spPr>
          <a:xfrm>
            <a:off x="5834743" y="136599"/>
            <a:ext cx="6027364" cy="6115664"/>
          </a:xfrm>
          <a:prstGeom prst="rect">
            <a:avLst/>
          </a:prstGeom>
        </p:spPr>
      </p:pic>
      <p:sp>
        <p:nvSpPr>
          <p:cNvPr id="2" name="TextBox 1">
            <a:extLst>
              <a:ext uri="{FF2B5EF4-FFF2-40B4-BE49-F238E27FC236}">
                <a16:creationId xmlns:a16="http://schemas.microsoft.com/office/drawing/2014/main" id="{F09B5CB5-BE85-8D33-2ECC-603AD48901D4}"/>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594381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70251-802F-6347-9B1D-A8E785AE6F8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FB60DCD-5DC5-C408-B452-3E4C7EE8E7E4}"/>
              </a:ext>
            </a:extLst>
          </p:cNvPr>
          <p:cNvSpPr txBox="1">
            <a:spLocks noGrp="1"/>
          </p:cNvSpPr>
          <p:nvPr>
            <p:ph type="title" idx="4294967295"/>
          </p:nvPr>
        </p:nvSpPr>
        <p:spPr>
          <a:xfrm>
            <a:off x="147731" y="103137"/>
            <a:ext cx="11065132" cy="39880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sz="2800" b="1" i="0" kern="1200">
                <a:solidFill>
                  <a:srgbClr val="8E9838"/>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8E9838"/>
                </a:solidFill>
                <a:effectLst/>
                <a:uLnTx/>
                <a:uFillTx/>
                <a:latin typeface="+mj-lt"/>
                <a:ea typeface="+mj-ea"/>
                <a:cs typeface="+mj-cs"/>
              </a:rPr>
              <a:t>Request for ASAP Review</a:t>
            </a:r>
          </a:p>
        </p:txBody>
      </p:sp>
      <p:pic>
        <p:nvPicPr>
          <p:cNvPr id="5" name="Picture 4" descr="Screenshot of Request for ASAP review form">
            <a:extLst>
              <a:ext uri="{FF2B5EF4-FFF2-40B4-BE49-F238E27FC236}">
                <a16:creationId xmlns:a16="http://schemas.microsoft.com/office/drawing/2014/main" id="{9DF9DED3-0BD0-F027-FE0D-771D6CF80165}"/>
              </a:ext>
            </a:extLst>
          </p:cNvPr>
          <p:cNvPicPr>
            <a:picLocks noChangeAspect="1"/>
          </p:cNvPicPr>
          <p:nvPr/>
        </p:nvPicPr>
        <p:blipFill>
          <a:blip r:embed="rId2"/>
          <a:stretch>
            <a:fillRect/>
          </a:stretch>
        </p:blipFill>
        <p:spPr>
          <a:xfrm>
            <a:off x="720923" y="772885"/>
            <a:ext cx="5810505" cy="5333879"/>
          </a:xfrm>
          <a:prstGeom prst="rect">
            <a:avLst/>
          </a:prstGeom>
        </p:spPr>
      </p:pic>
      <p:sp>
        <p:nvSpPr>
          <p:cNvPr id="2" name="TextBox 1">
            <a:extLst>
              <a:ext uri="{FF2B5EF4-FFF2-40B4-BE49-F238E27FC236}">
                <a16:creationId xmlns:a16="http://schemas.microsoft.com/office/drawing/2014/main" id="{EA696315-9DAD-202F-C00B-7A521E3BB3CB}"/>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graphicFrame>
        <p:nvGraphicFramePr>
          <p:cNvPr id="3" name="Diagram 2" descr="Chart describing the request for ASAP review form and how to use">
            <a:extLst>
              <a:ext uri="{FF2B5EF4-FFF2-40B4-BE49-F238E27FC236}">
                <a16:creationId xmlns:a16="http://schemas.microsoft.com/office/drawing/2014/main" id="{20CB1C7B-D4B9-E302-43FC-7EAE9F179388}"/>
              </a:ext>
            </a:extLst>
          </p:cNvPr>
          <p:cNvGraphicFramePr/>
          <p:nvPr>
            <p:extLst>
              <p:ext uri="{D42A27DB-BD31-4B8C-83A1-F6EECF244321}">
                <p14:modId xmlns:p14="http://schemas.microsoft.com/office/powerpoint/2010/main" val="954852755"/>
              </p:ext>
            </p:extLst>
          </p:nvPr>
        </p:nvGraphicFramePr>
        <p:xfrm>
          <a:off x="5279571" y="772885"/>
          <a:ext cx="7699828" cy="5419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786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E251809-6831-8597-BD79-DF1D40FB60A0}"/>
              </a:ext>
            </a:extLst>
          </p:cNvPr>
          <p:cNvSpPr>
            <a:spLocks noGrp="1"/>
          </p:cNvSpPr>
          <p:nvPr>
            <p:ph type="title"/>
          </p:nvPr>
        </p:nvSpPr>
        <p:spPr/>
        <p:txBody>
          <a:bodyPr/>
          <a:lstStyle/>
          <a:p>
            <a:pPr>
              <a:defRPr/>
            </a:pPr>
            <a:r>
              <a:rPr lang="en-US" altLang="en-US" sz="3600">
                <a:solidFill>
                  <a:srgbClr val="8F9838"/>
                </a:solidFill>
              </a:rPr>
              <a:t>ASAP Appeal Process: timeframes for communications</a:t>
            </a:r>
          </a:p>
        </p:txBody>
      </p:sp>
      <p:graphicFrame>
        <p:nvGraphicFramePr>
          <p:cNvPr id="3" name="Diagram 2" descr="Chart of appeals process and timeframes">
            <a:extLst>
              <a:ext uri="{FF2B5EF4-FFF2-40B4-BE49-F238E27FC236}">
                <a16:creationId xmlns:a16="http://schemas.microsoft.com/office/drawing/2014/main" id="{48EF3AF1-BA72-2976-2466-F3401131E6B6}"/>
              </a:ext>
            </a:extLst>
          </p:cNvPr>
          <p:cNvGraphicFramePr/>
          <p:nvPr>
            <p:extLst>
              <p:ext uri="{D42A27DB-BD31-4B8C-83A1-F6EECF244321}">
                <p14:modId xmlns:p14="http://schemas.microsoft.com/office/powerpoint/2010/main" val="903291154"/>
              </p:ext>
            </p:extLst>
          </p:nvPr>
        </p:nvGraphicFramePr>
        <p:xfrm>
          <a:off x="1094014" y="832757"/>
          <a:ext cx="10003972" cy="5192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1ADCE2BC-4935-EBD4-2CA7-EB451B6B9099}"/>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E1469-9348-7E85-A2AE-021600EC7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58925-C753-A7DA-1BBD-9C985B50C561}"/>
              </a:ext>
            </a:extLst>
          </p:cNvPr>
          <p:cNvSpPr>
            <a:spLocks noGrp="1"/>
          </p:cNvSpPr>
          <p:nvPr>
            <p:ph type="title"/>
          </p:nvPr>
        </p:nvSpPr>
        <p:spPr>
          <a:xfrm>
            <a:off x="99553" y="142497"/>
            <a:ext cx="11065132" cy="398803"/>
          </a:xfrm>
        </p:spPr>
        <p:txBody>
          <a:bodyPr/>
          <a:lstStyle/>
          <a:p>
            <a:pPr>
              <a:defRPr/>
            </a:pPr>
            <a:r>
              <a:rPr lang="en-US" sz="3600"/>
              <a:t>Notice of ASAP Review Date</a:t>
            </a:r>
          </a:p>
        </p:txBody>
      </p:sp>
      <p:graphicFrame>
        <p:nvGraphicFramePr>
          <p:cNvPr id="6" name="Diagram 5" descr="Description of how to use the notice of ASAP review date form">
            <a:extLst>
              <a:ext uri="{FF2B5EF4-FFF2-40B4-BE49-F238E27FC236}">
                <a16:creationId xmlns:a16="http://schemas.microsoft.com/office/drawing/2014/main" id="{9F2E733B-68E1-8104-82FF-CCADE253488E}"/>
              </a:ext>
            </a:extLst>
          </p:cNvPr>
          <p:cNvGraphicFramePr/>
          <p:nvPr>
            <p:extLst>
              <p:ext uri="{D42A27DB-BD31-4B8C-83A1-F6EECF244321}">
                <p14:modId xmlns:p14="http://schemas.microsoft.com/office/powerpoint/2010/main" val="1879184317"/>
              </p:ext>
            </p:extLst>
          </p:nvPr>
        </p:nvGraphicFramePr>
        <p:xfrm>
          <a:off x="595087" y="-473529"/>
          <a:ext cx="3959199" cy="7805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Screenshot of notice of ASAP Review date form">
            <a:extLst>
              <a:ext uri="{FF2B5EF4-FFF2-40B4-BE49-F238E27FC236}">
                <a16:creationId xmlns:a16="http://schemas.microsoft.com/office/drawing/2014/main" id="{580D2F28-4F44-D8F3-5B67-1B039E21C144}"/>
              </a:ext>
            </a:extLst>
          </p:cNvPr>
          <p:cNvPicPr>
            <a:picLocks noChangeAspect="1"/>
          </p:cNvPicPr>
          <p:nvPr/>
        </p:nvPicPr>
        <p:blipFill>
          <a:blip r:embed="rId7"/>
          <a:stretch>
            <a:fillRect/>
          </a:stretch>
        </p:blipFill>
        <p:spPr>
          <a:xfrm>
            <a:off x="5918500" y="270513"/>
            <a:ext cx="5831840" cy="5953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344BE11E-30D8-EF78-A1AB-DE5F7E7A267B}"/>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3508817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359CBAC6-3E71-878B-D881-34CA2AE46E6C}"/>
              </a:ext>
            </a:extLst>
          </p:cNvPr>
          <p:cNvSpPr>
            <a:spLocks noGrp="1"/>
          </p:cNvSpPr>
          <p:nvPr>
            <p:ph type="title"/>
          </p:nvPr>
        </p:nvSpPr>
        <p:spPr>
          <a:xfrm>
            <a:off x="319966" y="125700"/>
            <a:ext cx="11065132" cy="398803"/>
          </a:xfrm>
        </p:spPr>
        <p:txBody>
          <a:bodyPr anchor="ctr">
            <a:noAutofit/>
          </a:bodyPr>
          <a:lstStyle/>
          <a:p>
            <a:pPr>
              <a:lnSpc>
                <a:spcPct val="90000"/>
              </a:lnSpc>
              <a:defRPr/>
            </a:pPr>
            <a:r>
              <a:rPr lang="en-US" altLang="en-US" sz="3600"/>
              <a:t>ASAP Appeal Process</a:t>
            </a:r>
          </a:p>
        </p:txBody>
      </p:sp>
      <p:graphicFrame>
        <p:nvGraphicFramePr>
          <p:cNvPr id="14" name="Diagram 13" descr="Chart of timeframes for the appeals process">
            <a:extLst>
              <a:ext uri="{FF2B5EF4-FFF2-40B4-BE49-F238E27FC236}">
                <a16:creationId xmlns:a16="http://schemas.microsoft.com/office/drawing/2014/main" id="{163EF8F3-B473-9C12-337F-2BC7E992BEF0}"/>
              </a:ext>
            </a:extLst>
          </p:cNvPr>
          <p:cNvGraphicFramePr/>
          <p:nvPr>
            <p:extLst>
              <p:ext uri="{D42A27DB-BD31-4B8C-83A1-F6EECF244321}">
                <p14:modId xmlns:p14="http://schemas.microsoft.com/office/powerpoint/2010/main" val="1229214022"/>
              </p:ext>
            </p:extLst>
          </p:nvPr>
        </p:nvGraphicFramePr>
        <p:xfrm>
          <a:off x="319966" y="593271"/>
          <a:ext cx="11065132" cy="5671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A92586E-0719-67A4-ADD0-7764B6305BED}"/>
              </a:ext>
            </a:extLst>
          </p:cNvPr>
          <p:cNvSpPr txBox="1"/>
          <p:nvPr/>
        </p:nvSpPr>
        <p:spPr>
          <a:xfrm>
            <a:off x="76200" y="6455301"/>
            <a:ext cx="6096000" cy="261610"/>
          </a:xfrm>
          <a:prstGeom prst="rect">
            <a:avLst/>
          </a:prstGeom>
          <a:noFill/>
        </p:spPr>
        <p:txBody>
          <a:bodyPr wrap="square">
            <a:spAutoFit/>
          </a:bodyPr>
          <a:lstStyle/>
          <a:p>
            <a:r>
              <a:rPr lang="en-US" sz="1100">
                <a:solidFill>
                  <a:schemeClr val="bg1"/>
                </a:solidFill>
              </a:rPr>
              <a:t>For ASAP Training Purposes Only.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37FF4-1841-DC1D-3ED8-4CAD56FC5542}"/>
              </a:ext>
            </a:extLst>
          </p:cNvPr>
          <p:cNvSpPr>
            <a:spLocks noGrp="1"/>
          </p:cNvSpPr>
          <p:nvPr>
            <p:ph type="title"/>
          </p:nvPr>
        </p:nvSpPr>
        <p:spPr/>
        <p:txBody>
          <a:bodyPr/>
          <a:lstStyle/>
          <a:p>
            <a:pPr>
              <a:defRPr/>
            </a:pPr>
            <a:r>
              <a:rPr lang="en-US" sz="3600"/>
              <a:t>Notice of ASAP Review Decision</a:t>
            </a:r>
          </a:p>
        </p:txBody>
      </p:sp>
      <p:graphicFrame>
        <p:nvGraphicFramePr>
          <p:cNvPr id="4" name="Diagram 3" descr="Description of how to complete the ASAP review decision">
            <a:extLst>
              <a:ext uri="{FF2B5EF4-FFF2-40B4-BE49-F238E27FC236}">
                <a16:creationId xmlns:a16="http://schemas.microsoft.com/office/drawing/2014/main" id="{365616EA-BA3F-E020-BE3A-C7B08944EAFC}"/>
              </a:ext>
            </a:extLst>
          </p:cNvPr>
          <p:cNvGraphicFramePr/>
          <p:nvPr>
            <p:extLst>
              <p:ext uri="{D42A27DB-BD31-4B8C-83A1-F6EECF244321}">
                <p14:modId xmlns:p14="http://schemas.microsoft.com/office/powerpoint/2010/main" val="2494021528"/>
              </p:ext>
            </p:extLst>
          </p:nvPr>
        </p:nvGraphicFramePr>
        <p:xfrm>
          <a:off x="487346" y="881743"/>
          <a:ext cx="6371771" cy="494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7" name="Content Placeholder 4" descr="notice-of-asap-review-decision.doc (Protected View) - Microsoft Word">
            <a:extLst>
              <a:ext uri="{FF2B5EF4-FFF2-40B4-BE49-F238E27FC236}">
                <a16:creationId xmlns:a16="http://schemas.microsoft.com/office/drawing/2014/main" id="{D8E0E8D4-AAE4-A186-CC5E-70440334C6AC}"/>
              </a:ext>
            </a:extLst>
          </p:cNvPr>
          <p:cNvPicPr>
            <a:picLocks noGrp="1" noChangeAspect="1"/>
          </p:cNvPicPr>
          <p:nvPr>
            <p:ph sz="half" idx="4294967295"/>
          </p:nvPr>
        </p:nvPicPr>
        <p:blipFill>
          <a:blip r:embed="rId7">
            <a:extLst>
              <a:ext uri="{28A0092B-C50C-407E-A947-70E740481C1C}">
                <a14:useLocalDpi xmlns:a14="http://schemas.microsoft.com/office/drawing/2010/main" val="0"/>
              </a:ext>
            </a:extLst>
          </a:blip>
          <a:srcRect l="31130" t="7848" r="31987" b="5587"/>
          <a:stretch>
            <a:fillRect/>
          </a:stretch>
        </p:blipFill>
        <p:spPr>
          <a:xfrm>
            <a:off x="7192946" y="408312"/>
            <a:ext cx="4511708" cy="5804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48F9D510-15D9-B8AB-B099-BF9EA7D3D622}"/>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2892-11A8-329B-62BF-6025BF0B70C9}"/>
              </a:ext>
            </a:extLst>
          </p:cNvPr>
          <p:cNvSpPr>
            <a:spLocks noGrp="1"/>
          </p:cNvSpPr>
          <p:nvPr>
            <p:ph type="title"/>
          </p:nvPr>
        </p:nvSpPr>
        <p:spPr/>
        <p:txBody>
          <a:bodyPr/>
          <a:lstStyle/>
          <a:p>
            <a:pPr>
              <a:defRPr/>
            </a:pPr>
            <a:r>
              <a:rPr lang="en-US" sz="3600"/>
              <a:t>Appeal Rights to AGE (Elder Affairs)</a:t>
            </a:r>
          </a:p>
        </p:txBody>
      </p:sp>
      <p:graphicFrame>
        <p:nvGraphicFramePr>
          <p:cNvPr id="7" name="Diagram 6" descr="Description of the appeal rights and regulatory requirements">
            <a:extLst>
              <a:ext uri="{FF2B5EF4-FFF2-40B4-BE49-F238E27FC236}">
                <a16:creationId xmlns:a16="http://schemas.microsoft.com/office/drawing/2014/main" id="{BAEDACDB-814D-1069-68A1-EA1519037E96}"/>
              </a:ext>
            </a:extLst>
          </p:cNvPr>
          <p:cNvGraphicFramePr/>
          <p:nvPr>
            <p:extLst>
              <p:ext uri="{D42A27DB-BD31-4B8C-83A1-F6EECF244321}">
                <p14:modId xmlns:p14="http://schemas.microsoft.com/office/powerpoint/2010/main" val="2241001894"/>
              </p:ext>
            </p:extLst>
          </p:nvPr>
        </p:nvGraphicFramePr>
        <p:xfrm>
          <a:off x="329893" y="979715"/>
          <a:ext cx="5279571" cy="4898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1" name="Content Placeholder 4" descr="appeals-rights-to-elder-affairs.doc (Protected View) - Microsoft Word">
            <a:extLst>
              <a:ext uri="{FF2B5EF4-FFF2-40B4-BE49-F238E27FC236}">
                <a16:creationId xmlns:a16="http://schemas.microsoft.com/office/drawing/2014/main" id="{E5BF50A6-797C-E62C-AFE0-C669041B0793}"/>
              </a:ext>
            </a:extLst>
          </p:cNvPr>
          <p:cNvPicPr>
            <a:picLocks noGrp="1" noChangeAspect="1"/>
          </p:cNvPicPr>
          <p:nvPr>
            <p:ph sz="half" idx="4294967295"/>
          </p:nvPr>
        </p:nvPicPr>
        <p:blipFill>
          <a:blip r:embed="rId7">
            <a:extLst>
              <a:ext uri="{28A0092B-C50C-407E-A947-70E740481C1C}">
                <a14:useLocalDpi xmlns:a14="http://schemas.microsoft.com/office/drawing/2010/main" val="0"/>
              </a:ext>
            </a:extLst>
          </a:blip>
          <a:srcRect l="31251" t="7845" r="32051" b="5583"/>
          <a:stretch>
            <a:fillRect/>
          </a:stretch>
        </p:blipFill>
        <p:spPr>
          <a:xfrm>
            <a:off x="7053943" y="1081539"/>
            <a:ext cx="4364977" cy="4911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7A97A82-22C8-5B34-1CAB-11C57AEE4617}"/>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CAEA-61D7-BBCA-0826-EDFAC5C793B1}"/>
              </a:ext>
            </a:extLst>
          </p:cNvPr>
          <p:cNvSpPr>
            <a:spLocks noGrp="1"/>
          </p:cNvSpPr>
          <p:nvPr>
            <p:ph type="title"/>
          </p:nvPr>
        </p:nvSpPr>
        <p:spPr/>
        <p:txBody>
          <a:bodyPr/>
          <a:lstStyle/>
          <a:p>
            <a:pPr>
              <a:defRPr/>
            </a:pPr>
            <a:r>
              <a:rPr lang="en-US" sz="3600"/>
              <a:t>Request to Appeal ASAP’s Review Decision Form</a:t>
            </a:r>
          </a:p>
        </p:txBody>
      </p:sp>
      <p:pic>
        <p:nvPicPr>
          <p:cNvPr id="18435" name="Content Placeholder 4" descr="requesttoappealasapreviewdecision-waiver.doc (Protected View) - Microsoft Word">
            <a:extLst>
              <a:ext uri="{FF2B5EF4-FFF2-40B4-BE49-F238E27FC236}">
                <a16:creationId xmlns:a16="http://schemas.microsoft.com/office/drawing/2014/main" id="{2B0C7319-854A-3E29-B88D-37D05331C6A6}"/>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l="30992" t="7845" r="31792" b="5347"/>
          <a:stretch>
            <a:fillRect/>
          </a:stretch>
        </p:blipFill>
        <p:spPr>
          <a:xfrm>
            <a:off x="495300" y="979601"/>
            <a:ext cx="4082142" cy="5220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Diagram 2" descr="Chart describing how to use the ASAP review decision form">
            <a:extLst>
              <a:ext uri="{FF2B5EF4-FFF2-40B4-BE49-F238E27FC236}">
                <a16:creationId xmlns:a16="http://schemas.microsoft.com/office/drawing/2014/main" id="{717D3872-9CF7-C51F-2414-7DE548C0A238}"/>
              </a:ext>
            </a:extLst>
          </p:cNvPr>
          <p:cNvGraphicFramePr/>
          <p:nvPr>
            <p:extLst>
              <p:ext uri="{D42A27DB-BD31-4B8C-83A1-F6EECF244321}">
                <p14:modId xmlns:p14="http://schemas.microsoft.com/office/powerpoint/2010/main" val="3439198316"/>
              </p:ext>
            </p:extLst>
          </p:nvPr>
        </p:nvGraphicFramePr>
        <p:xfrm>
          <a:off x="5225143" y="979601"/>
          <a:ext cx="6738257" cy="49094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E59BD61B-22D1-D6B4-25BC-8166845EBB58}"/>
              </a:ext>
            </a:extLst>
          </p:cNvPr>
          <p:cNvSpPr txBox="1"/>
          <p:nvPr/>
        </p:nvSpPr>
        <p:spPr>
          <a:xfrm>
            <a:off x="130628" y="6480607"/>
            <a:ext cx="6096000" cy="261610"/>
          </a:xfrm>
          <a:prstGeom prst="rect">
            <a:avLst/>
          </a:prstGeom>
          <a:noFill/>
        </p:spPr>
        <p:txBody>
          <a:bodyPr wrap="square">
            <a:spAutoFit/>
          </a:bodyPr>
          <a:lstStyle/>
          <a:p>
            <a:r>
              <a:rPr lang="en-US" sz="1050">
                <a:solidFill>
                  <a:schemeClr val="bg1"/>
                </a:solidFill>
              </a:rPr>
              <a:t>For ASAP Training Purposes Only.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2E7B0-721A-CCBC-0EF3-63F533217BC9}"/>
              </a:ext>
            </a:extLst>
          </p:cNvPr>
          <p:cNvSpPr>
            <a:spLocks noGrp="1"/>
          </p:cNvSpPr>
          <p:nvPr>
            <p:ph type="title"/>
          </p:nvPr>
        </p:nvSpPr>
        <p:spPr/>
        <p:txBody>
          <a:bodyPr/>
          <a:lstStyle/>
          <a:p>
            <a:r>
              <a:rPr lang="en-US">
                <a:latin typeface="Corbel"/>
              </a:rPr>
              <a:t> AGE Appeals Training</a:t>
            </a:r>
          </a:p>
        </p:txBody>
      </p:sp>
    </p:spTree>
    <p:extLst>
      <p:ext uri="{BB962C8B-B14F-4D97-AF65-F5344CB8AC3E}">
        <p14:creationId xmlns:p14="http://schemas.microsoft.com/office/powerpoint/2010/main" val="2998286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0CDAF-4FEE-92E9-59BC-CE4658EEA9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B478D-A84F-E364-A822-D2E7BFC82C79}"/>
              </a:ext>
            </a:extLst>
          </p:cNvPr>
          <p:cNvSpPr>
            <a:spLocks noGrp="1"/>
          </p:cNvSpPr>
          <p:nvPr>
            <p:ph type="title"/>
          </p:nvPr>
        </p:nvSpPr>
        <p:spPr>
          <a:xfrm>
            <a:off x="2216354" y="324394"/>
            <a:ext cx="11600556" cy="398803"/>
          </a:xfrm>
        </p:spPr>
        <p:txBody>
          <a:bodyPr/>
          <a:lstStyle/>
          <a:p>
            <a:r>
              <a:rPr lang="en-US" sz="3600"/>
              <a:t>Knowledge Check</a:t>
            </a:r>
          </a:p>
        </p:txBody>
      </p:sp>
      <p:sp>
        <p:nvSpPr>
          <p:cNvPr id="3" name="Content Placeholder 2">
            <a:extLst>
              <a:ext uri="{FF2B5EF4-FFF2-40B4-BE49-F238E27FC236}">
                <a16:creationId xmlns:a16="http://schemas.microsoft.com/office/drawing/2014/main" id="{33312F41-9958-3F4D-6C42-55D947D885A9}"/>
              </a:ext>
            </a:extLst>
          </p:cNvPr>
          <p:cNvSpPr>
            <a:spLocks noGrp="1"/>
          </p:cNvSpPr>
          <p:nvPr>
            <p:ph sz="half" idx="1"/>
          </p:nvPr>
        </p:nvSpPr>
        <p:spPr>
          <a:xfrm>
            <a:off x="3555999" y="894686"/>
            <a:ext cx="8080633" cy="2619867"/>
          </a:xfrm>
        </p:spPr>
        <p:txBody>
          <a:bodyPr vert="horz" lIns="0" tIns="0" rIns="0" bIns="0" rtlCol="0" anchor="t">
            <a:noAutofit/>
          </a:bodyPr>
          <a:lstStyle/>
          <a:p>
            <a:pPr algn="ctr"/>
            <a:r>
              <a:rPr lang="en-US" sz="3200" b="1">
                <a:solidFill>
                  <a:schemeClr val="accent3"/>
                </a:solidFill>
                <a:latin typeface="Corbel"/>
                <a:ea typeface="Calibri"/>
                <a:cs typeface="Calibri"/>
              </a:rPr>
              <a:t>Once the consumer/applicant returns the Request for ASAP Review to the ASAP, the ASAP has how many calendar days to schedule a review and notify the consumer of the date and time of hearing?</a:t>
            </a:r>
            <a:endParaRPr lang="en-US" b="1">
              <a:solidFill>
                <a:schemeClr val="accent3"/>
              </a:solidFill>
            </a:endParaRPr>
          </a:p>
          <a:p>
            <a:pPr marL="514350" indent="-514350">
              <a:lnSpc>
                <a:spcPct val="150000"/>
              </a:lnSpc>
              <a:buFont typeface="+mj-lt"/>
              <a:buAutoNum type="arabicPeriod"/>
            </a:pPr>
            <a:r>
              <a:rPr lang="en-US" sz="2800" b="1">
                <a:solidFill>
                  <a:schemeClr val="accent3"/>
                </a:solidFill>
                <a:latin typeface="Corbel"/>
              </a:rPr>
              <a:t>2 calendar days</a:t>
            </a:r>
          </a:p>
          <a:p>
            <a:pPr marL="514350" indent="-514350">
              <a:lnSpc>
                <a:spcPct val="150000"/>
              </a:lnSpc>
              <a:buAutoNum type="arabicPeriod"/>
            </a:pPr>
            <a:r>
              <a:rPr lang="en-US" sz="2800" b="1">
                <a:solidFill>
                  <a:schemeClr val="accent3"/>
                </a:solidFill>
                <a:latin typeface="Corbel"/>
              </a:rPr>
              <a:t>7 calendar days</a:t>
            </a:r>
            <a:endParaRPr lang="en-US">
              <a:solidFill>
                <a:schemeClr val="accent3"/>
              </a:solidFill>
            </a:endParaRPr>
          </a:p>
          <a:p>
            <a:pPr marL="514350" indent="-514350">
              <a:lnSpc>
                <a:spcPct val="150000"/>
              </a:lnSpc>
              <a:buAutoNum type="arabicPeriod"/>
            </a:pPr>
            <a:r>
              <a:rPr lang="en-US" sz="2800" b="1">
                <a:solidFill>
                  <a:schemeClr val="accent3"/>
                </a:solidFill>
                <a:latin typeface="Corbel"/>
              </a:rPr>
              <a:t>5 calendar days</a:t>
            </a:r>
            <a:endParaRPr lang="en-US">
              <a:solidFill>
                <a:schemeClr val="accent3"/>
              </a:solidFill>
            </a:endParaRPr>
          </a:p>
          <a:p>
            <a:pPr marL="514350" indent="-514350">
              <a:lnSpc>
                <a:spcPct val="150000"/>
              </a:lnSpc>
              <a:buAutoNum type="arabicPeriod"/>
            </a:pPr>
            <a:r>
              <a:rPr lang="en-US" sz="2800" b="1">
                <a:solidFill>
                  <a:schemeClr val="accent3"/>
                </a:solidFill>
                <a:latin typeface="Corbel"/>
              </a:rPr>
              <a:t>14 calendar days</a:t>
            </a:r>
            <a:endParaRPr lang="en-US"/>
          </a:p>
          <a:p>
            <a:pPr marL="514350" indent="-514350">
              <a:buFont typeface="+mj-lt"/>
              <a:buAutoNum type="arabicPeriod"/>
            </a:pPr>
            <a:endParaRPr lang="en-US" sz="2800" b="1">
              <a:solidFill>
                <a:schemeClr val="accent3"/>
              </a:solidFill>
            </a:endParaRPr>
          </a:p>
        </p:txBody>
      </p:sp>
      <p:sp>
        <p:nvSpPr>
          <p:cNvPr id="5" name="Rectangle 4">
            <a:extLst>
              <a:ext uri="{FF2B5EF4-FFF2-40B4-BE49-F238E27FC236}">
                <a16:creationId xmlns:a16="http://schemas.microsoft.com/office/drawing/2014/main" id="{1C0DDD9E-7A0C-7D4B-75AD-344BEB9A7E7F}"/>
              </a:ext>
            </a:extLst>
          </p:cNvPr>
          <p:cNvSpPr/>
          <p:nvPr/>
        </p:nvSpPr>
        <p:spPr>
          <a:xfrm>
            <a:off x="3862732" y="4104535"/>
            <a:ext cx="2848941" cy="762734"/>
          </a:xfrm>
          <a:prstGeom prst="rect">
            <a:avLst/>
          </a:prstGeom>
          <a:noFill/>
          <a:ln w="57150">
            <a:solidFill>
              <a:srgbClr val="9127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58B59C5-0193-98C4-97CC-875ADBB01B5E}"/>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44644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73E1-CBA8-AA51-A1B9-B20A69B1F716}"/>
              </a:ext>
            </a:extLst>
          </p:cNvPr>
          <p:cNvSpPr>
            <a:spLocks noGrp="1"/>
          </p:cNvSpPr>
          <p:nvPr>
            <p:ph type="title"/>
          </p:nvPr>
        </p:nvSpPr>
        <p:spPr/>
        <p:txBody>
          <a:bodyPr/>
          <a:lstStyle/>
          <a:p>
            <a:r>
              <a:rPr lang="en-US">
                <a:solidFill>
                  <a:schemeClr val="accent2"/>
                </a:solidFill>
                <a:latin typeface="Corbel"/>
              </a:rPr>
              <a:t>AGE Appeals Process</a:t>
            </a:r>
            <a:endParaRPr lang="en-US">
              <a:solidFill>
                <a:schemeClr val="accent2"/>
              </a:solidFill>
            </a:endParaRPr>
          </a:p>
        </p:txBody>
      </p:sp>
      <p:sp>
        <p:nvSpPr>
          <p:cNvPr id="3" name="TextBox 2">
            <a:extLst>
              <a:ext uri="{FF2B5EF4-FFF2-40B4-BE49-F238E27FC236}">
                <a16:creationId xmlns:a16="http://schemas.microsoft.com/office/drawing/2014/main" id="{CFDFADC6-E6B4-6C62-C627-3F67CEA6F3D7}"/>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734154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256F131-12B1-CD50-A19C-3D6C16F41318}"/>
              </a:ext>
            </a:extLst>
          </p:cNvPr>
          <p:cNvSpPr>
            <a:spLocks noGrp="1"/>
          </p:cNvSpPr>
          <p:nvPr>
            <p:ph type="title"/>
          </p:nvPr>
        </p:nvSpPr>
        <p:spPr>
          <a:xfrm>
            <a:off x="571501" y="299813"/>
            <a:ext cx="11065132" cy="398803"/>
          </a:xfrm>
        </p:spPr>
        <p:txBody>
          <a:bodyPr anchor="ctr">
            <a:noAutofit/>
          </a:bodyPr>
          <a:lstStyle/>
          <a:p>
            <a:pPr>
              <a:lnSpc>
                <a:spcPct val="90000"/>
              </a:lnSpc>
              <a:defRPr/>
            </a:pPr>
            <a:r>
              <a:rPr lang="en-US" altLang="en-US" sz="3600"/>
              <a:t>AGE Appeal Process and Timeframes</a:t>
            </a:r>
          </a:p>
        </p:txBody>
      </p:sp>
      <p:graphicFrame>
        <p:nvGraphicFramePr>
          <p:cNvPr id="21510" name="Content Placeholder 2" descr="Chart describing AGE appeals process and timeframes">
            <a:extLst>
              <a:ext uri="{FF2B5EF4-FFF2-40B4-BE49-F238E27FC236}">
                <a16:creationId xmlns:a16="http://schemas.microsoft.com/office/drawing/2014/main" id="{734DA3BE-B716-2E99-00B4-620BC88433AC}"/>
              </a:ext>
            </a:extLst>
          </p:cNvPr>
          <p:cNvGraphicFramePr>
            <a:graphicFrameLocks noGrp="1"/>
          </p:cNvGraphicFramePr>
          <p:nvPr>
            <p:ph sz="half" idx="1"/>
            <p:extLst>
              <p:ext uri="{D42A27DB-BD31-4B8C-83A1-F6EECF244321}">
                <p14:modId xmlns:p14="http://schemas.microsoft.com/office/powerpoint/2010/main" val="3719519156"/>
              </p:ext>
            </p:extLst>
          </p:nvPr>
        </p:nvGraphicFramePr>
        <p:xfrm>
          <a:off x="571501" y="990601"/>
          <a:ext cx="11065133" cy="5186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8AD6F338-7E7A-1C9A-CEA7-16C304BAF9A5}"/>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B638-7E54-B5DF-65FD-F5CC05DC3684}"/>
              </a:ext>
            </a:extLst>
          </p:cNvPr>
          <p:cNvSpPr>
            <a:spLocks noGrp="1"/>
          </p:cNvSpPr>
          <p:nvPr>
            <p:ph type="title"/>
          </p:nvPr>
        </p:nvSpPr>
        <p:spPr>
          <a:xfrm>
            <a:off x="1526477" y="348532"/>
            <a:ext cx="11600556" cy="398803"/>
          </a:xfrm>
        </p:spPr>
        <p:txBody>
          <a:bodyPr anchor="ctr">
            <a:noAutofit/>
          </a:bodyPr>
          <a:lstStyle/>
          <a:p>
            <a:pPr>
              <a:lnSpc>
                <a:spcPct val="90000"/>
              </a:lnSpc>
              <a:defRPr/>
            </a:pPr>
            <a:r>
              <a:rPr lang="en-US" sz="3600"/>
              <a:t>Role of  the AGE Hearing Officer</a:t>
            </a:r>
            <a:r>
              <a:rPr lang="en-US" sz="4000"/>
              <a:t>	</a:t>
            </a:r>
          </a:p>
        </p:txBody>
      </p:sp>
      <p:graphicFrame>
        <p:nvGraphicFramePr>
          <p:cNvPr id="20486" name="Content Placeholder 2" descr="Chart describing the role of the hearing officer">
            <a:extLst>
              <a:ext uri="{FF2B5EF4-FFF2-40B4-BE49-F238E27FC236}">
                <a16:creationId xmlns:a16="http://schemas.microsoft.com/office/drawing/2014/main" id="{92BB8B3E-AC61-C87B-1938-A1B5E41B10A1}"/>
              </a:ext>
            </a:extLst>
          </p:cNvPr>
          <p:cNvGraphicFramePr>
            <a:graphicFrameLocks noGrp="1"/>
          </p:cNvGraphicFramePr>
          <p:nvPr>
            <p:ph sz="half" idx="1"/>
            <p:extLst>
              <p:ext uri="{D42A27DB-BD31-4B8C-83A1-F6EECF244321}">
                <p14:modId xmlns:p14="http://schemas.microsoft.com/office/powerpoint/2010/main" val="3382500959"/>
              </p:ext>
            </p:extLst>
          </p:nvPr>
        </p:nvGraphicFramePr>
        <p:xfrm>
          <a:off x="3277219" y="747335"/>
          <a:ext cx="8509619" cy="5475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66092B6-8671-58BD-3D60-97F97A0144CC}"/>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F2BE-85C9-F363-BDE3-36CFCE715B95}"/>
              </a:ext>
            </a:extLst>
          </p:cNvPr>
          <p:cNvSpPr>
            <a:spLocks noGrp="1"/>
          </p:cNvSpPr>
          <p:nvPr>
            <p:ph type="title"/>
          </p:nvPr>
        </p:nvSpPr>
        <p:spPr/>
        <p:txBody>
          <a:bodyPr/>
          <a:lstStyle/>
          <a:p>
            <a:pPr>
              <a:defRPr/>
            </a:pPr>
            <a:r>
              <a:rPr lang="en-US" sz="3600"/>
              <a:t>Subsequent AGE Appeal Process</a:t>
            </a:r>
          </a:p>
        </p:txBody>
      </p:sp>
      <p:graphicFrame>
        <p:nvGraphicFramePr>
          <p:cNvPr id="6" name="Content Placeholder 5" descr="Chart describing regulations and the AGE appeal process">
            <a:extLst>
              <a:ext uri="{FF2B5EF4-FFF2-40B4-BE49-F238E27FC236}">
                <a16:creationId xmlns:a16="http://schemas.microsoft.com/office/drawing/2014/main" id="{14E183DE-A9E3-716C-CF59-DD8ED7ECB8CC}"/>
              </a:ext>
            </a:extLst>
          </p:cNvPr>
          <p:cNvGraphicFramePr>
            <a:graphicFrameLocks noGrp="1"/>
          </p:cNvGraphicFramePr>
          <p:nvPr>
            <p:ph sz="half" idx="4294967295"/>
            <p:extLst>
              <p:ext uri="{D42A27DB-BD31-4B8C-83A1-F6EECF244321}">
                <p14:modId xmlns:p14="http://schemas.microsoft.com/office/powerpoint/2010/main" val="3177595800"/>
              </p:ext>
            </p:extLst>
          </p:nvPr>
        </p:nvGraphicFramePr>
        <p:xfrm>
          <a:off x="332016" y="827615"/>
          <a:ext cx="11048996" cy="5478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D9297FB-075B-0363-C1AC-51002A12FBCE}"/>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A3B8D-EC68-C82C-2042-29F316DEA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54AD2-5191-A579-8F8C-2869BFDA3933}"/>
              </a:ext>
            </a:extLst>
          </p:cNvPr>
          <p:cNvSpPr>
            <a:spLocks noGrp="1"/>
          </p:cNvSpPr>
          <p:nvPr>
            <p:ph type="title"/>
          </p:nvPr>
        </p:nvSpPr>
        <p:spPr/>
        <p:txBody>
          <a:bodyPr/>
          <a:lstStyle/>
          <a:p>
            <a:r>
              <a:rPr lang="en-US">
                <a:solidFill>
                  <a:schemeClr val="accent2"/>
                </a:solidFill>
                <a:latin typeface="Corbel"/>
              </a:rPr>
              <a:t>ASAP Appeals Case Scenarios</a:t>
            </a:r>
            <a:endParaRPr lang="en-US">
              <a:solidFill>
                <a:schemeClr val="accent2"/>
              </a:solidFill>
            </a:endParaRPr>
          </a:p>
        </p:txBody>
      </p:sp>
      <p:sp>
        <p:nvSpPr>
          <p:cNvPr id="3" name="TextBox 2">
            <a:extLst>
              <a:ext uri="{FF2B5EF4-FFF2-40B4-BE49-F238E27FC236}">
                <a16:creationId xmlns:a16="http://schemas.microsoft.com/office/drawing/2014/main" id="{113A2AE2-8F0F-8E2B-146F-90490F46B009}"/>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3399324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E2AA9-3EA4-36EE-B86A-9106CD6334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32825B-8314-E761-C49B-B116DBD65EF6}"/>
              </a:ext>
            </a:extLst>
          </p:cNvPr>
          <p:cNvSpPr>
            <a:spLocks noGrp="1"/>
          </p:cNvSpPr>
          <p:nvPr>
            <p:ph type="title"/>
          </p:nvPr>
        </p:nvSpPr>
        <p:spPr>
          <a:xfrm>
            <a:off x="321127" y="202470"/>
            <a:ext cx="11049001" cy="398804"/>
          </a:xfrm>
        </p:spPr>
        <p:txBody>
          <a:bodyPr>
            <a:noAutofit/>
          </a:bodyPr>
          <a:lstStyle/>
          <a:p>
            <a:r>
              <a:rPr lang="en-US" sz="3600"/>
              <a:t>Case Scenario 1 </a:t>
            </a:r>
          </a:p>
        </p:txBody>
      </p:sp>
      <p:pic>
        <p:nvPicPr>
          <p:cNvPr id="7" name="Picture 6" descr="A picture containing grass, outdoor, person, playground">
            <a:extLst>
              <a:ext uri="{FF2B5EF4-FFF2-40B4-BE49-F238E27FC236}">
                <a16:creationId xmlns:a16="http://schemas.microsoft.com/office/drawing/2014/main" id="{9C3337DB-4611-D879-A5F2-5F31754D27EE}"/>
              </a:ext>
            </a:extLst>
          </p:cNvPr>
          <p:cNvPicPr>
            <a:picLocks noChangeAspect="1"/>
          </p:cNvPicPr>
          <p:nvPr/>
        </p:nvPicPr>
        <p:blipFill>
          <a:blip r:embed="rId3"/>
          <a:stretch>
            <a:fillRect/>
          </a:stretch>
        </p:blipFill>
        <p:spPr>
          <a:xfrm>
            <a:off x="740228" y="855133"/>
            <a:ext cx="2928115" cy="2461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 4" descr="Chart explaing a case scenario of an applicant">
            <a:extLst>
              <a:ext uri="{FF2B5EF4-FFF2-40B4-BE49-F238E27FC236}">
                <a16:creationId xmlns:a16="http://schemas.microsoft.com/office/drawing/2014/main" id="{3C175C07-3996-0682-CE6B-C9CB971A39A2}"/>
              </a:ext>
            </a:extLst>
          </p:cNvPr>
          <p:cNvGraphicFramePr/>
          <p:nvPr>
            <p:extLst>
              <p:ext uri="{D42A27DB-BD31-4B8C-83A1-F6EECF244321}">
                <p14:modId xmlns:p14="http://schemas.microsoft.com/office/powerpoint/2010/main" val="3146285991"/>
              </p:ext>
            </p:extLst>
          </p:nvPr>
        </p:nvGraphicFramePr>
        <p:xfrm>
          <a:off x="3973722" y="855133"/>
          <a:ext cx="7902319" cy="5107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76B8097-D62F-37FE-4E7C-9083FF18D01A}"/>
              </a:ext>
            </a:extLst>
          </p:cNvPr>
          <p:cNvSpPr txBox="1"/>
          <p:nvPr/>
        </p:nvSpPr>
        <p:spPr>
          <a:xfrm>
            <a:off x="429588" y="3720010"/>
            <a:ext cx="3156857" cy="2554545"/>
          </a:xfrm>
          <a:prstGeom prst="rect">
            <a:avLst/>
          </a:prstGeom>
          <a:solidFill>
            <a:schemeClr val="bg2"/>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a:solidFill>
                  <a:schemeClr val="accent3"/>
                </a:solidFill>
              </a:rPr>
              <a:t>No - 4NC</a:t>
            </a:r>
          </a:p>
          <a:p>
            <a:pPr algn="ctr"/>
            <a:r>
              <a:rPr lang="en-US" sz="2200">
                <a:solidFill>
                  <a:schemeClr val="accent3"/>
                </a:solidFill>
              </a:rPr>
              <a:t>Does not have a critical unmet need or require assistance with any ADL or sufficient IADLs and </a:t>
            </a:r>
            <a:r>
              <a:rPr lang="en-US" sz="2200" u="sng">
                <a:solidFill>
                  <a:schemeClr val="accent3"/>
                </a:solidFill>
              </a:rPr>
              <a:t>is determined </a:t>
            </a:r>
            <a:r>
              <a:rPr lang="en-US" sz="2200" b="1" u="sng">
                <a:solidFill>
                  <a:schemeClr val="accent3"/>
                </a:solidFill>
              </a:rPr>
              <a:t>not eligible</a:t>
            </a:r>
            <a:r>
              <a:rPr lang="en-US" sz="2200" u="sng">
                <a:solidFill>
                  <a:schemeClr val="accent3"/>
                </a:solidFill>
              </a:rPr>
              <a:t> for Home care</a:t>
            </a:r>
          </a:p>
        </p:txBody>
      </p:sp>
      <p:sp>
        <p:nvSpPr>
          <p:cNvPr id="3" name="TextBox 2">
            <a:extLst>
              <a:ext uri="{FF2B5EF4-FFF2-40B4-BE49-F238E27FC236}">
                <a16:creationId xmlns:a16="http://schemas.microsoft.com/office/drawing/2014/main" id="{A92E3EA6-1EFD-1ECC-814C-8B4826ABD767}"/>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406194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68637-8B0B-9351-B4E0-B30F2E7953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2E2E2F-3A1B-B9B6-DDE9-64728D414EBB}"/>
              </a:ext>
            </a:extLst>
          </p:cNvPr>
          <p:cNvSpPr>
            <a:spLocks noGrp="1"/>
          </p:cNvSpPr>
          <p:nvPr>
            <p:ph type="title"/>
          </p:nvPr>
        </p:nvSpPr>
        <p:spPr>
          <a:xfrm>
            <a:off x="321127" y="202470"/>
            <a:ext cx="11049001" cy="398804"/>
          </a:xfrm>
        </p:spPr>
        <p:txBody>
          <a:bodyPr>
            <a:noAutofit/>
          </a:bodyPr>
          <a:lstStyle/>
          <a:p>
            <a:r>
              <a:rPr lang="en-US" sz="3600"/>
              <a:t>Case Scenario 1 Continued </a:t>
            </a:r>
          </a:p>
        </p:txBody>
      </p:sp>
      <p:sp>
        <p:nvSpPr>
          <p:cNvPr id="6" name="TextBox 5">
            <a:extLst>
              <a:ext uri="{FF2B5EF4-FFF2-40B4-BE49-F238E27FC236}">
                <a16:creationId xmlns:a16="http://schemas.microsoft.com/office/drawing/2014/main" id="{12165860-5CDE-D15E-E93A-C63637C1C4CF}"/>
              </a:ext>
            </a:extLst>
          </p:cNvPr>
          <p:cNvSpPr txBox="1"/>
          <p:nvPr/>
        </p:nvSpPr>
        <p:spPr>
          <a:xfrm>
            <a:off x="384810" y="801956"/>
            <a:ext cx="3156857" cy="523220"/>
          </a:xfrm>
          <a:prstGeom prst="rect">
            <a:avLst/>
          </a:prstGeom>
          <a:solidFill>
            <a:schemeClr val="accent2">
              <a:lumMod val="20000"/>
              <a:lumOff val="80000"/>
            </a:schemeClr>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a:solidFill>
                  <a:schemeClr val="accent3"/>
                </a:solidFill>
              </a:rPr>
              <a:t>What Next?</a:t>
            </a:r>
            <a:endParaRPr lang="en-US" sz="2200">
              <a:solidFill>
                <a:schemeClr val="accent3"/>
              </a:solidFill>
            </a:endParaRPr>
          </a:p>
        </p:txBody>
      </p:sp>
      <p:graphicFrame>
        <p:nvGraphicFramePr>
          <p:cNvPr id="5" name="Diagram 4" descr="Chart explaining next steps for the case scenario 1">
            <a:extLst>
              <a:ext uri="{FF2B5EF4-FFF2-40B4-BE49-F238E27FC236}">
                <a16:creationId xmlns:a16="http://schemas.microsoft.com/office/drawing/2014/main" id="{7E024D6D-E5E8-80FB-1F41-1273B5F6CFDF}"/>
              </a:ext>
            </a:extLst>
          </p:cNvPr>
          <p:cNvGraphicFramePr/>
          <p:nvPr>
            <p:extLst>
              <p:ext uri="{D42A27DB-BD31-4B8C-83A1-F6EECF244321}">
                <p14:modId xmlns:p14="http://schemas.microsoft.com/office/powerpoint/2010/main" val="3535786011"/>
              </p:ext>
            </p:extLst>
          </p:nvPr>
        </p:nvGraphicFramePr>
        <p:xfrm>
          <a:off x="968829" y="1294371"/>
          <a:ext cx="10838361" cy="5140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picture containing grass, outdoor, person, playground">
            <a:extLst>
              <a:ext uri="{FF2B5EF4-FFF2-40B4-BE49-F238E27FC236}">
                <a16:creationId xmlns:a16="http://schemas.microsoft.com/office/drawing/2014/main" id="{E55298AB-7428-25DF-E741-947D271530B5}"/>
              </a:ext>
            </a:extLst>
          </p:cNvPr>
          <p:cNvPicPr>
            <a:picLocks noChangeAspect="1"/>
          </p:cNvPicPr>
          <p:nvPr/>
        </p:nvPicPr>
        <p:blipFill>
          <a:blip r:embed="rId8"/>
          <a:stretch>
            <a:fillRect/>
          </a:stretch>
        </p:blipFill>
        <p:spPr>
          <a:xfrm>
            <a:off x="968829" y="3594835"/>
            <a:ext cx="2928115" cy="2461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5A028E77-D117-00FF-3A6E-4B4965968FD6}"/>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53867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D0BFD-7AFF-16D2-DA1F-E9BA55427805}"/>
              </a:ext>
            </a:extLst>
          </p:cNvPr>
          <p:cNvSpPr>
            <a:spLocks noGrp="1"/>
          </p:cNvSpPr>
          <p:nvPr>
            <p:ph type="title"/>
          </p:nvPr>
        </p:nvSpPr>
        <p:spPr/>
        <p:txBody>
          <a:bodyPr/>
          <a:lstStyle/>
          <a:p>
            <a:r>
              <a:rPr lang="en-US" sz="3600"/>
              <a:t>Completing the Notice of Ineligibility Form </a:t>
            </a:r>
          </a:p>
        </p:txBody>
      </p:sp>
      <p:pic>
        <p:nvPicPr>
          <p:cNvPr id="4" name="Picture 3" descr="Text">
            <a:extLst>
              <a:ext uri="{FF2B5EF4-FFF2-40B4-BE49-F238E27FC236}">
                <a16:creationId xmlns:a16="http://schemas.microsoft.com/office/drawing/2014/main" id="{2C6FCF45-85AE-636E-7099-A259FD049842}"/>
              </a:ext>
            </a:extLst>
          </p:cNvPr>
          <p:cNvPicPr>
            <a:picLocks noChangeAspect="1"/>
          </p:cNvPicPr>
          <p:nvPr/>
        </p:nvPicPr>
        <p:blipFill>
          <a:blip r:embed="rId2"/>
          <a:srcRect l="414" t="49642"/>
          <a:stretch>
            <a:fillRect/>
          </a:stretch>
        </p:blipFill>
        <p:spPr>
          <a:xfrm>
            <a:off x="815954" y="884233"/>
            <a:ext cx="7668988" cy="5434401"/>
          </a:xfrm>
          <a:prstGeom prst="rect">
            <a:avLst/>
          </a:prstGeom>
        </p:spPr>
      </p:pic>
      <p:sp>
        <p:nvSpPr>
          <p:cNvPr id="5" name="Arrow: Left 4">
            <a:extLst>
              <a:ext uri="{FF2B5EF4-FFF2-40B4-BE49-F238E27FC236}">
                <a16:creationId xmlns:a16="http://schemas.microsoft.com/office/drawing/2014/main" id="{4E6F4363-725F-8C9E-9661-0E09A9F47E2C}"/>
              </a:ext>
              <a:ext uri="{C183D7F6-B498-43B3-948B-1728B52AA6E4}">
                <adec:decorative xmlns:adec="http://schemas.microsoft.com/office/drawing/2017/decorative" val="1"/>
              </a:ext>
            </a:extLst>
          </p:cNvPr>
          <p:cNvSpPr/>
          <p:nvPr/>
        </p:nvSpPr>
        <p:spPr>
          <a:xfrm>
            <a:off x="4551983" y="3255549"/>
            <a:ext cx="2712284"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B80424-08F4-D19A-8D16-22B8E65DC2BF}"/>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pic>
        <p:nvPicPr>
          <p:cNvPr id="7" name="Picture 6" descr="A picture containing grass, outdoor, person, playground">
            <a:extLst>
              <a:ext uri="{FF2B5EF4-FFF2-40B4-BE49-F238E27FC236}">
                <a16:creationId xmlns:a16="http://schemas.microsoft.com/office/drawing/2014/main" id="{77AA9A0A-1AB3-072A-4333-0C4C5EE3FCE9}"/>
              </a:ext>
            </a:extLst>
          </p:cNvPr>
          <p:cNvPicPr>
            <a:picLocks noChangeAspect="1"/>
          </p:cNvPicPr>
          <p:nvPr/>
        </p:nvPicPr>
        <p:blipFill>
          <a:blip r:embed="rId3"/>
          <a:stretch>
            <a:fillRect/>
          </a:stretch>
        </p:blipFill>
        <p:spPr>
          <a:xfrm>
            <a:off x="8926285" y="3516877"/>
            <a:ext cx="2870727" cy="2412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86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0C69A-DF06-633E-16A9-7C0DC03B69A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09E2DD-DDE5-BD06-5977-907D4696574C}"/>
              </a:ext>
            </a:extLst>
          </p:cNvPr>
          <p:cNvSpPr>
            <a:spLocks noGrp="1"/>
          </p:cNvSpPr>
          <p:nvPr>
            <p:ph type="title"/>
          </p:nvPr>
        </p:nvSpPr>
        <p:spPr>
          <a:xfrm>
            <a:off x="321127" y="202470"/>
            <a:ext cx="11049001" cy="398804"/>
          </a:xfrm>
        </p:spPr>
        <p:txBody>
          <a:bodyPr>
            <a:noAutofit/>
          </a:bodyPr>
          <a:lstStyle/>
          <a:p>
            <a:r>
              <a:rPr lang="en-US" sz="3600"/>
              <a:t>Case Scenario 1 Continued </a:t>
            </a:r>
          </a:p>
        </p:txBody>
      </p:sp>
      <p:sp>
        <p:nvSpPr>
          <p:cNvPr id="3" name="TextBox 2">
            <a:extLst>
              <a:ext uri="{FF2B5EF4-FFF2-40B4-BE49-F238E27FC236}">
                <a16:creationId xmlns:a16="http://schemas.microsoft.com/office/drawing/2014/main" id="{46F26495-123D-10DD-04F0-EE5AE85EECFE}"/>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graphicFrame>
        <p:nvGraphicFramePr>
          <p:cNvPr id="5" name="Diagram 4" descr="Chart explaining the forms required for case scenario 1 ">
            <a:extLst>
              <a:ext uri="{FF2B5EF4-FFF2-40B4-BE49-F238E27FC236}">
                <a16:creationId xmlns:a16="http://schemas.microsoft.com/office/drawing/2014/main" id="{D9E6E39E-FC9A-E135-AB38-F8867C804218}"/>
              </a:ext>
            </a:extLst>
          </p:cNvPr>
          <p:cNvGraphicFramePr/>
          <p:nvPr>
            <p:extLst>
              <p:ext uri="{D42A27DB-BD31-4B8C-83A1-F6EECF244321}">
                <p14:modId xmlns:p14="http://schemas.microsoft.com/office/powerpoint/2010/main" val="806727589"/>
              </p:ext>
            </p:extLst>
          </p:nvPr>
        </p:nvGraphicFramePr>
        <p:xfrm>
          <a:off x="107824" y="933093"/>
          <a:ext cx="11715751" cy="5170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0631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6DC0FD-8E25-F0C4-070F-FFF8E9A18FEC}"/>
              </a:ext>
            </a:extLst>
          </p:cNvPr>
          <p:cNvSpPr>
            <a:spLocks noGrp="1"/>
          </p:cNvSpPr>
          <p:nvPr>
            <p:ph type="title"/>
          </p:nvPr>
        </p:nvSpPr>
        <p:spPr/>
        <p:txBody>
          <a:bodyPr/>
          <a:lstStyle/>
          <a:p>
            <a:r>
              <a:rPr lang="en-US" sz="3600"/>
              <a:t>Learning Objectives</a:t>
            </a:r>
          </a:p>
        </p:txBody>
      </p:sp>
      <p:sp>
        <p:nvSpPr>
          <p:cNvPr id="5" name="Content Placeholder 4">
            <a:extLst>
              <a:ext uri="{FF2B5EF4-FFF2-40B4-BE49-F238E27FC236}">
                <a16:creationId xmlns:a16="http://schemas.microsoft.com/office/drawing/2014/main" id="{0FB1E864-FB84-C887-49C7-F35823339EC0}"/>
              </a:ext>
            </a:extLst>
          </p:cNvPr>
          <p:cNvSpPr>
            <a:spLocks noGrp="1"/>
          </p:cNvSpPr>
          <p:nvPr>
            <p:ph sz="half" idx="1"/>
          </p:nvPr>
        </p:nvSpPr>
        <p:spPr>
          <a:xfrm>
            <a:off x="571502" y="835818"/>
            <a:ext cx="8285842" cy="5599260"/>
          </a:xfrm>
        </p:spPr>
        <p:txBody>
          <a:bodyPr vert="horz" lIns="0" tIns="0" rIns="0" bIns="0" rtlCol="0" anchor="t">
            <a:noAutofit/>
          </a:bodyPr>
          <a:lstStyle/>
          <a:p>
            <a:r>
              <a:rPr lang="en-US" sz="2700" dirty="0">
                <a:solidFill>
                  <a:schemeClr val="accent3"/>
                </a:solidFill>
              </a:rPr>
              <a:t>Learners will:</a:t>
            </a:r>
          </a:p>
          <a:p>
            <a:pPr marL="457200" indent="-457200">
              <a:buAutoNum type="arabicPeriod"/>
            </a:pPr>
            <a:r>
              <a:rPr lang="en-US" sz="2700" dirty="0">
                <a:solidFill>
                  <a:schemeClr val="accent3"/>
                </a:solidFill>
                <a:latin typeface="Corbel"/>
              </a:rPr>
              <a:t>Gain an understanding of the background &amp; regulatory requirements of consumer Appeals</a:t>
            </a:r>
          </a:p>
          <a:p>
            <a:pPr marL="457200" indent="-457200">
              <a:buFontTx/>
              <a:buAutoNum type="arabicPeriod"/>
            </a:pPr>
            <a:r>
              <a:rPr lang="en-US" sz="2700" dirty="0">
                <a:solidFill>
                  <a:schemeClr val="accent3"/>
                </a:solidFill>
                <a:latin typeface="Corbel"/>
              </a:rPr>
              <a:t>Gain an understanding of the purpose of MassHealth Financial Eligibility Appeals in relation to Waiver service authorization</a:t>
            </a:r>
            <a:endParaRPr lang="en-US" sz="2700" dirty="0">
              <a:solidFill>
                <a:schemeClr val="accent3"/>
              </a:solidFill>
            </a:endParaRPr>
          </a:p>
          <a:p>
            <a:pPr marL="457200" indent="-457200">
              <a:buAutoNum type="arabicPeriod"/>
            </a:pPr>
            <a:r>
              <a:rPr lang="en-US" sz="2700" dirty="0">
                <a:solidFill>
                  <a:schemeClr val="accent3"/>
                </a:solidFill>
                <a:latin typeface="Corbel"/>
              </a:rPr>
              <a:t>Understand how the ASAP, MassHealth Financial Eligibility for Waiver, and AGE Appeals process supports consumers</a:t>
            </a:r>
          </a:p>
          <a:p>
            <a:pPr marL="457200" indent="-457200">
              <a:buAutoNum type="arabicPeriod"/>
            </a:pPr>
            <a:r>
              <a:rPr lang="en-US" sz="2700" dirty="0">
                <a:solidFill>
                  <a:schemeClr val="accent3"/>
                </a:solidFill>
                <a:latin typeface="Corbel"/>
              </a:rPr>
              <a:t>Understand how to utilize the ASAP Appeals process as required</a:t>
            </a:r>
          </a:p>
          <a:p>
            <a:pPr marL="457200" indent="-457200">
              <a:buAutoNum type="arabicPeriod"/>
            </a:pPr>
            <a:r>
              <a:rPr lang="en-US" sz="2700" dirty="0">
                <a:solidFill>
                  <a:schemeClr val="accent3"/>
                </a:solidFill>
                <a:latin typeface="Corbel"/>
              </a:rPr>
              <a:t>Gain an understanding of how accurate documentation supports the ASAP Appeals Process</a:t>
            </a:r>
          </a:p>
        </p:txBody>
      </p:sp>
      <p:sp>
        <p:nvSpPr>
          <p:cNvPr id="2" name="TextBox 1">
            <a:extLst>
              <a:ext uri="{FF2B5EF4-FFF2-40B4-BE49-F238E27FC236}">
                <a16:creationId xmlns:a16="http://schemas.microsoft.com/office/drawing/2014/main" id="{541721D2-8823-8897-041C-D62556510FFC}"/>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873431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1ED8E-84C7-1823-A904-D846FA564D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F858B6-185F-6F5F-101A-34B4E2046C96}"/>
              </a:ext>
            </a:extLst>
          </p:cNvPr>
          <p:cNvSpPr>
            <a:spLocks noGrp="1"/>
          </p:cNvSpPr>
          <p:nvPr>
            <p:ph type="title"/>
          </p:nvPr>
        </p:nvSpPr>
        <p:spPr>
          <a:xfrm>
            <a:off x="321127" y="202470"/>
            <a:ext cx="11049001" cy="398804"/>
          </a:xfrm>
        </p:spPr>
        <p:txBody>
          <a:bodyPr>
            <a:noAutofit/>
          </a:bodyPr>
          <a:lstStyle/>
          <a:p>
            <a:r>
              <a:rPr lang="en-US" sz="3600"/>
              <a:t>Case Scenario 2 </a:t>
            </a:r>
          </a:p>
        </p:txBody>
      </p:sp>
      <p:graphicFrame>
        <p:nvGraphicFramePr>
          <p:cNvPr id="5" name="Diagram 4" descr="Chart explaining case scenario 2 ">
            <a:extLst>
              <a:ext uri="{FF2B5EF4-FFF2-40B4-BE49-F238E27FC236}">
                <a16:creationId xmlns:a16="http://schemas.microsoft.com/office/drawing/2014/main" id="{F19BB40D-7186-D6B4-E08F-F7EBA3855B45}"/>
              </a:ext>
            </a:extLst>
          </p:cNvPr>
          <p:cNvGraphicFramePr/>
          <p:nvPr>
            <p:extLst>
              <p:ext uri="{D42A27DB-BD31-4B8C-83A1-F6EECF244321}">
                <p14:modId xmlns:p14="http://schemas.microsoft.com/office/powerpoint/2010/main" val="2646904309"/>
              </p:ext>
            </p:extLst>
          </p:nvPr>
        </p:nvGraphicFramePr>
        <p:xfrm>
          <a:off x="3652880" y="413977"/>
          <a:ext cx="8396949" cy="5548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icture containing person, purple, window">
            <a:extLst>
              <a:ext uri="{FF2B5EF4-FFF2-40B4-BE49-F238E27FC236}">
                <a16:creationId xmlns:a16="http://schemas.microsoft.com/office/drawing/2014/main" id="{720DF912-6B9D-4F61-2DE5-03F22FEE50B6}"/>
              </a:ext>
            </a:extLst>
          </p:cNvPr>
          <p:cNvPicPr>
            <a:picLocks noChangeAspect="1"/>
          </p:cNvPicPr>
          <p:nvPr/>
        </p:nvPicPr>
        <p:blipFill>
          <a:blip r:embed="rId8"/>
          <a:stretch>
            <a:fillRect/>
          </a:stretch>
        </p:blipFill>
        <p:spPr>
          <a:xfrm>
            <a:off x="410734" y="911257"/>
            <a:ext cx="2928885" cy="2520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7" name="TextBox 5">
            <a:extLst>
              <a:ext uri="{FF2B5EF4-FFF2-40B4-BE49-F238E27FC236}">
                <a16:creationId xmlns:a16="http://schemas.microsoft.com/office/drawing/2014/main" id="{546D3A2F-6339-5495-1CDF-7682EC7C8185}"/>
              </a:ext>
            </a:extLst>
          </p:cNvPr>
          <p:cNvSpPr txBox="1"/>
          <p:nvPr/>
        </p:nvSpPr>
        <p:spPr>
          <a:xfrm>
            <a:off x="819891" y="4693944"/>
            <a:ext cx="3364675" cy="523220"/>
          </a:xfrm>
          <a:prstGeom prst="rect">
            <a:avLst/>
          </a:prstGeom>
          <a:solidFill>
            <a:schemeClr val="accent2">
              <a:lumMod val="20000"/>
              <a:lumOff val="80000"/>
            </a:schemeClr>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sz="2800" b="1">
                <a:solidFill>
                  <a:schemeClr val="accent3"/>
                </a:solidFill>
              </a:rPr>
              <a:t>What Next?</a:t>
            </a:r>
            <a:endParaRPr lang="en-US" sz="2200">
              <a:solidFill>
                <a:schemeClr val="accent3"/>
              </a:solidFill>
            </a:endParaRPr>
          </a:p>
        </p:txBody>
      </p:sp>
      <p:sp>
        <p:nvSpPr>
          <p:cNvPr id="3" name="TextBox 2">
            <a:extLst>
              <a:ext uri="{FF2B5EF4-FFF2-40B4-BE49-F238E27FC236}">
                <a16:creationId xmlns:a16="http://schemas.microsoft.com/office/drawing/2014/main" id="{58FF1B62-5AD1-F9F3-0066-576B8755B56E}"/>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6839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7"/>
                                        </p:tgtEl>
                                        <p:attrNameLst>
                                          <p:attrName>style.visibility</p:attrName>
                                        </p:attrNameLst>
                                      </p:cBhvr>
                                      <p:to>
                                        <p:strVal val="visible"/>
                                      </p:to>
                                    </p:set>
                                    <p:anim calcmode="lin" valueType="num">
                                      <p:cBhvr additive="base">
                                        <p:cTn id="7" dur="500" fill="hold"/>
                                        <p:tgtEl>
                                          <p:spTgt spid="607"/>
                                        </p:tgtEl>
                                        <p:attrNameLst>
                                          <p:attrName>ppt_x</p:attrName>
                                        </p:attrNameLst>
                                      </p:cBhvr>
                                      <p:tavLst>
                                        <p:tav tm="0">
                                          <p:val>
                                            <p:strVal val="#ppt_x"/>
                                          </p:val>
                                        </p:tav>
                                        <p:tav tm="100000">
                                          <p:val>
                                            <p:strVal val="#ppt_x"/>
                                          </p:val>
                                        </p:tav>
                                      </p:tavLst>
                                    </p:anim>
                                    <p:anim calcmode="lin" valueType="num">
                                      <p:cBhvr additive="base">
                                        <p:cTn id="8" dur="500" fill="hold"/>
                                        <p:tgtEl>
                                          <p:spTgt spid="6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72CA-DE06-D62B-9C6D-8CAF8F6D2014}"/>
              </a:ext>
            </a:extLst>
          </p:cNvPr>
          <p:cNvSpPr>
            <a:spLocks noGrp="1"/>
          </p:cNvSpPr>
          <p:nvPr>
            <p:ph type="title"/>
          </p:nvPr>
        </p:nvSpPr>
        <p:spPr/>
        <p:txBody>
          <a:bodyPr/>
          <a:lstStyle/>
          <a:p>
            <a:r>
              <a:rPr lang="en-US" sz="3600"/>
              <a:t>Completing the Voluntary Assent Form</a:t>
            </a:r>
          </a:p>
        </p:txBody>
      </p:sp>
      <p:pic>
        <p:nvPicPr>
          <p:cNvPr id="3" name="Picture Placeholder 9" descr="Screenshot of voluntary assent form">
            <a:extLst>
              <a:ext uri="{FF2B5EF4-FFF2-40B4-BE49-F238E27FC236}">
                <a16:creationId xmlns:a16="http://schemas.microsoft.com/office/drawing/2014/main" id="{54C948F6-1AF3-6E59-7D20-7511EFEA7B7F}"/>
              </a:ext>
            </a:extLst>
          </p:cNvPr>
          <p:cNvPicPr>
            <a:picLocks noChangeAspect="1"/>
          </p:cNvPicPr>
          <p:nvPr/>
        </p:nvPicPr>
        <p:blipFill>
          <a:blip r:embed="rId2"/>
          <a:srcRect t="762" b="762"/>
          <a:stretch>
            <a:fillRect/>
          </a:stretch>
        </p:blipFill>
        <p:spPr>
          <a:xfrm>
            <a:off x="445772" y="1059182"/>
            <a:ext cx="5286633" cy="5186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rrow: Left 4">
            <a:extLst>
              <a:ext uri="{FF2B5EF4-FFF2-40B4-BE49-F238E27FC236}">
                <a16:creationId xmlns:a16="http://schemas.microsoft.com/office/drawing/2014/main" id="{A67EACE1-02A2-E057-68BC-A2DA2812F648}"/>
              </a:ext>
              <a:ext uri="{C183D7F6-B498-43B3-948B-1728B52AA6E4}">
                <adec:decorative xmlns:adec="http://schemas.microsoft.com/office/drawing/2017/decorative" val="1"/>
              </a:ext>
            </a:extLst>
          </p:cNvPr>
          <p:cNvSpPr/>
          <p:nvPr/>
        </p:nvSpPr>
        <p:spPr>
          <a:xfrm>
            <a:off x="5482590" y="2799805"/>
            <a:ext cx="2816134" cy="263434"/>
          </a:xfrm>
          <a:prstGeom prst="leftArrow">
            <a:avLst>
              <a:gd name="adj1" fmla="val 60919"/>
              <a:gd name="adj2" fmla="val 5000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53F6AFC1-9BD3-9D4B-7286-801B1D13A3E3}"/>
              </a:ext>
              <a:ext uri="{C183D7F6-B498-43B3-948B-1728B52AA6E4}">
                <adec:decorative xmlns:adec="http://schemas.microsoft.com/office/drawing/2017/decorative" val="1"/>
              </a:ext>
            </a:extLst>
          </p:cNvPr>
          <p:cNvSpPr/>
          <p:nvPr/>
        </p:nvSpPr>
        <p:spPr>
          <a:xfrm>
            <a:off x="4074523" y="3990362"/>
            <a:ext cx="2816134" cy="263434"/>
          </a:xfrm>
          <a:prstGeom prst="leftArrow">
            <a:avLst>
              <a:gd name="adj1" fmla="val 60919"/>
              <a:gd name="adj2" fmla="val 5000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D8B05B0-E2D3-6F36-D20E-E2DFC989DF4D}"/>
              </a:ext>
            </a:extLst>
          </p:cNvPr>
          <p:cNvSpPr txBox="1"/>
          <p:nvPr/>
        </p:nvSpPr>
        <p:spPr>
          <a:xfrm>
            <a:off x="1132115" y="1959626"/>
            <a:ext cx="1360714" cy="369332"/>
          </a:xfrm>
          <a:prstGeom prst="rect">
            <a:avLst/>
          </a:prstGeom>
          <a:noFill/>
        </p:spPr>
        <p:txBody>
          <a:bodyPr wrap="square" lIns="91440" tIns="45720" rIns="91440" bIns="45720" rtlCol="0" anchor="t">
            <a:spAutoFit/>
          </a:bodyPr>
          <a:lstStyle/>
          <a:p>
            <a:r>
              <a:rPr lang="en-US" b="1"/>
              <a:t>Ms. Smith</a:t>
            </a:r>
          </a:p>
        </p:txBody>
      </p:sp>
      <p:pic>
        <p:nvPicPr>
          <p:cNvPr id="12" name="Graphic 11" descr="Checkmark with solid fill">
            <a:extLst>
              <a:ext uri="{FF2B5EF4-FFF2-40B4-BE49-F238E27FC236}">
                <a16:creationId xmlns:a16="http://schemas.microsoft.com/office/drawing/2014/main" id="{14C43BDC-A85F-AED5-D2D0-2F48628745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0398" y="3990362"/>
            <a:ext cx="263434" cy="263434"/>
          </a:xfrm>
          <a:prstGeom prst="rect">
            <a:avLst/>
          </a:prstGeom>
        </p:spPr>
      </p:pic>
      <p:sp>
        <p:nvSpPr>
          <p:cNvPr id="6" name="TextBox 5">
            <a:extLst>
              <a:ext uri="{FF2B5EF4-FFF2-40B4-BE49-F238E27FC236}">
                <a16:creationId xmlns:a16="http://schemas.microsoft.com/office/drawing/2014/main" id="{D8210F92-0440-E50C-C607-A79A187CEEA4}"/>
              </a:ext>
            </a:extLst>
          </p:cNvPr>
          <p:cNvSpPr txBox="1"/>
          <p:nvPr/>
        </p:nvSpPr>
        <p:spPr>
          <a:xfrm>
            <a:off x="1987693" y="2724685"/>
            <a:ext cx="3949413" cy="338554"/>
          </a:xfrm>
          <a:prstGeom prst="rect">
            <a:avLst/>
          </a:prstGeom>
          <a:noFill/>
        </p:spPr>
        <p:txBody>
          <a:bodyPr wrap="square" lIns="91440" tIns="45720" rIns="91440" bIns="45720" rtlCol="0" anchor="t">
            <a:spAutoFit/>
          </a:bodyPr>
          <a:lstStyle/>
          <a:p>
            <a:r>
              <a:rPr lang="en-US" sz="1600" b="1"/>
              <a:t>Personal Care  &amp; Homemaking</a:t>
            </a:r>
          </a:p>
        </p:txBody>
      </p:sp>
      <p:sp>
        <p:nvSpPr>
          <p:cNvPr id="7" name="TextBox 6">
            <a:extLst>
              <a:ext uri="{FF2B5EF4-FFF2-40B4-BE49-F238E27FC236}">
                <a16:creationId xmlns:a16="http://schemas.microsoft.com/office/drawing/2014/main" id="{75D08EAE-177A-494F-182E-9C91193F9D92}"/>
              </a:ext>
            </a:extLst>
          </p:cNvPr>
          <p:cNvSpPr txBox="1"/>
          <p:nvPr/>
        </p:nvSpPr>
        <p:spPr>
          <a:xfrm>
            <a:off x="2209800" y="3884464"/>
            <a:ext cx="1752600" cy="369332"/>
          </a:xfrm>
          <a:prstGeom prst="rect">
            <a:avLst/>
          </a:prstGeom>
          <a:noFill/>
        </p:spPr>
        <p:txBody>
          <a:bodyPr wrap="square" lIns="91440" tIns="45720" rIns="91440" bIns="45720" rtlCol="0" anchor="t">
            <a:spAutoFit/>
          </a:bodyPr>
          <a:lstStyle/>
          <a:p>
            <a:r>
              <a:rPr lang="en-US" b="1"/>
              <a:t>April 1, 2026</a:t>
            </a:r>
          </a:p>
        </p:txBody>
      </p:sp>
      <p:pic>
        <p:nvPicPr>
          <p:cNvPr id="9" name="Picture 8" descr="A picture containing person, purple, window">
            <a:extLst>
              <a:ext uri="{FF2B5EF4-FFF2-40B4-BE49-F238E27FC236}">
                <a16:creationId xmlns:a16="http://schemas.microsoft.com/office/drawing/2014/main" id="{236F09A4-DBB0-2AFF-AA6E-CCFFA80297C5}"/>
              </a:ext>
            </a:extLst>
          </p:cNvPr>
          <p:cNvPicPr>
            <a:picLocks noChangeAspect="1"/>
          </p:cNvPicPr>
          <p:nvPr/>
        </p:nvPicPr>
        <p:blipFill>
          <a:blip r:embed="rId4"/>
          <a:stretch>
            <a:fillRect/>
          </a:stretch>
        </p:blipFill>
        <p:spPr>
          <a:xfrm>
            <a:off x="8469227" y="3352800"/>
            <a:ext cx="3277002" cy="2819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B226F006-5CDC-99B5-4B80-48AE7D4EB684}"/>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3125819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092CC-84B8-A0BF-3606-19FC2FFD611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92AD8F-BCD3-B7DD-8402-A854CB1ECA76}"/>
              </a:ext>
            </a:extLst>
          </p:cNvPr>
          <p:cNvSpPr>
            <a:spLocks noGrp="1"/>
          </p:cNvSpPr>
          <p:nvPr>
            <p:ph type="title"/>
          </p:nvPr>
        </p:nvSpPr>
        <p:spPr>
          <a:xfrm>
            <a:off x="321127" y="202470"/>
            <a:ext cx="11049001" cy="398804"/>
          </a:xfrm>
        </p:spPr>
        <p:txBody>
          <a:bodyPr>
            <a:noAutofit/>
          </a:bodyPr>
          <a:lstStyle/>
          <a:p>
            <a:r>
              <a:rPr lang="en-US" sz="3600"/>
              <a:t>Case Scenario 2 Continued </a:t>
            </a:r>
          </a:p>
        </p:txBody>
      </p:sp>
      <p:sp>
        <p:nvSpPr>
          <p:cNvPr id="3" name="TextBox 2">
            <a:extLst>
              <a:ext uri="{FF2B5EF4-FFF2-40B4-BE49-F238E27FC236}">
                <a16:creationId xmlns:a16="http://schemas.microsoft.com/office/drawing/2014/main" id="{78A21593-D994-21D5-075F-0C686F15118D}"/>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graphicFrame>
        <p:nvGraphicFramePr>
          <p:cNvPr id="5" name="Diagram 4" descr="Description of next steps for case scenario 2 ">
            <a:extLst>
              <a:ext uri="{FF2B5EF4-FFF2-40B4-BE49-F238E27FC236}">
                <a16:creationId xmlns:a16="http://schemas.microsoft.com/office/drawing/2014/main" id="{257C2CC8-EDCB-F60B-F496-573CB10E8A74}"/>
              </a:ext>
            </a:extLst>
          </p:cNvPr>
          <p:cNvGraphicFramePr/>
          <p:nvPr>
            <p:extLst>
              <p:ext uri="{D42A27DB-BD31-4B8C-83A1-F6EECF244321}">
                <p14:modId xmlns:p14="http://schemas.microsoft.com/office/powerpoint/2010/main" val="3637046422"/>
              </p:ext>
            </p:extLst>
          </p:nvPr>
        </p:nvGraphicFramePr>
        <p:xfrm>
          <a:off x="696686" y="794657"/>
          <a:ext cx="10958623" cy="5154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person, purple, window">
            <a:extLst>
              <a:ext uri="{FF2B5EF4-FFF2-40B4-BE49-F238E27FC236}">
                <a16:creationId xmlns:a16="http://schemas.microsoft.com/office/drawing/2014/main" id="{D161A039-7C0B-92AA-AE38-AEFE7D39CA5E}"/>
              </a:ext>
            </a:extLst>
          </p:cNvPr>
          <p:cNvPicPr>
            <a:picLocks noChangeAspect="1"/>
          </p:cNvPicPr>
          <p:nvPr/>
        </p:nvPicPr>
        <p:blipFill>
          <a:blip r:embed="rId8"/>
          <a:stretch>
            <a:fillRect/>
          </a:stretch>
        </p:blipFill>
        <p:spPr>
          <a:xfrm>
            <a:off x="536691" y="3429000"/>
            <a:ext cx="2928885" cy="2520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89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4B9B3-C3EB-E32F-1382-B37842E9DE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433467-D9A2-8527-F0CA-C10709E58689}"/>
              </a:ext>
            </a:extLst>
          </p:cNvPr>
          <p:cNvSpPr>
            <a:spLocks noGrp="1"/>
          </p:cNvSpPr>
          <p:nvPr>
            <p:ph type="title"/>
          </p:nvPr>
        </p:nvSpPr>
        <p:spPr/>
        <p:txBody>
          <a:bodyPr/>
          <a:lstStyle/>
          <a:p>
            <a:r>
              <a:rPr lang="en-US" sz="4000"/>
              <a:t>Questions or Comments</a:t>
            </a:r>
          </a:p>
        </p:txBody>
      </p:sp>
      <p:pic>
        <p:nvPicPr>
          <p:cNvPr id="6" name="Picture 5" descr="Question logo">
            <a:extLst>
              <a:ext uri="{FF2B5EF4-FFF2-40B4-BE49-F238E27FC236}">
                <a16:creationId xmlns:a16="http://schemas.microsoft.com/office/drawing/2014/main" id="{8A330E68-678C-D98E-7921-097A2E6A0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402" y="1499267"/>
            <a:ext cx="8125196" cy="3859469"/>
          </a:xfrm>
          <a:prstGeom prst="rect">
            <a:avLst/>
          </a:prstGeom>
        </p:spPr>
      </p:pic>
      <p:sp>
        <p:nvSpPr>
          <p:cNvPr id="3" name="TextBox 2">
            <a:extLst>
              <a:ext uri="{FF2B5EF4-FFF2-40B4-BE49-F238E27FC236}">
                <a16:creationId xmlns:a16="http://schemas.microsoft.com/office/drawing/2014/main" id="{9E1C3A31-CB2F-E1AE-2029-D9123A712922}"/>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1453973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774FB4-8E06-0E94-4060-360AF66E5796}"/>
              </a:ext>
            </a:extLst>
          </p:cNvPr>
          <p:cNvSpPr>
            <a:spLocks noGrp="1"/>
          </p:cNvSpPr>
          <p:nvPr>
            <p:ph type="title"/>
          </p:nvPr>
        </p:nvSpPr>
        <p:spPr/>
        <p:txBody>
          <a:bodyPr/>
          <a:lstStyle/>
          <a:p>
            <a:r>
              <a:rPr lang="en-US" dirty="0"/>
              <a:t>Thank you</a:t>
            </a:r>
            <a:r>
              <a:rPr lang="en-US"/>
              <a:t>! </a:t>
            </a:r>
            <a:endParaRPr lang="en-US" dirty="0">
              <a:solidFill>
                <a:srgbClr val="16A2A7"/>
              </a:solidFill>
            </a:endParaRPr>
          </a:p>
        </p:txBody>
      </p:sp>
    </p:spTree>
    <p:extLst>
      <p:ext uri="{BB962C8B-B14F-4D97-AF65-F5344CB8AC3E}">
        <p14:creationId xmlns:p14="http://schemas.microsoft.com/office/powerpoint/2010/main" val="2452185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F2851-9EC9-4186-8A68-933E497405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79D5C6-5123-3A42-2114-4618049E8649}"/>
              </a:ext>
            </a:extLst>
          </p:cNvPr>
          <p:cNvSpPr>
            <a:spLocks noGrp="1"/>
          </p:cNvSpPr>
          <p:nvPr>
            <p:ph type="title"/>
          </p:nvPr>
        </p:nvSpPr>
        <p:spPr/>
        <p:txBody>
          <a:bodyPr/>
          <a:lstStyle/>
          <a:p>
            <a:r>
              <a:rPr lang="en-US" sz="3600"/>
              <a:t>Agenda</a:t>
            </a:r>
          </a:p>
        </p:txBody>
      </p:sp>
      <p:sp>
        <p:nvSpPr>
          <p:cNvPr id="5" name="Content Placeholder 4">
            <a:extLst>
              <a:ext uri="{FF2B5EF4-FFF2-40B4-BE49-F238E27FC236}">
                <a16:creationId xmlns:a16="http://schemas.microsoft.com/office/drawing/2014/main" id="{AE31AC25-5243-B27F-5988-7105F0A7B5E8}"/>
              </a:ext>
            </a:extLst>
          </p:cNvPr>
          <p:cNvSpPr>
            <a:spLocks noGrp="1"/>
          </p:cNvSpPr>
          <p:nvPr>
            <p:ph sz="half" idx="1"/>
          </p:nvPr>
        </p:nvSpPr>
        <p:spPr/>
        <p:txBody>
          <a:bodyPr vert="horz" lIns="0" tIns="0" rIns="0" bIns="0" rtlCol="0" anchor="t">
            <a:noAutofit/>
          </a:bodyPr>
          <a:lstStyle/>
          <a:p>
            <a:pPr marL="342900" indent="-342900">
              <a:buFont typeface="Arial" panose="020B0604020202020204" pitchFamily="34" charset="0"/>
              <a:buChar char="•"/>
            </a:pPr>
            <a:r>
              <a:rPr lang="en-US" sz="2800" dirty="0">
                <a:solidFill>
                  <a:schemeClr val="accent3"/>
                </a:solidFill>
                <a:latin typeface="Corbel"/>
              </a:rPr>
              <a:t>AGE Home Care Program Eligibility</a:t>
            </a:r>
          </a:p>
          <a:p>
            <a:pPr marL="342900" indent="-342900">
              <a:buFont typeface="Arial" panose="020B0604020202020204" pitchFamily="34" charset="0"/>
              <a:buChar char="•"/>
            </a:pPr>
            <a:r>
              <a:rPr lang="en-US" sz="2800" dirty="0">
                <a:solidFill>
                  <a:schemeClr val="accent3"/>
                </a:solidFill>
                <a:latin typeface="Corbel"/>
              </a:rPr>
              <a:t>ASAP Appeals Process Overview &amp; Regulations</a:t>
            </a:r>
          </a:p>
          <a:p>
            <a:pPr marL="342900" indent="-342900">
              <a:buFont typeface="Arial" panose="020B0604020202020204" pitchFamily="34" charset="0"/>
              <a:buChar char="•"/>
            </a:pPr>
            <a:r>
              <a:rPr lang="en-US" sz="2800" dirty="0">
                <a:solidFill>
                  <a:schemeClr val="accent3"/>
                </a:solidFill>
                <a:latin typeface="Corbel"/>
              </a:rPr>
              <a:t>ASAP Documentation</a:t>
            </a:r>
          </a:p>
          <a:p>
            <a:pPr marL="342900" indent="-342900">
              <a:buFont typeface="Arial" panose="020B0604020202020204" pitchFamily="34" charset="0"/>
              <a:buChar char="•"/>
            </a:pPr>
            <a:r>
              <a:rPr lang="en-US" sz="2800" dirty="0">
                <a:solidFill>
                  <a:schemeClr val="accent3"/>
                </a:solidFill>
                <a:latin typeface="Corbel"/>
              </a:rPr>
              <a:t>MassHealth Financial Eligibility for Home Care Waiver Consumers</a:t>
            </a:r>
          </a:p>
          <a:p>
            <a:pPr marL="342900" indent="-342900">
              <a:buFont typeface="Arial" panose="020B0604020202020204" pitchFamily="34" charset="0"/>
              <a:buChar char="•"/>
            </a:pPr>
            <a:r>
              <a:rPr lang="en-US" sz="2800" dirty="0">
                <a:solidFill>
                  <a:schemeClr val="accent3"/>
                </a:solidFill>
                <a:latin typeface="Corbel"/>
              </a:rPr>
              <a:t>ASAP Appeals Process</a:t>
            </a:r>
          </a:p>
          <a:p>
            <a:pPr marL="744538" lvl="1" indent="-342900">
              <a:buFont typeface="Courier New" panose="02070309020205020404" pitchFamily="49" charset="0"/>
              <a:buChar char="o"/>
            </a:pPr>
            <a:r>
              <a:rPr lang="en-US" sz="2400" dirty="0">
                <a:solidFill>
                  <a:schemeClr val="accent3"/>
                </a:solidFill>
                <a:latin typeface="Corbel"/>
              </a:rPr>
              <a:t>Appeals Forms and Timeframes</a:t>
            </a:r>
            <a:endParaRPr lang="en-US" sz="2400" dirty="0">
              <a:solidFill>
                <a:schemeClr val="accent3"/>
              </a:solidFill>
            </a:endParaRPr>
          </a:p>
          <a:p>
            <a:pPr marL="342900" indent="-342900">
              <a:buFont typeface="Arial" panose="020B0604020202020204" pitchFamily="34" charset="0"/>
              <a:buChar char="•"/>
            </a:pPr>
            <a:r>
              <a:rPr lang="en-US" sz="2800" dirty="0">
                <a:solidFill>
                  <a:schemeClr val="accent3"/>
                </a:solidFill>
                <a:latin typeface="Corbel"/>
              </a:rPr>
              <a:t>AGE Appeals Process</a:t>
            </a:r>
          </a:p>
          <a:p>
            <a:pPr marL="744220" lvl="1" indent="-342900">
              <a:buFont typeface="Courier New" panose="02070309020205020404" pitchFamily="49" charset="0"/>
              <a:buChar char="o"/>
            </a:pPr>
            <a:r>
              <a:rPr lang="en-US" sz="2400" dirty="0">
                <a:solidFill>
                  <a:schemeClr val="accent3"/>
                </a:solidFill>
                <a:latin typeface="Corbel"/>
              </a:rPr>
              <a:t>Appeals Forms and Timeframes</a:t>
            </a:r>
          </a:p>
          <a:p>
            <a:pPr marL="342900" indent="-342900">
              <a:buFont typeface="Arial" panose="020B0604020202020204" pitchFamily="34" charset="0"/>
              <a:buChar char="•"/>
            </a:pPr>
            <a:r>
              <a:rPr lang="en-US" sz="2800" dirty="0">
                <a:solidFill>
                  <a:schemeClr val="accent3"/>
                </a:solidFill>
                <a:latin typeface="Corbel"/>
              </a:rPr>
              <a:t>Case Scenarios</a:t>
            </a:r>
          </a:p>
          <a:p>
            <a:pPr marL="342900" indent="-342900">
              <a:buFont typeface="Arial" panose="020B0604020202020204" pitchFamily="34" charset="0"/>
              <a:buChar char="•"/>
            </a:pPr>
            <a:r>
              <a:rPr lang="en-US" sz="2800" dirty="0">
                <a:solidFill>
                  <a:schemeClr val="accent3"/>
                </a:solidFill>
                <a:latin typeface="Corbel"/>
              </a:rPr>
              <a:t>Questions</a:t>
            </a:r>
          </a:p>
          <a:p>
            <a:pPr marL="342900" indent="-342900">
              <a:buFont typeface="Arial" panose="020B0604020202020204" pitchFamily="34" charset="0"/>
              <a:buChar char="•"/>
            </a:pPr>
            <a:endParaRPr lang="en-US" dirty="0">
              <a:solidFill>
                <a:schemeClr val="accent3"/>
              </a:solidFill>
            </a:endParaRPr>
          </a:p>
        </p:txBody>
      </p:sp>
      <p:sp>
        <p:nvSpPr>
          <p:cNvPr id="2" name="TextBox 1">
            <a:extLst>
              <a:ext uri="{FF2B5EF4-FFF2-40B4-BE49-F238E27FC236}">
                <a16:creationId xmlns:a16="http://schemas.microsoft.com/office/drawing/2014/main" id="{D29C20C8-8BDB-2BA3-F232-C27AFAFEE708}"/>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888766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2904-EBFF-E96E-07C9-1D5A4EEB928E}"/>
              </a:ext>
            </a:extLst>
          </p:cNvPr>
          <p:cNvSpPr>
            <a:spLocks noGrp="1"/>
          </p:cNvSpPr>
          <p:nvPr>
            <p:ph type="title"/>
          </p:nvPr>
        </p:nvSpPr>
        <p:spPr/>
        <p:txBody>
          <a:bodyPr/>
          <a:lstStyle/>
          <a:p>
            <a:r>
              <a:rPr lang="en-US"/>
              <a:t>AGE Home Care Program Eligibility</a:t>
            </a:r>
          </a:p>
        </p:txBody>
      </p:sp>
      <p:sp>
        <p:nvSpPr>
          <p:cNvPr id="3" name="TextBox 2">
            <a:extLst>
              <a:ext uri="{FF2B5EF4-FFF2-40B4-BE49-F238E27FC236}">
                <a16:creationId xmlns:a16="http://schemas.microsoft.com/office/drawing/2014/main" id="{A8520E27-BFF3-2026-62C6-C23B8BD31301}"/>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2199779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61B1-88FA-59F0-983F-B44B8AA410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87E05C-50D9-1725-815F-A7FFBC7FF279}"/>
              </a:ext>
            </a:extLst>
          </p:cNvPr>
          <p:cNvSpPr>
            <a:spLocks noGrp="1"/>
          </p:cNvSpPr>
          <p:nvPr>
            <p:ph type="title"/>
          </p:nvPr>
        </p:nvSpPr>
        <p:spPr>
          <a:xfrm>
            <a:off x="107824" y="152059"/>
            <a:ext cx="11065132" cy="398803"/>
          </a:xfrm>
        </p:spPr>
        <p:txBody>
          <a:bodyPr/>
          <a:lstStyle/>
          <a:p>
            <a:r>
              <a:rPr lang="en-US" sz="3600"/>
              <a:t>How do Home Care Appeals relate to Eligibility?</a:t>
            </a:r>
          </a:p>
        </p:txBody>
      </p:sp>
      <p:graphicFrame>
        <p:nvGraphicFramePr>
          <p:cNvPr id="2" name="Content Placeholder 1" descr="Description of Home Care Eligibility">
            <a:extLst>
              <a:ext uri="{FF2B5EF4-FFF2-40B4-BE49-F238E27FC236}">
                <a16:creationId xmlns:a16="http://schemas.microsoft.com/office/drawing/2014/main" id="{1EA1C6D7-B7C9-7AD7-9F46-62DA7E34FC62}"/>
              </a:ext>
            </a:extLst>
          </p:cNvPr>
          <p:cNvGraphicFramePr>
            <a:graphicFrameLocks noGrp="1"/>
          </p:cNvGraphicFramePr>
          <p:nvPr>
            <p:ph sz="half" idx="4294967295"/>
            <p:extLst>
              <p:ext uri="{D42A27DB-BD31-4B8C-83A1-F6EECF244321}">
                <p14:modId xmlns:p14="http://schemas.microsoft.com/office/powerpoint/2010/main" val="1446464290"/>
              </p:ext>
            </p:extLst>
          </p:nvPr>
        </p:nvGraphicFramePr>
        <p:xfrm>
          <a:off x="1786700" y="711432"/>
          <a:ext cx="8308975" cy="5478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8048979F-1A85-91F4-ADF8-BB00062760D8}"/>
              </a:ext>
            </a:extLst>
          </p:cNvPr>
          <p:cNvSpPr/>
          <p:nvPr/>
        </p:nvSpPr>
        <p:spPr>
          <a:xfrm>
            <a:off x="8910103" y="1396404"/>
            <a:ext cx="2680769" cy="1551207"/>
          </a:xfrm>
          <a:prstGeom prst="roundRect">
            <a:avLst/>
          </a:prstGeom>
          <a:solidFill>
            <a:srgbClr val="9127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r>
              <a:rPr lang="en-US"/>
              <a:t>What is appealable?</a:t>
            </a:r>
          </a:p>
          <a:p>
            <a:pPr marL="285750" indent="-285750">
              <a:buFont typeface="Arial" panose="020B0604020202020204" pitchFamily="34" charset="0"/>
              <a:buChar char="•"/>
            </a:pPr>
            <a:r>
              <a:rPr lang="en-US"/>
              <a:t>Services </a:t>
            </a:r>
          </a:p>
          <a:p>
            <a:pPr marL="285750" indent="-285750">
              <a:buFont typeface="Arial" panose="020B0604020202020204" pitchFamily="34" charset="0"/>
              <a:buChar char="•"/>
            </a:pPr>
            <a:r>
              <a:rPr lang="en-US"/>
              <a:t>Reductions</a:t>
            </a:r>
          </a:p>
          <a:p>
            <a:pPr marL="285750" indent="-285750">
              <a:buFont typeface="Arial" panose="020B0604020202020204" pitchFamily="34" charset="0"/>
              <a:buChar char="•"/>
            </a:pPr>
            <a:r>
              <a:rPr lang="en-US"/>
              <a:t>Terminations</a:t>
            </a:r>
          </a:p>
          <a:p>
            <a:pPr marL="285750" indent="-285750">
              <a:buFont typeface="Arial" panose="020B0604020202020204" pitchFamily="34" charset="0"/>
              <a:buChar char="•"/>
            </a:pPr>
            <a:r>
              <a:rPr lang="en-US"/>
              <a:t>Eligibility</a:t>
            </a:r>
          </a:p>
          <a:p>
            <a:pPr algn="ctr"/>
            <a:endParaRPr lang="en-US"/>
          </a:p>
        </p:txBody>
      </p:sp>
      <p:cxnSp>
        <p:nvCxnSpPr>
          <p:cNvPr id="17" name="Straight Arrow Connector 16" descr="Description of Home Care Eligibility">
            <a:extLst>
              <a:ext uri="{FF2B5EF4-FFF2-40B4-BE49-F238E27FC236}">
                <a16:creationId xmlns:a16="http://schemas.microsoft.com/office/drawing/2014/main" id="{68FB54D2-B7EF-1DA9-1A5F-746914674F53}"/>
              </a:ext>
            </a:extLst>
          </p:cNvPr>
          <p:cNvCxnSpPr>
            <a:cxnSpLocks/>
          </p:cNvCxnSpPr>
          <p:nvPr/>
        </p:nvCxnSpPr>
        <p:spPr>
          <a:xfrm flipH="1">
            <a:off x="7172325" y="1967905"/>
            <a:ext cx="173777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Rounded Corners 7">
            <a:extLst>
              <a:ext uri="{FF2B5EF4-FFF2-40B4-BE49-F238E27FC236}">
                <a16:creationId xmlns:a16="http://schemas.microsoft.com/office/drawing/2014/main" id="{830C4F83-5BF9-4002-4B72-2C5E01D18AEB}"/>
              </a:ext>
            </a:extLst>
          </p:cNvPr>
          <p:cNvSpPr/>
          <p:nvPr/>
        </p:nvSpPr>
        <p:spPr>
          <a:xfrm>
            <a:off x="291501" y="1192298"/>
            <a:ext cx="2990397" cy="1551214"/>
          </a:xfrm>
          <a:prstGeom prst="roundRect">
            <a:avLst/>
          </a:prstGeom>
          <a:solidFill>
            <a:srgbClr val="9127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t>Is the consumer involved in the decision making?</a:t>
            </a:r>
          </a:p>
          <a:p>
            <a:pPr marL="285750" indent="-285750">
              <a:buFont typeface="Arial" panose="020B0604020202020204" pitchFamily="34" charset="0"/>
              <a:buChar char="•"/>
            </a:pPr>
            <a:r>
              <a:rPr lang="en-US"/>
              <a:t>Has a voluntary assent form been discussed?</a:t>
            </a:r>
          </a:p>
        </p:txBody>
      </p:sp>
      <p:cxnSp>
        <p:nvCxnSpPr>
          <p:cNvPr id="7" name="Straight Arrow Connector 6" descr="description of Home Care Eligibility">
            <a:extLst>
              <a:ext uri="{FF2B5EF4-FFF2-40B4-BE49-F238E27FC236}">
                <a16:creationId xmlns:a16="http://schemas.microsoft.com/office/drawing/2014/main" id="{8A44FAE3-464C-477E-0022-9AAEF95BEDA3}"/>
              </a:ext>
            </a:extLst>
          </p:cNvPr>
          <p:cNvCxnSpPr>
            <a:cxnSpLocks/>
            <a:stCxn id="8" idx="3"/>
          </p:cNvCxnSpPr>
          <p:nvPr/>
        </p:nvCxnSpPr>
        <p:spPr>
          <a:xfrm>
            <a:off x="3281898" y="1967905"/>
            <a:ext cx="1137702" cy="8521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B3E28D37-FECF-241E-CAE2-E46FE252D0C3}"/>
              </a:ext>
            </a:extLst>
          </p:cNvPr>
          <p:cNvSpPr/>
          <p:nvPr/>
        </p:nvSpPr>
        <p:spPr>
          <a:xfrm>
            <a:off x="922564" y="4943164"/>
            <a:ext cx="3357752" cy="1086161"/>
          </a:xfrm>
          <a:prstGeom prst="roundRect">
            <a:avLst/>
          </a:prstGeom>
          <a:solidFill>
            <a:srgbClr val="9127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t>Does the documentation within A&amp;D support the appeal decision? </a:t>
            </a:r>
          </a:p>
        </p:txBody>
      </p:sp>
      <p:cxnSp>
        <p:nvCxnSpPr>
          <p:cNvPr id="9" name="Straight Arrow Connector 8" descr="Description of Home Care Eligibility">
            <a:extLst>
              <a:ext uri="{FF2B5EF4-FFF2-40B4-BE49-F238E27FC236}">
                <a16:creationId xmlns:a16="http://schemas.microsoft.com/office/drawing/2014/main" id="{1840A188-3AD1-6607-8F59-E672C0EF2CAC}"/>
              </a:ext>
            </a:extLst>
          </p:cNvPr>
          <p:cNvCxnSpPr>
            <a:cxnSpLocks/>
            <a:stCxn id="11" idx="3"/>
          </p:cNvCxnSpPr>
          <p:nvPr/>
        </p:nvCxnSpPr>
        <p:spPr>
          <a:xfrm flipV="1">
            <a:off x="4280316" y="5019675"/>
            <a:ext cx="1660871" cy="4665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FF1B11CE-A48A-2F1B-8748-0400AB4890E5}"/>
              </a:ext>
            </a:extLst>
          </p:cNvPr>
          <p:cNvSpPr txBox="1"/>
          <p:nvPr/>
        </p:nvSpPr>
        <p:spPr>
          <a:xfrm>
            <a:off x="107824" y="6435078"/>
            <a:ext cx="3357752" cy="246221"/>
          </a:xfrm>
          <a:prstGeom prst="rect">
            <a:avLst/>
          </a:prstGeom>
          <a:noFill/>
        </p:spPr>
        <p:txBody>
          <a:bodyPr wrap="square" rtlCol="0">
            <a:spAutoFit/>
          </a:bodyPr>
          <a:lstStyle/>
          <a:p>
            <a:r>
              <a:rPr lang="en-US" sz="1000">
                <a:solidFill>
                  <a:schemeClr val="bg1"/>
                </a:solidFill>
              </a:rPr>
              <a:t>For ASAP Training Purposes Only. </a:t>
            </a:r>
          </a:p>
        </p:txBody>
      </p:sp>
    </p:spTree>
    <p:extLst>
      <p:ext uri="{BB962C8B-B14F-4D97-AF65-F5344CB8AC3E}">
        <p14:creationId xmlns:p14="http://schemas.microsoft.com/office/powerpoint/2010/main" val="842292726"/>
      </p:ext>
    </p:extLst>
  </p:cSld>
  <p:clrMapOvr>
    <a:masterClrMapping/>
  </p:clrMapOvr>
</p:sld>
</file>

<file path=ppt/theme/theme1.xml><?xml version="1.0" encoding="utf-8"?>
<a:theme xmlns:a="http://schemas.openxmlformats.org/drawingml/2006/main" name="Office Theme">
  <a:themeElements>
    <a:clrScheme name="EOAI 1">
      <a:dk1>
        <a:srgbClr val="000000"/>
      </a:dk1>
      <a:lt1>
        <a:srgbClr val="FFFFFF"/>
      </a:lt1>
      <a:dk2>
        <a:srgbClr val="757574"/>
      </a:dk2>
      <a:lt2>
        <a:srgbClr val="E0EEE9"/>
      </a:lt2>
      <a:accent1>
        <a:srgbClr val="16A2A7"/>
      </a:accent1>
      <a:accent2>
        <a:srgbClr val="8F9838"/>
      </a:accent2>
      <a:accent3>
        <a:srgbClr val="141D45"/>
      </a:accent3>
      <a:accent4>
        <a:srgbClr val="85BC41"/>
      </a:accent4>
      <a:accent5>
        <a:srgbClr val="009877"/>
      </a:accent5>
      <a:accent6>
        <a:srgbClr val="007F86"/>
      </a:accent6>
      <a:hlink>
        <a:srgbClr val="91278F"/>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OAI_PPT_Template_update_4.pptx" id="{0FA3A5DE-101D-4F09-A7A8-982AA83307F3}" vid="{FE61C7BB-7132-4C9D-A909-ABFDC5037605}"/>
    </a:ext>
  </a:extLst>
</a:theme>
</file>

<file path=ppt/theme/theme2.xml><?xml version="1.0" encoding="utf-8"?>
<a:theme xmlns:a="http://schemas.openxmlformats.org/drawingml/2006/main" name="2_Office Theme">
  <a:themeElements>
    <a:clrScheme name="EOAI 1">
      <a:dk1>
        <a:srgbClr val="000000"/>
      </a:dk1>
      <a:lt1>
        <a:srgbClr val="FFFFFF"/>
      </a:lt1>
      <a:dk2>
        <a:srgbClr val="757574"/>
      </a:dk2>
      <a:lt2>
        <a:srgbClr val="E0EEE9"/>
      </a:lt2>
      <a:accent1>
        <a:srgbClr val="16A2A7"/>
      </a:accent1>
      <a:accent2>
        <a:srgbClr val="8F9838"/>
      </a:accent2>
      <a:accent3>
        <a:srgbClr val="141D45"/>
      </a:accent3>
      <a:accent4>
        <a:srgbClr val="85BC41"/>
      </a:accent4>
      <a:accent5>
        <a:srgbClr val="009877"/>
      </a:accent5>
      <a:accent6>
        <a:srgbClr val="007F86"/>
      </a:accent6>
      <a:hlink>
        <a:srgbClr val="91278F"/>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ng&amp;Independence_Template_PPT" id="{3778CA59-B70A-4F9B-819F-AD1EB857A612}" vid="{F45A8F67-339E-448D-A00E-6CAB5D3856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485b63-d00c-40f5-a547-953a6d10f778" xsi:nil="true"/>
    <lcf76f155ced4ddcb4097134ff3c332f xmlns="588b04f8-4dae-4f84-88c8-9a8dc78fddc3">
      <Terms xmlns="http://schemas.microsoft.com/office/infopath/2007/PartnerControls"/>
    </lcf76f155ced4ddcb4097134ff3c332f>
    <SharedWithUsers xmlns="e1485b63-d00c-40f5-a547-953a6d10f778">
      <UserInfo>
        <DisplayName>Michael Tiedemann</DisplayName>
        <AccountId>27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339AB015D5D84FBCA24BABC67A43C7" ma:contentTypeVersion="16" ma:contentTypeDescription="Create a new document." ma:contentTypeScope="" ma:versionID="9fc3030fd157542ad338cb8622219681">
  <xsd:schema xmlns:xsd="http://www.w3.org/2001/XMLSchema" xmlns:xs="http://www.w3.org/2001/XMLSchema" xmlns:p="http://schemas.microsoft.com/office/2006/metadata/properties" xmlns:ns2="588b04f8-4dae-4f84-88c8-9a8dc78fddc3" xmlns:ns3="e1485b63-d00c-40f5-a547-953a6d10f778" targetNamespace="http://schemas.microsoft.com/office/2006/metadata/properties" ma:root="true" ma:fieldsID="85427b96d277defcc26da8e1efadb0f4" ns2:_="" ns3:_="">
    <xsd:import namespace="588b04f8-4dae-4f84-88c8-9a8dc78fddc3"/>
    <xsd:import namespace="e1485b63-d00c-40f5-a547-953a6d10f7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8b04f8-4dae-4f84-88c8-9a8dc78fdd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485b63-d00c-40f5-a547-953a6d10f7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9343b281-fc6a-4e9a-b4c8-23e8364b8361}" ma:internalName="TaxCatchAll" ma:showField="CatchAllData" ma:web="e1485b63-d00c-40f5-a547-953a6d10f7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EFDBA8-AE89-4F32-8A31-860456AA5AAA}">
  <ds:schemaRefs>
    <ds:schemaRef ds:uri="e1485b63-d00c-40f5-a547-953a6d10f778"/>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dcmitype/"/>
    <ds:schemaRef ds:uri="http://purl.org/dc/elements/1.1/"/>
    <ds:schemaRef ds:uri="http://schemas.openxmlformats.org/package/2006/metadata/core-properties"/>
    <ds:schemaRef ds:uri="588b04f8-4dae-4f84-88c8-9a8dc78fddc3"/>
    <ds:schemaRef ds:uri="http://purl.org/dc/terms/"/>
  </ds:schemaRefs>
</ds:datastoreItem>
</file>

<file path=customXml/itemProps2.xml><?xml version="1.0" encoding="utf-8"?>
<ds:datastoreItem xmlns:ds="http://schemas.openxmlformats.org/officeDocument/2006/customXml" ds:itemID="{AEEDBE0E-CDB8-46C2-BBF3-5A03C655B7AC}">
  <ds:schemaRefs>
    <ds:schemaRef ds:uri="588b04f8-4dae-4f84-88c8-9a8dc78fddc3"/>
    <ds:schemaRef ds:uri="e1485b63-d00c-40f5-a547-953a6d10f7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42620E-C15B-42AC-8608-80511A449937}">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Aging&amp;Independence_Template_PPT</Template>
  <TotalTime>65</TotalTime>
  <Words>4211</Words>
  <Application>Microsoft Office PowerPoint</Application>
  <PresentationFormat>Widescreen</PresentationFormat>
  <Paragraphs>446</Paragraphs>
  <Slides>64</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64</vt:i4>
      </vt:variant>
    </vt:vector>
  </HeadingPairs>
  <TitlesOfParts>
    <vt:vector size="71" baseType="lpstr">
      <vt:lpstr>Arial</vt:lpstr>
      <vt:lpstr>Cabin</vt:lpstr>
      <vt:lpstr>Calibri</vt:lpstr>
      <vt:lpstr>Corbel</vt:lpstr>
      <vt:lpstr>Courier New</vt:lpstr>
      <vt:lpstr>Office Theme</vt:lpstr>
      <vt:lpstr>2_Office Theme</vt:lpstr>
      <vt:lpstr>AI Recording State Policy</vt:lpstr>
      <vt:lpstr>Microsoft Teams Logistics</vt:lpstr>
      <vt:lpstr>Training Logistics</vt:lpstr>
      <vt:lpstr>PowerPoint Presentation</vt:lpstr>
      <vt:lpstr> AGE Appeals Training</vt:lpstr>
      <vt:lpstr>Learning Objectives</vt:lpstr>
      <vt:lpstr>Agenda</vt:lpstr>
      <vt:lpstr>AGE Home Care Program Eligibility</vt:lpstr>
      <vt:lpstr>How do Home Care Appeals relate to Eligibility?</vt:lpstr>
      <vt:lpstr>Home Care Program Eligibility</vt:lpstr>
      <vt:lpstr>ASAP Appeals Process &amp; Regulations</vt:lpstr>
      <vt:lpstr>What Happens When a Service Reduction Takes Place?</vt:lpstr>
      <vt:lpstr>Home Care Appeals and Regulatory Requirements</vt:lpstr>
      <vt:lpstr>Regulatory Requirements for Home Care Appeals</vt:lpstr>
      <vt:lpstr>Home Care Appeals Overview</vt:lpstr>
      <vt:lpstr>When Can an Applicant Appeal?</vt:lpstr>
      <vt:lpstr>When Can a Consumer Appeal?</vt:lpstr>
      <vt:lpstr>Knowledge Check</vt:lpstr>
      <vt:lpstr>What ASAP Actions are NOT appealable?</vt:lpstr>
      <vt:lpstr>ASAP Documentation Requirements</vt:lpstr>
      <vt:lpstr>Documentation that supports the ASAP decision</vt:lpstr>
      <vt:lpstr>A&amp;D documentation supports the ASAP decision</vt:lpstr>
      <vt:lpstr>ASAP Appeals Process: Notice of Ineligibility</vt:lpstr>
      <vt:lpstr>Notice of Ineligibility Process</vt:lpstr>
      <vt:lpstr>ASAP Appeals Process: Notice of Ineligibility Form</vt:lpstr>
      <vt:lpstr>Notice of Ineligibility Form Best Practices</vt:lpstr>
      <vt:lpstr>Knowledge Check</vt:lpstr>
      <vt:lpstr>Voluntary Assent Form</vt:lpstr>
      <vt:lpstr>Voluntary Assent Form Process</vt:lpstr>
      <vt:lpstr>Voluntary Assent Form Example</vt:lpstr>
      <vt:lpstr>Voluntary Assent Form Best Practices</vt:lpstr>
      <vt:lpstr>ASAP Appeals Process: Notice of Action Form</vt:lpstr>
      <vt:lpstr>Notice of Action Process</vt:lpstr>
      <vt:lpstr>Notice of Action Form</vt:lpstr>
      <vt:lpstr>Notice of Action Form: Waiver Versus Non-Waiver Consumers</vt:lpstr>
      <vt:lpstr>Notice of Action Form Best Practices</vt:lpstr>
      <vt:lpstr>Knowledge Check</vt:lpstr>
      <vt:lpstr>MassHealth Financial Eligibility for Home Care Waiver Consumers </vt:lpstr>
      <vt:lpstr>Waiver Guidelines</vt:lpstr>
      <vt:lpstr>Appeals Forms and Documents</vt:lpstr>
      <vt:lpstr>Important Appeals Documents</vt:lpstr>
      <vt:lpstr>List of Appeal Rights </vt:lpstr>
      <vt:lpstr>Request for ASAP Review</vt:lpstr>
      <vt:lpstr>ASAP Appeal Process: timeframes for communications</vt:lpstr>
      <vt:lpstr>Notice of ASAP Review Date</vt:lpstr>
      <vt:lpstr>ASAP Appeal Process</vt:lpstr>
      <vt:lpstr>Notice of ASAP Review Decision</vt:lpstr>
      <vt:lpstr>Appeal Rights to AGE (Elder Affairs)</vt:lpstr>
      <vt:lpstr>Request to Appeal ASAP’s Review Decision Form</vt:lpstr>
      <vt:lpstr>Knowledge Check</vt:lpstr>
      <vt:lpstr>AGE Appeals Process</vt:lpstr>
      <vt:lpstr>AGE Appeal Process and Timeframes</vt:lpstr>
      <vt:lpstr>Role of  the AGE Hearing Officer </vt:lpstr>
      <vt:lpstr>Subsequent AGE Appeal Process</vt:lpstr>
      <vt:lpstr>ASAP Appeals Case Scenarios</vt:lpstr>
      <vt:lpstr>Case Scenario 1 </vt:lpstr>
      <vt:lpstr>Case Scenario 1 Continued </vt:lpstr>
      <vt:lpstr>Completing the Notice of Ineligibility Form </vt:lpstr>
      <vt:lpstr>Case Scenario 1 Continued </vt:lpstr>
      <vt:lpstr>Case Scenario 2 </vt:lpstr>
      <vt:lpstr>Completing the Voluntary Assent Form</vt:lpstr>
      <vt:lpstr>Case Scenario 2 Continued </vt:lpstr>
      <vt:lpstr>Questions or Comments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Medeiros, Vanessa (ELD)</dc:creator>
  <cp:lastModifiedBy>Turner, Shannon K (ELD)</cp:lastModifiedBy>
  <cp:revision>3</cp:revision>
  <dcterms:created xsi:type="dcterms:W3CDTF">2025-01-23T13:47:41Z</dcterms:created>
  <dcterms:modified xsi:type="dcterms:W3CDTF">2026-07-17T15:02:35Z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0x01010011339AB015D5D84FBCA24BABC67A43C7</vt:lpwstr>
  </property>
  <property fmtid="{D5CDD505-2E9C-101B-9397-08002B2CF9AE}" pid="3" name="_dlc_DocIdItemGuid">
    <vt:lpwstr>2d9ed784-1215-4c18-9906-47a6f2b7db94</vt:lpwstr>
  </property>
  <property fmtid="{D5CDD505-2E9C-101B-9397-08002B2CF9AE}" pid="4" name="SharedWithUsers">
    <vt:lpwstr>27;#Michael Tiedemann</vt:lpwstr>
  </property>
  <property fmtid="{D5CDD505-2E9C-101B-9397-08002B2CF9AE}" pid="5" name="MediaServiceImageTags">
    <vt:lpwstr/>
  </property>
</Properties>
</file>