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722" r:id="rId4"/>
    <p:sldId id="2723" r:id="rId5"/>
    <p:sldId id="2715" r:id="rId6"/>
    <p:sldId id="2724" r:id="rId7"/>
    <p:sldId id="2717" r:id="rId8"/>
    <p:sldId id="2719" r:id="rId9"/>
    <p:sldId id="2718" r:id="rId10"/>
    <p:sldId id="2716" r:id="rId11"/>
    <p:sldId id="2720" r:id="rId12"/>
    <p:sldId id="2721" r:id="rId13"/>
    <p:sldId id="2713" r:id="rId14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QVKw1PCBQQtd4rDFGDYlW0Id+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ler, Lynn (ELD)" initials="VL(" lastIdx="5" clrIdx="0"/>
  <p:cmAuthor id="2" name="Kelley, Desiree (ELD)" initials="KD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84241" autoAdjust="0"/>
  </p:normalViewPr>
  <p:slideViewPr>
    <p:cSldViewPr snapToGrid="0">
      <p:cViewPr varScale="1">
        <p:scale>
          <a:sx n="58" d="100"/>
          <a:sy n="58" d="100"/>
        </p:scale>
        <p:origin x="48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27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spcFirstLastPara="1" wrap="square" lIns="93075" tIns="46538" rIns="93075" bIns="4653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6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75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13d563f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13d563f7_0_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283" cy="4191359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8c13d563f7_0_7:notes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761" cy="465573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62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574FF8B-9680-43D1-BA95-9FDCA00667CB}" type="datetime1">
              <a:rPr lang="en-US" smtClean="0"/>
              <a:t>9/30/2021</a:t>
            </a:fld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B02460-47B1-46D4-8359-E0F05CF6DDCA}" type="datetime1">
              <a:rPr lang="en-US" smtClean="0"/>
              <a:t>9/30/2021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39B36FD-8DF3-4563-9C03-E41F9F3B593B}" type="datetime1">
              <a:rPr lang="en-US" smtClean="0"/>
              <a:t>9/30/2021</a:t>
            </a:fld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74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19B0314-E24B-4D4C-9E61-E5CB2A550581}" type="datetime1">
              <a:rPr lang="en-US" smtClean="0"/>
              <a:t>9/30/2021</a:t>
            </a:fld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342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F1F9CD9-7938-4BEF-A581-4544DA90F378}" type="datetime1">
              <a:rPr lang="en-US" smtClean="0"/>
              <a:t>9/30/2021</a:t>
            </a:fld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1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7173BA1-7DC6-4BD2-96F5-98E5064BDC4C}" type="datetime1">
              <a:rPr lang="en-US" smtClean="0"/>
              <a:t>9/30/2021</a:t>
            </a:fld>
            <a:endParaRPr dirty="0"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328845E-2CF5-4D7C-AA02-1874DDDB5438}" type="datetime1">
              <a:rPr lang="en-US" smtClean="0"/>
              <a:t>9/30/2021</a:t>
            </a:fld>
            <a:endParaRPr dirty="0"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sz="36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CA77D8E-901C-45DF-A124-179A0AF9B389}" type="datetime1">
              <a:rPr lang="en-US" smtClean="0"/>
              <a:t>9/30/2021</a:t>
            </a:fld>
            <a:endParaRPr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C93CC8C-EDA5-4F3F-8332-B0BA78A8A5F9}" type="datetime1">
              <a:rPr lang="en-US" smtClean="0"/>
              <a:t>9/30/2021</a:t>
            </a:fld>
            <a:endParaRPr dirty="0"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8EA2A5B-4F3C-470B-8A13-A5BC2C201456}" type="datetime1">
              <a:rPr lang="en-US" smtClean="0"/>
              <a:t>9/30/2021</a:t>
            </a:fld>
            <a:endParaRPr dirty="0"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00339B5-7CAE-4263-B77E-9B111F540FC8}" type="datetime1">
              <a:rPr lang="en-US" smtClean="0"/>
              <a:t>9/30/2021</a:t>
            </a:fld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64174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599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25EFD58-E714-4DEB-85F3-93270491E480}" type="datetime1">
              <a:rPr lang="en-US" smtClean="0"/>
              <a:t>9/30/2021</a:t>
            </a:fld>
            <a:endParaRPr dirty="0"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B95B9-0928-4CF6-BB27-E363746B8DFC}" type="datetime1">
              <a:rPr lang="en-US" smtClean="0"/>
              <a:t>9/30/2021</a:t>
            </a:fld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678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7FFBF21-CD07-4F23-86FF-DABC6E5C848A}" type="datetime1">
              <a:rPr lang="en-US" smtClean="0"/>
              <a:t>9/30/2021</a:t>
            </a:fld>
            <a:endParaRPr dirty="0"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BBE38A8-02A4-4ADE-AD74-8E27C4061E80}" type="datetime1">
              <a:rPr lang="en-US" smtClean="0"/>
              <a:t>9/30/2021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*For discussion purposes only. Not for distribution.</a:t>
            </a:r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3348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8767"/>
            <a:ext cx="2906646" cy="19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9775" y="304800"/>
            <a:ext cx="277296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8088" y="2284927"/>
            <a:ext cx="32411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04800" y="2295813"/>
            <a:ext cx="5181600" cy="2122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72" y="2732467"/>
            <a:ext cx="1259980" cy="12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823508" y="2666016"/>
            <a:ext cx="48820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BCC65"/>
                </a:solidFill>
                <a:sym typeface="Helvetica Neue"/>
              </a:rPr>
              <a:t>Executive Office of Elder Affairs</a:t>
            </a:r>
            <a:endParaRPr sz="1700" b="1" dirty="0">
              <a:solidFill>
                <a:srgbClr val="FBCC65"/>
              </a:solidFill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864220" y="3035348"/>
            <a:ext cx="499378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  INDEPENDENCE  INCLUSION</a:t>
            </a: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1864220" y="3374288"/>
            <a:ext cx="351049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sym typeface="Helvetica Neue"/>
              </a:rPr>
              <a:t>Pending Service Referral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sym typeface="Helvetica Neue"/>
              </a:rPr>
              <a:t>&amp; Provider Search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sym typeface="Helvetica Neue"/>
              </a:rPr>
              <a:t>Tuesday, September 28th, 2021</a:t>
            </a: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 r="5398"/>
          <a:stretch/>
        </p:blipFill>
        <p:spPr>
          <a:xfrm>
            <a:off x="6165792" y="306879"/>
            <a:ext cx="2670401" cy="18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A group of people in a garden&#10;&#10;Description automatically generated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24453" r="4334" b="9807"/>
          <a:stretch/>
        </p:blipFill>
        <p:spPr>
          <a:xfrm>
            <a:off x="332289" y="4500887"/>
            <a:ext cx="4531259" cy="20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;p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F67AFF-3F92-2249-8DAB-C90B379E8A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l="6565" r="301" b="26196"/>
          <a:stretch/>
        </p:blipFill>
        <p:spPr>
          <a:xfrm>
            <a:off x="4952658" y="4500729"/>
            <a:ext cx="3926821" cy="20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 rot="5400000">
            <a:off x="5646456" y="3331370"/>
            <a:ext cx="6718300" cy="33281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6552127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5400000">
            <a:off x="-3192744" y="3180044"/>
            <a:ext cx="6718300" cy="3328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-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634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HAR Reporting Available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Statewide totals of consumers pending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Provider facing report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ASAP summary of consumers pending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ASAP summary of consumer pending by zip code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Report Description &amp; User Guide shared 9/24/2021</a:t>
            </a:r>
          </a:p>
          <a:p>
            <a:endParaRPr lang="en-US" dirty="0"/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9B131-CE50-4152-8387-52F1E69A62E7}"/>
              </a:ext>
            </a:extLst>
          </p:cNvPr>
          <p:cNvSpPr txBox="1"/>
          <p:nvPr/>
        </p:nvSpPr>
        <p:spPr>
          <a:xfrm>
            <a:off x="3200399" y="6263597"/>
            <a:ext cx="2747011" cy="216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1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- 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000" dirty="0"/>
              <a:t>• </a:t>
            </a:r>
            <a:r>
              <a:rPr lang="en-US" sz="2000" b="1" dirty="0"/>
              <a:t>ASAP</a:t>
            </a:r>
            <a:r>
              <a:rPr lang="en-US" sz="2000" dirty="0"/>
              <a:t> – Incorporate service referral management into ASAP Policies &amp; Procedures:</a:t>
            </a:r>
            <a:endParaRPr lang="en-US" dirty="0"/>
          </a:p>
          <a:p>
            <a:pPr lvl="0"/>
            <a:r>
              <a:rPr lang="en-US" sz="2000" dirty="0"/>
              <a:t>include utilization management protocol for different roles and uses of reports including, but not limited to:</a:t>
            </a:r>
            <a:endParaRPr lang="en-US" dirty="0"/>
          </a:p>
          <a:p>
            <a:pPr lvl="1"/>
            <a:r>
              <a:rPr lang="en-US" sz="1800" dirty="0"/>
              <a:t>Care Management</a:t>
            </a:r>
            <a:endParaRPr lang="en-US" dirty="0"/>
          </a:p>
          <a:p>
            <a:pPr lvl="1"/>
            <a:r>
              <a:rPr lang="en-US" sz="1800" dirty="0"/>
              <a:t>Service Procurement</a:t>
            </a:r>
            <a:endParaRPr lang="en-US" dirty="0"/>
          </a:p>
          <a:p>
            <a:pPr lvl="1"/>
            <a:r>
              <a:rPr lang="en-US" sz="1800" dirty="0"/>
              <a:t>Quality Management</a:t>
            </a:r>
            <a:endParaRPr lang="en-US" dirty="0"/>
          </a:p>
          <a:p>
            <a:pPr lvl="1"/>
            <a:r>
              <a:rPr lang="en-US" sz="1800" dirty="0"/>
              <a:t>Supervision and Program Management</a:t>
            </a:r>
            <a:endParaRPr lang="en-US" dirty="0"/>
          </a:p>
          <a:p>
            <a:pPr lvl="0"/>
            <a:r>
              <a:rPr lang="en-US" sz="2000" dirty="0"/>
              <a:t>reflect appropriate frequency for running reports </a:t>
            </a:r>
          </a:p>
          <a:p>
            <a:pPr marL="114300" lvl="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000" dirty="0"/>
              <a:t>• </a:t>
            </a:r>
            <a:r>
              <a:rPr lang="en-US" sz="2000" b="1" dirty="0"/>
              <a:t>EOEA</a:t>
            </a:r>
            <a:r>
              <a:rPr lang="en-US" sz="2000" dirty="0"/>
              <a:t> – Frequent reporting and oversight:</a:t>
            </a:r>
          </a:p>
          <a:p>
            <a:pPr lvl="0"/>
            <a:r>
              <a:rPr lang="en-US" sz="2000" dirty="0"/>
              <a:t>Minimum of monthly reporting </a:t>
            </a:r>
          </a:p>
          <a:p>
            <a:pPr lvl="0"/>
            <a:r>
              <a:rPr lang="en-US" sz="2000" dirty="0"/>
              <a:t>Network Analysis and Summary</a:t>
            </a:r>
          </a:p>
          <a:p>
            <a:pPr lvl="0"/>
            <a:r>
              <a:rPr lang="en-US" sz="2000" dirty="0"/>
              <a:t>Service, referral and data management and engagement with ASAPs</a:t>
            </a:r>
          </a:p>
          <a:p>
            <a:endParaRPr lang="en-US" sz="2000" dirty="0"/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51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050" y="2957513"/>
            <a:ext cx="3576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2677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" y="45720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 &amp; Provider Search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012" y="2057399"/>
            <a:ext cx="7359588" cy="420619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AGENDA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is </a:t>
            </a:r>
            <a:r>
              <a:rPr lang="en-US" sz="2400" i="1" dirty="0">
                <a:solidFill>
                  <a:schemeClr val="tx1"/>
                </a:solidFill>
              </a:rPr>
              <a:t>Pending Service Referral &amp; Provider Search?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Development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Pilot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New Process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Reporting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Q &amp;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9B131-CE50-4152-8387-52F1E69A62E7}"/>
              </a:ext>
            </a:extLst>
          </p:cNvPr>
          <p:cNvSpPr txBox="1"/>
          <p:nvPr/>
        </p:nvSpPr>
        <p:spPr>
          <a:xfrm>
            <a:off x="3200399" y="6263597"/>
            <a:ext cx="2747011" cy="216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58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11F9-86D6-4D42-A83A-F8B91EF1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10" y="457201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 &amp; Provider Search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D27C-C135-4AB5-A337-D20501815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914" y="1878197"/>
            <a:ext cx="8114191" cy="466071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new state-wide process for service referral management: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Consistent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Universal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Track referrals by consumer, by service, duration of pending status</a:t>
            </a: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Report on pending referrals for internal and external utilization</a:t>
            </a:r>
          </a:p>
          <a:p>
            <a:pPr lvl="2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Contracting, Quality, Case Management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Send to Providers as a “referral list”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Standardized way to track pending service referrals in SAMS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Within consumer record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Within care plan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Utilizing a specific “- Pending” service type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Specific pending services: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Chore, Companion HM, PC, HHA, SHCA</a:t>
            </a: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38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Development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531" y="1875749"/>
            <a:ext cx="7479437" cy="48457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Past exploration by a few ASAPs on service plan statuses to indicate consumers were “waiting” for a service to start</a:t>
            </a:r>
          </a:p>
          <a:p>
            <a:r>
              <a:rPr lang="en-US" sz="2400" dirty="0">
                <a:solidFill>
                  <a:schemeClr val="tx1"/>
                </a:solidFill>
              </a:rPr>
              <a:t>Guiding Principles: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Create a process familiar to ASAPs based on existing tasks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Understand processes already attempted and lessons learned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Leverage fields that are primarily pre-determined “pull-down” vs free text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Must include reporting functionality for ASAPs to share referral details with Providers as a referral communication method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Aid in </a:t>
            </a:r>
            <a:r>
              <a:rPr lang="en-US" sz="2000" i="1" dirty="0">
                <a:solidFill>
                  <a:schemeClr val="tx1"/>
                </a:solidFill>
              </a:rPr>
              <a:t>telling the story </a:t>
            </a:r>
            <a:r>
              <a:rPr lang="en-US" sz="2000" dirty="0">
                <a:solidFill>
                  <a:schemeClr val="tx1"/>
                </a:solidFill>
              </a:rPr>
              <a:t>of consumers being served</a:t>
            </a:r>
          </a:p>
          <a:p>
            <a:pPr marL="10287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63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Pilot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21" y="1693186"/>
            <a:ext cx="8229600" cy="484572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 ASAP pilots since December 2020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BayPath Elder Services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Tri-Valley Elder Services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Pilot agencies were selected: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 they had an existing process already in place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Excel or Activities &amp; Referrals process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Expressed interest in exploring new option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1 additional ASAP added for July 2021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Aging Services of North Central Massachusetts</a:t>
            </a:r>
          </a:p>
          <a:p>
            <a:pPr marL="1028700" lvl="2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029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80F1F9-105B-4461-92F6-2E891D8D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New Process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5014911"/>
          </a:xfrm>
        </p:spPr>
        <p:txBody>
          <a:bodyPr/>
          <a:lstStyle/>
          <a:p>
            <a:r>
              <a:rPr lang="en-US" sz="2000" dirty="0"/>
              <a:t>Business Rule outlines new process </a:t>
            </a:r>
            <a:r>
              <a:rPr lang="en-US" sz="2000" dirty="0">
                <a:solidFill>
                  <a:schemeClr val="tx1"/>
                </a:solidFill>
              </a:rPr>
              <a:t>shared 9/24/2021</a:t>
            </a:r>
            <a:endParaRPr lang="en-US" sz="2000" dirty="0"/>
          </a:p>
          <a:p>
            <a:r>
              <a:rPr lang="en-US" sz="2000" u="sng" dirty="0"/>
              <a:t>Provider: </a:t>
            </a:r>
            <a:r>
              <a:rPr lang="en-US" sz="2000" b="1" u="sng" dirty="0"/>
              <a:t>Unknown Provider/Referral Pending</a:t>
            </a:r>
          </a:p>
          <a:p>
            <a:pPr lvl="1"/>
            <a:r>
              <a:rPr lang="en-US" sz="1600" b="1" dirty="0"/>
              <a:t>Chore – Pending</a:t>
            </a:r>
            <a:endParaRPr lang="en-US" sz="1600" dirty="0"/>
          </a:p>
          <a:p>
            <a:pPr lvl="1"/>
            <a:r>
              <a:rPr lang="en-US" sz="1600" b="1" dirty="0"/>
              <a:t>Companion – Pending </a:t>
            </a:r>
            <a:endParaRPr lang="en-US" sz="1600" dirty="0"/>
          </a:p>
          <a:p>
            <a:pPr lvl="1"/>
            <a:r>
              <a:rPr lang="en-US" sz="1600" b="1" dirty="0"/>
              <a:t>Homemaker – Pending</a:t>
            </a:r>
            <a:endParaRPr lang="en-US" sz="1600" dirty="0"/>
          </a:p>
          <a:p>
            <a:pPr lvl="1"/>
            <a:r>
              <a:rPr lang="en-US" sz="1600" b="1" dirty="0"/>
              <a:t>Home Health Aide – Pending</a:t>
            </a:r>
            <a:endParaRPr lang="en-US" sz="1600" dirty="0"/>
          </a:p>
          <a:p>
            <a:pPr lvl="1"/>
            <a:r>
              <a:rPr lang="en-US" sz="1600" b="1" dirty="0"/>
              <a:t>Personal Care - Pending</a:t>
            </a:r>
            <a:endParaRPr lang="en-US" sz="1600" dirty="0"/>
          </a:p>
          <a:p>
            <a:pPr lvl="1"/>
            <a:r>
              <a:rPr lang="en-US" sz="1600" b="1" dirty="0"/>
              <a:t>Supportive Home Care Aide – Pending</a:t>
            </a:r>
            <a:endParaRPr lang="en-US" sz="1600" dirty="0"/>
          </a:p>
          <a:p>
            <a:r>
              <a:rPr lang="en-US" sz="2000" b="1" u="sng" dirty="0"/>
              <a:t>Subservices to identify and track service factors:</a:t>
            </a:r>
          </a:p>
          <a:p>
            <a:pPr lvl="1"/>
            <a:r>
              <a:rPr lang="en-US" sz="1600" b="1" dirty="0"/>
              <a:t>Consumer has Pets</a:t>
            </a:r>
            <a:endParaRPr lang="en-US" sz="1600" dirty="0"/>
          </a:p>
          <a:p>
            <a:pPr lvl="1"/>
            <a:r>
              <a:rPr lang="en-US" sz="1600" b="1" dirty="0"/>
              <a:t>Consumer is Smoker</a:t>
            </a:r>
            <a:endParaRPr lang="en-US" sz="1600" dirty="0"/>
          </a:p>
          <a:p>
            <a:pPr lvl="1"/>
            <a:r>
              <a:rPr lang="en-US" sz="1600" b="1" dirty="0"/>
              <a:t>Consumer has Pets &amp; is Smoker</a:t>
            </a:r>
            <a:endParaRPr lang="en-US" sz="1600" dirty="0"/>
          </a:p>
          <a:p>
            <a:pPr lvl="1"/>
            <a:r>
              <a:rPr lang="en-US" sz="1600" b="1" dirty="0"/>
              <a:t>Preferred Language</a:t>
            </a:r>
            <a:endParaRPr lang="en-US" sz="1600" dirty="0"/>
          </a:p>
          <a:p>
            <a:pPr lvl="1"/>
            <a:r>
              <a:rPr lang="en-US" sz="1600" b="1" dirty="0"/>
              <a:t>Requests Female Only</a:t>
            </a:r>
            <a:endParaRPr lang="en-US" sz="1600" dirty="0"/>
          </a:p>
          <a:p>
            <a:pPr lvl="1"/>
            <a:r>
              <a:rPr lang="en-US" sz="1600" b="1" dirty="0"/>
              <a:t>Requests Male Only</a:t>
            </a:r>
            <a:endParaRPr lang="en-US" sz="1600" dirty="0"/>
          </a:p>
          <a:p>
            <a:pPr lvl="1"/>
            <a:r>
              <a:rPr lang="en-US" sz="1600" b="1" dirty="0"/>
              <a:t>Rural Location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9B131-CE50-4152-8387-52F1E69A62E7}"/>
              </a:ext>
            </a:extLst>
          </p:cNvPr>
          <p:cNvSpPr txBox="1"/>
          <p:nvPr/>
        </p:nvSpPr>
        <p:spPr>
          <a:xfrm>
            <a:off x="3200399" y="6263597"/>
            <a:ext cx="2747011" cy="2165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35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80F1F9-105B-4461-92F6-2E891D8D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New Process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2153509"/>
            <a:ext cx="8413731" cy="37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F84A-08B0-40E5-9E9E-DF7AC25D503F}"/>
              </a:ext>
            </a:extLst>
          </p:cNvPr>
          <p:cNvSpPr txBox="1"/>
          <p:nvPr/>
        </p:nvSpPr>
        <p:spPr>
          <a:xfrm>
            <a:off x="3760840" y="2153509"/>
            <a:ext cx="5030082" cy="36317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Service Plan Fields (on the left):</a:t>
            </a:r>
          </a:p>
          <a:p>
            <a:endParaRPr lang="en-US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Service Category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Provider Pending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Service: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Must choose a service with “- Pending” in title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Agency: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ASAP Name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Unknown Provider/Referral Pending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Start Date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The start date of the service referral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End Date: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Blank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Waiting</a:t>
            </a:r>
          </a:p>
          <a:p>
            <a:r>
              <a:rPr lang="en-US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Status Date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The start date of the service referral (this field will be helpful should the care plan need to be copied as part of an annual review)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80F1F9-105B-4461-92F6-2E891D8D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New Process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31" y="1934702"/>
            <a:ext cx="7521969" cy="386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BACEFA7-1A7B-42A8-A8C6-1E4ACAC85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583" y="1599855"/>
            <a:ext cx="4138417" cy="5121622"/>
          </a:xfr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 sz="1800" b="1" u="sng" dirty="0"/>
              <a:t>Service Plan Fields (on the right):</a:t>
            </a:r>
          </a:p>
          <a:p>
            <a:pPr marL="114300" indent="0">
              <a:buNone/>
            </a:pPr>
            <a:endParaRPr lang="en-US" sz="1800" u="sng" dirty="0"/>
          </a:p>
          <a:p>
            <a:pPr marL="114300" indent="0">
              <a:buNone/>
            </a:pPr>
            <a:r>
              <a:rPr lang="en-US" sz="1600" b="1" u="sng" dirty="0"/>
              <a:t>Subservice</a:t>
            </a:r>
            <a:r>
              <a:rPr lang="en-US" sz="1600" dirty="0"/>
              <a:t>: Will populate automatically if subservice is selected in the schedule</a:t>
            </a:r>
          </a:p>
          <a:p>
            <a:pPr marL="114300" indent="0">
              <a:buNone/>
            </a:pPr>
            <a:r>
              <a:rPr lang="en-US" sz="1600" b="1" u="sng" dirty="0"/>
              <a:t>Schedule</a:t>
            </a:r>
            <a:r>
              <a:rPr lang="en-US" sz="1600" dirty="0"/>
              <a:t>: </a:t>
            </a:r>
          </a:p>
          <a:p>
            <a:r>
              <a:rPr lang="en-US" sz="1600" dirty="0"/>
              <a:t>should be allocation type </a:t>
            </a:r>
            <a:r>
              <a:rPr lang="en-US" sz="1600" b="1" u="sng" dirty="0"/>
              <a:t>weekly</a:t>
            </a:r>
            <a:r>
              <a:rPr lang="en-US" sz="1600" dirty="0"/>
              <a:t> </a:t>
            </a:r>
          </a:p>
          <a:p>
            <a:r>
              <a:rPr lang="en-US" sz="1600" dirty="0"/>
              <a:t>do not use monthly or duration specified</a:t>
            </a:r>
          </a:p>
          <a:p>
            <a:r>
              <a:rPr lang="en-US" sz="1600" dirty="0"/>
              <a:t>should include subservice when appropriate.  </a:t>
            </a:r>
          </a:p>
          <a:p>
            <a:r>
              <a:rPr lang="en-US" sz="1600" dirty="0"/>
              <a:t>Daily Details should be entered when consumer has specific preference, can be left blank when consumer does not have preference. </a:t>
            </a:r>
          </a:p>
          <a:p>
            <a:pPr marL="114300" indent="0">
              <a:buNone/>
            </a:pPr>
            <a:r>
              <a:rPr lang="en-US" sz="1600" b="1" u="sng" dirty="0"/>
              <a:t>Desired Outcome</a:t>
            </a:r>
            <a:r>
              <a:rPr lang="en-US" sz="1600" dirty="0"/>
              <a:t>: Free text field available to track notes (will appear in report)</a:t>
            </a:r>
          </a:p>
          <a:p>
            <a:pPr marL="114300" indent="0">
              <a:buNone/>
            </a:pPr>
            <a:r>
              <a:rPr lang="en-US" sz="1600" b="1" u="sng" dirty="0"/>
              <a:t>Special Instructions</a:t>
            </a:r>
            <a:r>
              <a:rPr lang="en-US" sz="1600" dirty="0"/>
              <a:t>: Free text field available to track notes (will appear in report)</a:t>
            </a:r>
          </a:p>
        </p:txBody>
      </p:sp>
    </p:spTree>
    <p:extLst>
      <p:ext uri="{BB962C8B-B14F-4D97-AF65-F5344CB8AC3E}">
        <p14:creationId xmlns:p14="http://schemas.microsoft.com/office/powerpoint/2010/main" val="28062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Pending Service Referral/ Provider Search – New Process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643" y="2012951"/>
            <a:ext cx="8229600" cy="4525963"/>
          </a:xfrm>
        </p:spPr>
        <p:txBody>
          <a:bodyPr/>
          <a:lstStyle/>
          <a:p>
            <a:r>
              <a:rPr lang="en-US" dirty="0"/>
              <a:t>Pending Service Plan process should be used:</a:t>
            </a:r>
          </a:p>
          <a:p>
            <a:pPr lvl="1"/>
            <a:r>
              <a:rPr lang="en-US" dirty="0"/>
              <a:t>Any time the consumer is authorized for any of the 6 in-home services </a:t>
            </a:r>
          </a:p>
          <a:p>
            <a:pPr lvl="1"/>
            <a:r>
              <a:rPr lang="en-US" dirty="0"/>
              <a:t>Any time the consumer is authorized for multiple in-home services </a:t>
            </a:r>
          </a:p>
          <a:p>
            <a:pPr lvl="2"/>
            <a:r>
              <a:rPr lang="en-US" dirty="0"/>
              <a:t>Example: Chore and Personal Care</a:t>
            </a:r>
          </a:p>
          <a:p>
            <a:pPr lvl="1"/>
            <a:r>
              <a:rPr lang="en-US" dirty="0"/>
              <a:t>Any time the consumer is partial filled for service, but still has hours unfilled</a:t>
            </a:r>
          </a:p>
          <a:p>
            <a:pPr lvl="2"/>
            <a:r>
              <a:rPr lang="en-US" dirty="0"/>
              <a:t>Example: Needs 2 days/week (Sat &amp; Sun), has Sat (filled), but still needs Sun (unfilled)</a:t>
            </a:r>
          </a:p>
        </p:txBody>
      </p:sp>
      <p:sp>
        <p:nvSpPr>
          <p:cNvPr id="163" name="Google Shape;163;g8c13d563f7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5" name="Google Shape;165;g8c13d563f7_0_7"/>
          <p:cNvSpPr/>
          <p:nvPr/>
        </p:nvSpPr>
        <p:spPr>
          <a:xfrm rot="5400000">
            <a:off x="-3246699" y="3234111"/>
            <a:ext cx="6870700" cy="37707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87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786</Words>
  <Application>Microsoft Office PowerPoint</Application>
  <PresentationFormat>On-screen Show (4:3)</PresentationFormat>
  <Paragraphs>136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Helvetica Neue</vt:lpstr>
      <vt:lpstr>Calibri</vt:lpstr>
      <vt:lpstr>Arial</vt:lpstr>
      <vt:lpstr>Office Theme</vt:lpstr>
      <vt:lpstr>1_Office Theme</vt:lpstr>
      <vt:lpstr>PowerPoint Presentation</vt:lpstr>
      <vt:lpstr> Pending Service Referral &amp; Provider Search </vt:lpstr>
      <vt:lpstr> Pending Service Referral &amp; Provider Search </vt:lpstr>
      <vt:lpstr>Pending Service Referral/ Provider Search – Development</vt:lpstr>
      <vt:lpstr>Pending Service Referral/ Provider Search – Pilot</vt:lpstr>
      <vt:lpstr>Pending Service Referral/ Provider Search – New Process</vt:lpstr>
      <vt:lpstr>Pending Service Referral/ Provider Search – New Process</vt:lpstr>
      <vt:lpstr>Pending Service Referral/ Provider Search – New Process</vt:lpstr>
      <vt:lpstr>Pending Service Referral/ Provider Search – New Process</vt:lpstr>
      <vt:lpstr>Pending Service Referral/ Provider Search - Reporting</vt:lpstr>
      <vt:lpstr>Pending Service Referral/ Provider Search - Reporting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Desiree (ELD)</dc:creator>
  <cp:lastModifiedBy>Philbrick, Shannon (ELD)</cp:lastModifiedBy>
  <cp:revision>295</cp:revision>
  <cp:lastPrinted>2021-06-11T00:58:15Z</cp:lastPrinted>
  <dcterms:created xsi:type="dcterms:W3CDTF">2021-03-30T18:47:03Z</dcterms:created>
  <dcterms:modified xsi:type="dcterms:W3CDTF">2021-09-30T18:04:09Z</dcterms:modified>
</cp:coreProperties>
</file>